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1"/>
  </p:notesMasterIdLst>
  <p:sldIdLst>
    <p:sldId id="256" r:id="rId2"/>
    <p:sldId id="257" r:id="rId3"/>
    <p:sldId id="258" r:id="rId4"/>
    <p:sldId id="259" r:id="rId5"/>
    <p:sldId id="260" r:id="rId6"/>
    <p:sldId id="324" r:id="rId7"/>
    <p:sldId id="261" r:id="rId8"/>
    <p:sldId id="262" r:id="rId9"/>
    <p:sldId id="263" r:id="rId10"/>
    <p:sldId id="264" r:id="rId11"/>
    <p:sldId id="265" r:id="rId12"/>
    <p:sldId id="266" r:id="rId13"/>
    <p:sldId id="322"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 id="307" r:id="rId55"/>
    <p:sldId id="308" r:id="rId56"/>
    <p:sldId id="309" r:id="rId57"/>
    <p:sldId id="310" r:id="rId58"/>
    <p:sldId id="311" r:id="rId59"/>
    <p:sldId id="312" r:id="rId60"/>
    <p:sldId id="313" r:id="rId61"/>
    <p:sldId id="314" r:id="rId62"/>
    <p:sldId id="315" r:id="rId63"/>
    <p:sldId id="316" r:id="rId64"/>
    <p:sldId id="317" r:id="rId65"/>
    <p:sldId id="318" r:id="rId66"/>
    <p:sldId id="323" r:id="rId67"/>
    <p:sldId id="319" r:id="rId68"/>
    <p:sldId id="320" r:id="rId69"/>
    <p:sldId id="321" r:id="rId70"/>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0" d="100"/>
          <a:sy n="60" d="100"/>
        </p:scale>
        <p:origin x="160" y="56"/>
      </p:cViewPr>
      <p:guideLst/>
    </p:cSldViewPr>
  </p:slideViewPr>
  <p:notesTextViewPr>
    <p:cViewPr>
      <p:scale>
        <a:sx n="1" d="1"/>
        <a:sy n="1" d="1"/>
      </p:scale>
      <p:origin x="0" y="0"/>
    </p:cViewPr>
  </p:notesTextViewPr>
  <p:sorterViewPr>
    <p:cViewPr>
      <p:scale>
        <a:sx n="100" d="100"/>
        <a:sy n="100" d="100"/>
      </p:scale>
      <p:origin x="0" y="-2914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32007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CDCDD9-1AD1-8983-64B0-73B1C2C68EF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35EB6CD-C762-441F-EC0A-6C234ACC6FE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4F8966B-D1CD-B285-2EC4-35D56D42B2DE}"/>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9EB01F79-7BD8-194F-C787-BBB88155FD32}"/>
              </a:ext>
            </a:extLst>
          </p:cNvPr>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29120649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8" Type="http://schemas.openxmlformats.org/officeDocument/2006/relationships/slide" Target="../slides/slide10.xml"/><Relationship Id="rId3" Type="http://schemas.openxmlformats.org/officeDocument/2006/relationships/image" Target="../media/image4.png"/><Relationship Id="rId7" Type="http://schemas.openxmlformats.org/officeDocument/2006/relationships/slide" Target="../slides/slide8.xml"/><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slide" Target="../slides/slide7.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slide" Target="../slides/slide47.xml"/><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slide" Target="../slides/slide15.xml"/><Relationship Id="rId5" Type="http://schemas.openxmlformats.org/officeDocument/2006/relationships/image" Target="../media/image5.png"/><Relationship Id="rId4"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math#pid=68d521041e46103c3b205eaf#tid=68da2f9566391f0009f96526#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84464" y="4142232"/>
            <a:ext cx="3419856" cy="896112"/>
          </a:xfrm>
          <a:prstGeom prst="rect">
            <a:avLst/>
          </a:prstGeom>
        </p:spPr>
      </p:pic>
      <p:sp>
        <p:nvSpPr>
          <p:cNvPr id="4" name="MasterShapeName"/>
          <p:cNvSpPr/>
          <p:nvPr/>
        </p:nvSpPr>
        <p:spPr>
          <a:xfrm>
            <a:off x="8284464" y="4142232"/>
            <a:ext cx="3419856" cy="896112"/>
          </a:xfrm>
          <a:prstGeom prst="rect">
            <a:avLst/>
          </a:prstGeom>
          <a:noFill/>
          <a:ln/>
        </p:spPr>
        <p:txBody>
          <a:bodyPr wrap="square" lIns="0" tIns="0" rIns="0" bIns="0" rtlCol="0" anchor="ctr"/>
          <a:lstStyle/>
          <a:p>
            <a:pPr algn="ctr">
              <a:lnSpc>
                <a:spcPct val="100000"/>
              </a:lnSpc>
            </a:pPr>
            <a:r>
              <a:rPr lang="en-US" sz="2600" b="1" i="0" dirty="0">
                <a:solidFill>
                  <a:srgbClr val="3D589F"/>
                </a:solidFill>
                <a:latin typeface="微软雅黑" pitchFamily="34" charset="0"/>
                <a:ea typeface="微软雅黑" pitchFamily="34" charset="-122"/>
                <a:cs typeface="微软雅黑" pitchFamily="34" charset="-120"/>
              </a:rPr>
              <a:t>数学  必修  第三册  RJB</a:t>
            </a:r>
            <a:endParaRPr lang="en-US" sz="26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19" name="MasterShapeName" descr="preencoded.png">
            <a:extLst>
              <a:ext uri="{FF2B5EF4-FFF2-40B4-BE49-F238E27FC236}">
                <a16:creationId xmlns:a16="http://schemas.microsoft.com/office/drawing/2014/main" id="{57E95F77-BEA1-A144-F5DE-E66DE26DD426}"/>
              </a:ext>
            </a:extLst>
          </p:cNvPr>
          <p:cNvPicPr>
            <a:picLocks noChangeAspect="1"/>
          </p:cNvPicPr>
          <p:nvPr userDrawn="1"/>
        </p:nvPicPr>
        <p:blipFill>
          <a:blip r:embed="rId2"/>
          <a:stretch>
            <a:fillRect/>
          </a:stretch>
        </p:blipFill>
        <p:spPr>
          <a:xfrm>
            <a:off x="0" y="0"/>
            <a:ext cx="12188952" cy="6858000"/>
          </a:xfrm>
          <a:prstGeom prst="rect">
            <a:avLst/>
          </a:prstGeom>
        </p:spPr>
      </p:pic>
      <p:pic>
        <p:nvPicPr>
          <p:cNvPr id="20" name="MasterShapeName" descr="preencoded.png">
            <a:extLst>
              <a:ext uri="{FF2B5EF4-FFF2-40B4-BE49-F238E27FC236}">
                <a16:creationId xmlns:a16="http://schemas.microsoft.com/office/drawing/2014/main" id="{A152C1F3-35EE-E8E6-3C7B-21990714B716}"/>
              </a:ext>
            </a:extLst>
          </p:cNvPr>
          <p:cNvPicPr>
            <a:picLocks noChangeAspect="1"/>
          </p:cNvPicPr>
          <p:nvPr userDrawn="1"/>
        </p:nvPicPr>
        <p:blipFill>
          <a:blip r:embed="rId3"/>
          <a:stretch>
            <a:fillRect/>
          </a:stretch>
        </p:blipFill>
        <p:spPr>
          <a:xfrm>
            <a:off x="1627632" y="2350008"/>
            <a:ext cx="2377440" cy="2276856"/>
          </a:xfrm>
          <a:prstGeom prst="rect">
            <a:avLst/>
          </a:prstGeom>
        </p:spPr>
      </p:pic>
      <p:pic>
        <p:nvPicPr>
          <p:cNvPr id="21" name="MasterShapeName" descr="preencoded.png">
            <a:extLst>
              <a:ext uri="{FF2B5EF4-FFF2-40B4-BE49-F238E27FC236}">
                <a16:creationId xmlns:a16="http://schemas.microsoft.com/office/drawing/2014/main" id="{189652A9-E767-7AF1-C283-14CD2F35287A}"/>
              </a:ext>
            </a:extLst>
          </p:cNvPr>
          <p:cNvPicPr>
            <a:picLocks noChangeAspect="1"/>
          </p:cNvPicPr>
          <p:nvPr userDrawn="1"/>
        </p:nvPicPr>
        <p:blipFill>
          <a:blip r:embed="rId4"/>
          <a:stretch>
            <a:fillRect/>
          </a:stretch>
        </p:blipFill>
        <p:spPr>
          <a:xfrm>
            <a:off x="5504688" y="1545336"/>
            <a:ext cx="768096" cy="768096"/>
          </a:xfrm>
          <a:prstGeom prst="rect">
            <a:avLst/>
          </a:prstGeom>
        </p:spPr>
      </p:pic>
      <p:pic>
        <p:nvPicPr>
          <p:cNvPr id="22" name="MasterShapeName" descr="preencoded.png">
            <a:extLst>
              <a:ext uri="{FF2B5EF4-FFF2-40B4-BE49-F238E27FC236}">
                <a16:creationId xmlns:a16="http://schemas.microsoft.com/office/drawing/2014/main" id="{55CEA556-6B20-17A0-3A98-BB37F781830E}"/>
              </a:ext>
            </a:extLst>
          </p:cNvPr>
          <p:cNvPicPr>
            <a:picLocks noChangeAspect="1"/>
          </p:cNvPicPr>
          <p:nvPr userDrawn="1"/>
        </p:nvPicPr>
        <p:blipFill>
          <a:blip r:embed="rId5"/>
          <a:stretch>
            <a:fillRect/>
          </a:stretch>
        </p:blipFill>
        <p:spPr>
          <a:xfrm>
            <a:off x="5504688" y="3401568"/>
            <a:ext cx="768096" cy="768096"/>
          </a:xfrm>
          <a:prstGeom prst="rect">
            <a:avLst/>
          </a:prstGeom>
        </p:spPr>
      </p:pic>
      <p:pic>
        <p:nvPicPr>
          <p:cNvPr id="23" name="MasterShapeName" descr="preencoded.png">
            <a:extLst>
              <a:ext uri="{FF2B5EF4-FFF2-40B4-BE49-F238E27FC236}">
                <a16:creationId xmlns:a16="http://schemas.microsoft.com/office/drawing/2014/main" id="{C71A951F-548B-9A38-EA5E-C2A833F61309}"/>
              </a:ext>
            </a:extLst>
          </p:cNvPr>
          <p:cNvPicPr>
            <a:picLocks noChangeAspect="1"/>
          </p:cNvPicPr>
          <p:nvPr userDrawn="1"/>
        </p:nvPicPr>
        <p:blipFill>
          <a:blip r:embed="rId4"/>
          <a:stretch>
            <a:fillRect/>
          </a:stretch>
        </p:blipFill>
        <p:spPr>
          <a:xfrm>
            <a:off x="5504688" y="4828032"/>
            <a:ext cx="768096" cy="768096"/>
          </a:xfrm>
          <a:prstGeom prst="rect">
            <a:avLst/>
          </a:prstGeom>
        </p:spPr>
      </p:pic>
      <p:sp>
        <p:nvSpPr>
          <p:cNvPr id="24" name="MasterShapeName">
            <a:extLst>
              <a:ext uri="{FF2B5EF4-FFF2-40B4-BE49-F238E27FC236}">
                <a16:creationId xmlns:a16="http://schemas.microsoft.com/office/drawing/2014/main" id="{EED600E1-A9A1-349A-2876-7390B75ECAEE}"/>
              </a:ext>
            </a:extLst>
          </p:cNvPr>
          <p:cNvSpPr/>
          <p:nvPr userDrawn="1"/>
        </p:nvSpPr>
        <p:spPr>
          <a:xfrm>
            <a:off x="5504688" y="1545336"/>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01</a:t>
            </a:r>
            <a:endParaRPr lang="en-US" sz="2400" dirty="0"/>
          </a:p>
        </p:txBody>
      </p:sp>
      <p:sp>
        <p:nvSpPr>
          <p:cNvPr id="25" name="MasterShapeName">
            <a:extLst>
              <a:ext uri="{FF2B5EF4-FFF2-40B4-BE49-F238E27FC236}">
                <a16:creationId xmlns:a16="http://schemas.microsoft.com/office/drawing/2014/main" id="{CFB22924-50B2-2351-228D-FDD5B9D2A3D3}"/>
              </a:ext>
            </a:extLst>
          </p:cNvPr>
          <p:cNvSpPr/>
          <p:nvPr userDrawn="1"/>
        </p:nvSpPr>
        <p:spPr>
          <a:xfrm>
            <a:off x="5504688" y="3401568"/>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02</a:t>
            </a:r>
            <a:endParaRPr lang="en-US" sz="2400" dirty="0"/>
          </a:p>
        </p:txBody>
      </p:sp>
      <p:sp>
        <p:nvSpPr>
          <p:cNvPr id="26" name="MasterShapeName">
            <a:extLst>
              <a:ext uri="{FF2B5EF4-FFF2-40B4-BE49-F238E27FC236}">
                <a16:creationId xmlns:a16="http://schemas.microsoft.com/office/drawing/2014/main" id="{D6BAF725-D0BA-4359-ACA9-7A0D6FE6A0C5}"/>
              </a:ext>
            </a:extLst>
          </p:cNvPr>
          <p:cNvSpPr/>
          <p:nvPr userDrawn="1"/>
        </p:nvSpPr>
        <p:spPr>
          <a:xfrm>
            <a:off x="5504688" y="4828032"/>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03</a:t>
            </a:r>
            <a:endParaRPr lang="en-US" sz="2400" dirty="0"/>
          </a:p>
        </p:txBody>
      </p:sp>
      <p:sp>
        <p:nvSpPr>
          <p:cNvPr id="27" name="MasterShapeName?linknodeid=29f5a4914&amp;color=RGB(0,96,96)">
            <a:hlinkClick r:id="rId6" action="ppaction://hlinksldjump"/>
            <a:extLst>
              <a:ext uri="{FF2B5EF4-FFF2-40B4-BE49-F238E27FC236}">
                <a16:creationId xmlns:a16="http://schemas.microsoft.com/office/drawing/2014/main" id="{1EA0375B-1846-7572-2E99-403D3A04B832}"/>
              </a:ext>
            </a:extLst>
          </p:cNvPr>
          <p:cNvSpPr/>
          <p:nvPr userDrawn="1"/>
        </p:nvSpPr>
        <p:spPr>
          <a:xfrm>
            <a:off x="6803136" y="1609344"/>
            <a:ext cx="1435608" cy="457200"/>
          </a:xfrm>
          <a:prstGeom prst="rect">
            <a:avLst/>
          </a:prstGeom>
          <a:noFill/>
          <a:ln/>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知识绘</a:t>
            </a:r>
            <a:endParaRPr lang="en-US" sz="2400" dirty="0"/>
          </a:p>
        </p:txBody>
      </p:sp>
      <p:sp>
        <p:nvSpPr>
          <p:cNvPr id="28" name="MasterShapeName?linknodeid=6f92f63d5&amp;color=RGB(0,96,96)">
            <a:hlinkClick r:id="rId7" action="ppaction://hlinksldjump"/>
            <a:extLst>
              <a:ext uri="{FF2B5EF4-FFF2-40B4-BE49-F238E27FC236}">
                <a16:creationId xmlns:a16="http://schemas.microsoft.com/office/drawing/2014/main" id="{CE820C96-A9DD-3938-3850-CB30CA232D35}"/>
              </a:ext>
            </a:extLst>
          </p:cNvPr>
          <p:cNvSpPr/>
          <p:nvPr userDrawn="1"/>
        </p:nvSpPr>
        <p:spPr>
          <a:xfrm>
            <a:off x="6803136" y="3465576"/>
            <a:ext cx="1435608" cy="457200"/>
          </a:xfrm>
          <a:prstGeom prst="rect">
            <a:avLst/>
          </a:prstGeom>
          <a:noFill/>
          <a:ln/>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重难斩</a:t>
            </a:r>
            <a:endParaRPr lang="en-US" sz="2400" dirty="0"/>
          </a:p>
        </p:txBody>
      </p:sp>
      <p:sp>
        <p:nvSpPr>
          <p:cNvPr id="29" name="MasterShapeName?linknodeid=faf10edd1&amp;color=RGB(0,96,96)">
            <a:hlinkClick r:id="rId8" action="ppaction://hlinksldjump"/>
            <a:extLst>
              <a:ext uri="{FF2B5EF4-FFF2-40B4-BE49-F238E27FC236}">
                <a16:creationId xmlns:a16="http://schemas.microsoft.com/office/drawing/2014/main" id="{0037B1D4-753D-1607-2A32-1F76C12AE6AF}"/>
              </a:ext>
            </a:extLst>
          </p:cNvPr>
          <p:cNvSpPr/>
          <p:nvPr userDrawn="1"/>
        </p:nvSpPr>
        <p:spPr>
          <a:xfrm>
            <a:off x="6803136" y="4901184"/>
            <a:ext cx="1435608" cy="457200"/>
          </a:xfrm>
          <a:prstGeom prst="rect">
            <a:avLst/>
          </a:prstGeom>
          <a:noFill/>
          <a:ln/>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易错记</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1_目录">
    <p:spTree>
      <p:nvGrpSpPr>
        <p:cNvPr id="1" name=""/>
        <p:cNvGrpSpPr/>
        <p:nvPr/>
      </p:nvGrpSpPr>
      <p:grpSpPr>
        <a:xfrm>
          <a:off x="0" y="0"/>
          <a:ext cx="0" cy="0"/>
          <a:chOff x="0" y="0"/>
          <a:chExt cx="0" cy="0"/>
        </a:xfrm>
      </p:grpSpPr>
      <p:pic>
        <p:nvPicPr>
          <p:cNvPr id="19" name="MasterShapeName" descr="preencoded.png">
            <a:extLst>
              <a:ext uri="{FF2B5EF4-FFF2-40B4-BE49-F238E27FC236}">
                <a16:creationId xmlns:a16="http://schemas.microsoft.com/office/drawing/2014/main" id="{EA292AB0-9154-7934-8ABD-4B6910003712}"/>
              </a:ext>
            </a:extLst>
          </p:cNvPr>
          <p:cNvPicPr>
            <a:picLocks noChangeAspect="1"/>
          </p:cNvPicPr>
          <p:nvPr userDrawn="1"/>
        </p:nvPicPr>
        <p:blipFill>
          <a:blip r:embed="rId2"/>
          <a:stretch>
            <a:fillRect/>
          </a:stretch>
        </p:blipFill>
        <p:spPr>
          <a:xfrm>
            <a:off x="0" y="0"/>
            <a:ext cx="12188952" cy="6858000"/>
          </a:xfrm>
          <a:prstGeom prst="rect">
            <a:avLst/>
          </a:prstGeom>
        </p:spPr>
      </p:pic>
      <p:pic>
        <p:nvPicPr>
          <p:cNvPr id="20" name="MasterShapeName" descr="preencoded.png">
            <a:extLst>
              <a:ext uri="{FF2B5EF4-FFF2-40B4-BE49-F238E27FC236}">
                <a16:creationId xmlns:a16="http://schemas.microsoft.com/office/drawing/2014/main" id="{6A35621F-9CC6-E547-55B5-EBB6F640F9B6}"/>
              </a:ext>
            </a:extLst>
          </p:cNvPr>
          <p:cNvPicPr>
            <a:picLocks noChangeAspect="1"/>
          </p:cNvPicPr>
          <p:nvPr userDrawn="1"/>
        </p:nvPicPr>
        <p:blipFill>
          <a:blip r:embed="rId3"/>
          <a:stretch>
            <a:fillRect/>
          </a:stretch>
        </p:blipFill>
        <p:spPr>
          <a:xfrm>
            <a:off x="1627632" y="2350008"/>
            <a:ext cx="2377440" cy="2276856"/>
          </a:xfrm>
          <a:prstGeom prst="rect">
            <a:avLst/>
          </a:prstGeom>
        </p:spPr>
      </p:pic>
      <p:pic>
        <p:nvPicPr>
          <p:cNvPr id="21" name="MasterShapeName" descr="preencoded.png">
            <a:extLst>
              <a:ext uri="{FF2B5EF4-FFF2-40B4-BE49-F238E27FC236}">
                <a16:creationId xmlns:a16="http://schemas.microsoft.com/office/drawing/2014/main" id="{34ABA26E-785B-42FE-2EBA-1616B6F0B415}"/>
              </a:ext>
            </a:extLst>
          </p:cNvPr>
          <p:cNvPicPr>
            <a:picLocks noChangeAspect="1"/>
          </p:cNvPicPr>
          <p:nvPr userDrawn="1"/>
        </p:nvPicPr>
        <p:blipFill>
          <a:blip r:embed="rId4"/>
          <a:stretch>
            <a:fillRect/>
          </a:stretch>
        </p:blipFill>
        <p:spPr>
          <a:xfrm>
            <a:off x="5504688" y="2139696"/>
            <a:ext cx="768096" cy="768096"/>
          </a:xfrm>
          <a:prstGeom prst="rect">
            <a:avLst/>
          </a:prstGeom>
        </p:spPr>
      </p:pic>
      <p:pic>
        <p:nvPicPr>
          <p:cNvPr id="22" name="MasterShapeName" descr="preencoded.png">
            <a:extLst>
              <a:ext uri="{FF2B5EF4-FFF2-40B4-BE49-F238E27FC236}">
                <a16:creationId xmlns:a16="http://schemas.microsoft.com/office/drawing/2014/main" id="{1DFA524E-7B73-7FE3-6F78-90F2AD426700}"/>
              </a:ext>
            </a:extLst>
          </p:cNvPr>
          <p:cNvPicPr>
            <a:picLocks noChangeAspect="1"/>
          </p:cNvPicPr>
          <p:nvPr userDrawn="1"/>
        </p:nvPicPr>
        <p:blipFill>
          <a:blip r:embed="rId5"/>
          <a:stretch>
            <a:fillRect/>
          </a:stretch>
        </p:blipFill>
        <p:spPr>
          <a:xfrm>
            <a:off x="5556502" y="4793488"/>
            <a:ext cx="768096" cy="768096"/>
          </a:xfrm>
          <a:prstGeom prst="rect">
            <a:avLst/>
          </a:prstGeom>
        </p:spPr>
      </p:pic>
      <p:sp>
        <p:nvSpPr>
          <p:cNvPr id="23" name="MasterShapeName">
            <a:extLst>
              <a:ext uri="{FF2B5EF4-FFF2-40B4-BE49-F238E27FC236}">
                <a16:creationId xmlns:a16="http://schemas.microsoft.com/office/drawing/2014/main" id="{586B079C-3E41-6ECB-1151-06C52DFB81D1}"/>
              </a:ext>
            </a:extLst>
          </p:cNvPr>
          <p:cNvSpPr/>
          <p:nvPr userDrawn="1"/>
        </p:nvSpPr>
        <p:spPr>
          <a:xfrm>
            <a:off x="5504688" y="2133600"/>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04</a:t>
            </a:r>
            <a:endParaRPr lang="en-US" sz="2400" dirty="0"/>
          </a:p>
        </p:txBody>
      </p:sp>
      <p:sp>
        <p:nvSpPr>
          <p:cNvPr id="24" name="MasterShapeName">
            <a:extLst>
              <a:ext uri="{FF2B5EF4-FFF2-40B4-BE49-F238E27FC236}">
                <a16:creationId xmlns:a16="http://schemas.microsoft.com/office/drawing/2014/main" id="{F5485239-5ADD-3087-A435-2E4139942C6E}"/>
              </a:ext>
            </a:extLst>
          </p:cNvPr>
          <p:cNvSpPr/>
          <p:nvPr userDrawn="1"/>
        </p:nvSpPr>
        <p:spPr>
          <a:xfrm>
            <a:off x="5556502" y="4793488"/>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05</a:t>
            </a:r>
            <a:endParaRPr lang="en-US" sz="2400" dirty="0"/>
          </a:p>
        </p:txBody>
      </p:sp>
      <p:sp>
        <p:nvSpPr>
          <p:cNvPr id="25" name="MasterShapeName?linknodeid=ba5d03531&amp;color=RGB(0,96,96)">
            <a:hlinkClick r:id="rId6" action="ppaction://hlinksldjump"/>
            <a:extLst>
              <a:ext uri="{FF2B5EF4-FFF2-40B4-BE49-F238E27FC236}">
                <a16:creationId xmlns:a16="http://schemas.microsoft.com/office/drawing/2014/main" id="{44594CBA-570F-E39F-C061-5D8D617F2CD7}"/>
              </a:ext>
            </a:extLst>
          </p:cNvPr>
          <p:cNvSpPr/>
          <p:nvPr userDrawn="1"/>
        </p:nvSpPr>
        <p:spPr>
          <a:xfrm>
            <a:off x="6803136" y="2139696"/>
            <a:ext cx="1435608" cy="457200"/>
          </a:xfrm>
          <a:prstGeom prst="rect">
            <a:avLst/>
          </a:prstGeom>
          <a:noFill/>
          <a:ln/>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题型诀</a:t>
            </a:r>
            <a:endParaRPr lang="en-US" sz="2400" dirty="0"/>
          </a:p>
        </p:txBody>
      </p:sp>
      <p:sp>
        <p:nvSpPr>
          <p:cNvPr id="26" name="MasterShapeName?linknodeid=815abf6ea&amp;color=RGB(0,96,96)">
            <a:hlinkClick r:id="rId7" action="ppaction://hlinksldjump"/>
            <a:extLst>
              <a:ext uri="{FF2B5EF4-FFF2-40B4-BE49-F238E27FC236}">
                <a16:creationId xmlns:a16="http://schemas.microsoft.com/office/drawing/2014/main" id="{4240ABFB-7C50-466A-7398-8D01448521BF}"/>
              </a:ext>
            </a:extLst>
          </p:cNvPr>
          <p:cNvSpPr/>
          <p:nvPr userDrawn="1"/>
        </p:nvSpPr>
        <p:spPr>
          <a:xfrm>
            <a:off x="6854950" y="4948936"/>
            <a:ext cx="1435608" cy="457200"/>
          </a:xfrm>
          <a:prstGeom prst="rect">
            <a:avLst/>
          </a:prstGeom>
          <a:noFill/>
          <a:ln/>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巩固练</a:t>
            </a:r>
            <a:endParaRPr lang="en-US" sz="2400" dirty="0"/>
          </a:p>
        </p:txBody>
      </p:sp>
    </p:spTree>
    <p:extLst>
      <p:ext uri="{BB962C8B-B14F-4D97-AF65-F5344CB8AC3E}">
        <p14:creationId xmlns:p14="http://schemas.microsoft.com/office/powerpoint/2010/main" val="23911462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5" r:id="rId6"/>
    <p:sldLayoutId id="2147483654" r:id="rId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20.png"/><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29.png"/><Relationship Id="rId4" Type="http://schemas.openxmlformats.org/officeDocument/2006/relationships/image" Target="../media/image28.png"/></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35.png"/></Relationships>
</file>

<file path=ppt/slides/_rels/slide1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37.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40.png"/><Relationship Id="rId4" Type="http://schemas.openxmlformats.org/officeDocument/2006/relationships/image" Target="../media/image39.png"/></Relationships>
</file>

<file path=ppt/slides/_rels/slide2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image" Target="../media/image43.png"/><Relationship Id="rId4" Type="http://schemas.openxmlformats.org/officeDocument/2006/relationships/image" Target="../media/image42.png"/></Relationships>
</file>

<file path=ppt/slides/_rels/slide2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1.xml"/><Relationship Id="rId1" Type="http://schemas.openxmlformats.org/officeDocument/2006/relationships/slideLayout" Target="../slideLayouts/slideLayout7.xml"/><Relationship Id="rId5" Type="http://schemas.openxmlformats.org/officeDocument/2006/relationships/image" Target="../media/image46.png"/><Relationship Id="rId4" Type="http://schemas.openxmlformats.org/officeDocument/2006/relationships/image" Target="../media/image45.png"/></Relationships>
</file>

<file path=ppt/slides/_rels/slide2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image" Target="../media/image49.png"/><Relationship Id="rId4" Type="http://schemas.openxmlformats.org/officeDocument/2006/relationships/image" Target="../media/image48.png"/></Relationships>
</file>

<file path=ppt/slides/_rels/slide2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3.xml"/><Relationship Id="rId1" Type="http://schemas.openxmlformats.org/officeDocument/2006/relationships/slideLayout" Target="../slideLayouts/slideLayout7.xml"/><Relationship Id="rId5" Type="http://schemas.openxmlformats.org/officeDocument/2006/relationships/image" Target="../media/image52.png"/><Relationship Id="rId4" Type="http://schemas.openxmlformats.org/officeDocument/2006/relationships/image" Target="../media/image51.png"/></Relationships>
</file>

<file path=ppt/slides/_rels/slide2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s>
</file>

<file path=ppt/slides/_rels/slide26.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5.xml"/><Relationship Id="rId1" Type="http://schemas.openxmlformats.org/officeDocument/2006/relationships/slideLayout" Target="../slideLayouts/slideLayout7.xml"/><Relationship Id="rId5" Type="http://schemas.openxmlformats.org/officeDocument/2006/relationships/image" Target="../media/image59.png"/><Relationship Id="rId4" Type="http://schemas.openxmlformats.org/officeDocument/2006/relationships/image" Target="../media/image58.png"/></Relationships>
</file>

<file path=ppt/slides/_rels/slide27.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6.xml"/><Relationship Id="rId1" Type="http://schemas.openxmlformats.org/officeDocument/2006/relationships/slideLayout" Target="../slideLayouts/slideLayout7.xml"/><Relationship Id="rId5" Type="http://schemas.openxmlformats.org/officeDocument/2006/relationships/image" Target="../media/image62.png"/><Relationship Id="rId4" Type="http://schemas.openxmlformats.org/officeDocument/2006/relationships/image" Target="../media/image61.png"/></Relationships>
</file>

<file path=ppt/slides/_rels/slide28.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64.png"/></Relationships>
</file>

<file path=ppt/slides/_rels/slide29.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28.xml"/><Relationship Id="rId1" Type="http://schemas.openxmlformats.org/officeDocument/2006/relationships/slideLayout" Target="../slideLayouts/slideLayout7.xml"/><Relationship Id="rId5" Type="http://schemas.openxmlformats.org/officeDocument/2006/relationships/image" Target="../media/image67.png"/><Relationship Id="rId4" Type="http://schemas.openxmlformats.org/officeDocument/2006/relationships/image" Target="../media/image66.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30.xml"/><Relationship Id="rId1" Type="http://schemas.openxmlformats.org/officeDocument/2006/relationships/slideLayout" Target="../slideLayouts/slideLayout7.xml"/><Relationship Id="rId5" Type="http://schemas.openxmlformats.org/officeDocument/2006/relationships/image" Target="../media/image71.png"/><Relationship Id="rId4" Type="http://schemas.openxmlformats.org/officeDocument/2006/relationships/image" Target="../media/image70.png"/></Relationships>
</file>

<file path=ppt/slides/_rels/slide32.xml.rels><?xml version="1.0" encoding="UTF-8" standalone="yes"?>
<Relationships xmlns="http://schemas.openxmlformats.org/package/2006/relationships"><Relationship Id="rId3" Type="http://schemas.openxmlformats.org/officeDocument/2006/relationships/image" Target="../media/image72.png"/><Relationship Id="rId7" Type="http://schemas.openxmlformats.org/officeDocument/2006/relationships/image" Target="../media/image76.png"/><Relationship Id="rId2" Type="http://schemas.openxmlformats.org/officeDocument/2006/relationships/notesSlide" Target="../notesSlides/notesSlide31.xml"/><Relationship Id="rId1" Type="http://schemas.openxmlformats.org/officeDocument/2006/relationships/slideLayout" Target="../slideLayouts/slideLayout7.xml"/><Relationship Id="rId6" Type="http://schemas.openxmlformats.org/officeDocument/2006/relationships/image" Target="../media/image75.png"/><Relationship Id="rId5" Type="http://schemas.openxmlformats.org/officeDocument/2006/relationships/image" Target="../media/image74.png"/><Relationship Id="rId4" Type="http://schemas.openxmlformats.org/officeDocument/2006/relationships/image" Target="../media/image73.png"/></Relationships>
</file>

<file path=ppt/slides/_rels/slide33.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media/image78.png"/></Relationships>
</file>

<file path=ppt/slides/_rels/slide34.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33.xml"/><Relationship Id="rId1" Type="http://schemas.openxmlformats.org/officeDocument/2006/relationships/slideLayout" Target="../slideLayouts/slideLayout7.xml"/><Relationship Id="rId5" Type="http://schemas.openxmlformats.org/officeDocument/2006/relationships/image" Target="../media/image81.png"/><Relationship Id="rId4" Type="http://schemas.openxmlformats.org/officeDocument/2006/relationships/image" Target="../media/image80.png"/></Relationships>
</file>

<file path=ppt/slides/_rels/slide35.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35.xml"/><Relationship Id="rId1" Type="http://schemas.openxmlformats.org/officeDocument/2006/relationships/slideLayout" Target="../slideLayouts/slideLayout7.xml"/><Relationship Id="rId4" Type="http://schemas.openxmlformats.org/officeDocument/2006/relationships/image" Target="../media/image84.png"/></Relationships>
</file>

<file path=ppt/slides/_rels/slide37.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36.xml"/><Relationship Id="rId1" Type="http://schemas.openxmlformats.org/officeDocument/2006/relationships/slideLayout" Target="../slideLayouts/slideLayout7.xml"/><Relationship Id="rId5" Type="http://schemas.openxmlformats.org/officeDocument/2006/relationships/image" Target="../media/image87.png"/><Relationship Id="rId4" Type="http://schemas.openxmlformats.org/officeDocument/2006/relationships/image" Target="../media/image86.png"/></Relationships>
</file>

<file path=ppt/slides/_rels/slide38.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37.xml"/><Relationship Id="rId1" Type="http://schemas.openxmlformats.org/officeDocument/2006/relationships/slideLayout" Target="../slideLayouts/slideLayout7.xml"/><Relationship Id="rId6" Type="http://schemas.openxmlformats.org/officeDocument/2006/relationships/image" Target="../media/image91.png"/><Relationship Id="rId5" Type="http://schemas.openxmlformats.org/officeDocument/2006/relationships/image" Target="../media/image90.png"/><Relationship Id="rId4" Type="http://schemas.openxmlformats.org/officeDocument/2006/relationships/image" Target="../media/image89.png"/></Relationships>
</file>

<file path=ppt/slides/_rels/slide39.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38.xml"/><Relationship Id="rId1" Type="http://schemas.openxmlformats.org/officeDocument/2006/relationships/slideLayout" Target="../slideLayouts/slideLayout7.xml"/><Relationship Id="rId5" Type="http://schemas.openxmlformats.org/officeDocument/2006/relationships/image" Target="../media/image94.png"/><Relationship Id="rId4" Type="http://schemas.openxmlformats.org/officeDocument/2006/relationships/image" Target="../media/image93.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39.xml"/><Relationship Id="rId1" Type="http://schemas.openxmlformats.org/officeDocument/2006/relationships/slideLayout" Target="../slideLayouts/slideLayout7.xml"/><Relationship Id="rId4" Type="http://schemas.openxmlformats.org/officeDocument/2006/relationships/image" Target="../media/image96.png"/></Relationships>
</file>

<file path=ppt/slides/_rels/slide41.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40.xml"/><Relationship Id="rId1" Type="http://schemas.openxmlformats.org/officeDocument/2006/relationships/slideLayout" Target="../slideLayouts/slideLayout7.xml"/><Relationship Id="rId5" Type="http://schemas.openxmlformats.org/officeDocument/2006/relationships/image" Target="../media/image99.png"/><Relationship Id="rId4" Type="http://schemas.openxmlformats.org/officeDocument/2006/relationships/image" Target="../media/image98.png"/></Relationships>
</file>

<file path=ppt/slides/_rels/slide42.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41.xml"/><Relationship Id="rId1" Type="http://schemas.openxmlformats.org/officeDocument/2006/relationships/slideLayout" Target="../slideLayouts/slideLayout7.xml"/><Relationship Id="rId5" Type="http://schemas.openxmlformats.org/officeDocument/2006/relationships/image" Target="../media/image102.png"/><Relationship Id="rId4" Type="http://schemas.openxmlformats.org/officeDocument/2006/relationships/image" Target="../media/image101.png"/></Relationships>
</file>

<file path=ppt/slides/_rels/slide43.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notesSlide" Target="../notesSlides/notesSlide42.xml"/><Relationship Id="rId1" Type="http://schemas.openxmlformats.org/officeDocument/2006/relationships/slideLayout" Target="../slideLayouts/slideLayout7.xml"/><Relationship Id="rId5" Type="http://schemas.openxmlformats.org/officeDocument/2006/relationships/image" Target="../media/image105.png"/><Relationship Id="rId4" Type="http://schemas.openxmlformats.org/officeDocument/2006/relationships/image" Target="../media/image104.png"/></Relationships>
</file>

<file path=ppt/slides/_rels/slide44.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notesSlide" Target="../notesSlides/notesSlide43.xml"/><Relationship Id="rId1" Type="http://schemas.openxmlformats.org/officeDocument/2006/relationships/slideLayout" Target="../slideLayouts/slideLayout7.xml"/><Relationship Id="rId5" Type="http://schemas.openxmlformats.org/officeDocument/2006/relationships/image" Target="../media/image108.png"/><Relationship Id="rId4" Type="http://schemas.openxmlformats.org/officeDocument/2006/relationships/image" Target="../media/image107.png"/></Relationships>
</file>

<file path=ppt/slides/_rels/slide45.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notesSlide" Target="../notesSlides/notesSlide44.xml"/><Relationship Id="rId1" Type="http://schemas.openxmlformats.org/officeDocument/2006/relationships/slideLayout" Target="../slideLayouts/slideLayout7.xml"/><Relationship Id="rId4" Type="http://schemas.openxmlformats.org/officeDocument/2006/relationships/image" Target="../media/image110.png"/></Relationships>
</file>

<file path=ppt/slides/_rels/slide46.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45.xml"/><Relationship Id="rId1" Type="http://schemas.openxmlformats.org/officeDocument/2006/relationships/slideLayout" Target="../slideLayouts/slideLayout7.xml"/><Relationship Id="rId5" Type="http://schemas.openxmlformats.org/officeDocument/2006/relationships/image" Target="../media/image113.png"/><Relationship Id="rId4" Type="http://schemas.openxmlformats.org/officeDocument/2006/relationships/image" Target="../media/image112.png"/></Relationships>
</file>

<file path=ppt/slides/_rels/slide47.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notesSlide" Target="../notesSlides/notesSlide46.xml"/><Relationship Id="rId1" Type="http://schemas.openxmlformats.org/officeDocument/2006/relationships/slideLayout" Target="../slideLayouts/slideLayout7.xml"/><Relationship Id="rId6" Type="http://schemas.openxmlformats.org/officeDocument/2006/relationships/image" Target="../media/image117.png"/><Relationship Id="rId5" Type="http://schemas.openxmlformats.org/officeDocument/2006/relationships/image" Target="../media/image116.png"/><Relationship Id="rId4" Type="http://schemas.openxmlformats.org/officeDocument/2006/relationships/image" Target="../media/image115.png"/></Relationships>
</file>

<file path=ppt/slides/_rels/slide48.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notesSlide" Target="../notesSlides/notesSlide47.xml"/><Relationship Id="rId1" Type="http://schemas.openxmlformats.org/officeDocument/2006/relationships/slideLayout" Target="../slideLayouts/slideLayout7.xml"/><Relationship Id="rId6" Type="http://schemas.openxmlformats.org/officeDocument/2006/relationships/image" Target="../media/image121.png"/><Relationship Id="rId5" Type="http://schemas.openxmlformats.org/officeDocument/2006/relationships/image" Target="../media/image120.png"/><Relationship Id="rId4" Type="http://schemas.openxmlformats.org/officeDocument/2006/relationships/image" Target="../media/image119.png"/></Relationships>
</file>

<file path=ppt/slides/_rels/slide49.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slide" Target="slide7.xml"/><Relationship Id="rId7" Type="http://schemas.openxmlformats.org/officeDocument/2006/relationships/slide" Target="slide17.xml"/><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slide" Target="slide11.xml"/><Relationship Id="rId5" Type="http://schemas.openxmlformats.org/officeDocument/2006/relationships/slide" Target="slide10.xml"/><Relationship Id="rId4" Type="http://schemas.openxmlformats.org/officeDocument/2006/relationships/slide" Target="slide8.xml"/></Relationships>
</file>

<file path=ppt/slides/_rels/slide50.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notesSlide" Target="../notesSlides/notesSlide49.xml"/><Relationship Id="rId1" Type="http://schemas.openxmlformats.org/officeDocument/2006/relationships/slideLayout" Target="../slideLayouts/slideLayout7.xml"/><Relationship Id="rId4" Type="http://schemas.openxmlformats.org/officeDocument/2006/relationships/image" Target="../media/image124.png"/></Relationships>
</file>

<file path=ppt/slides/_rels/slide51.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notesSlide" Target="../notesSlides/notesSlide51.xml"/><Relationship Id="rId1" Type="http://schemas.openxmlformats.org/officeDocument/2006/relationships/slideLayout" Target="../slideLayouts/slideLayout7.xml"/><Relationship Id="rId4" Type="http://schemas.openxmlformats.org/officeDocument/2006/relationships/image" Target="../media/image127.png"/></Relationships>
</file>

<file path=ppt/slides/_rels/slide53.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notesSlide" Target="../notesSlides/notesSlide52.xml"/><Relationship Id="rId1" Type="http://schemas.openxmlformats.org/officeDocument/2006/relationships/slideLayout" Target="../slideLayouts/slideLayout7.xml"/><Relationship Id="rId5" Type="http://schemas.openxmlformats.org/officeDocument/2006/relationships/image" Target="../media/image130.png"/><Relationship Id="rId4" Type="http://schemas.openxmlformats.org/officeDocument/2006/relationships/image" Target="../media/image129.png"/></Relationships>
</file>

<file path=ppt/slides/_rels/slide54.xml.rels><?xml version="1.0" encoding="UTF-8" standalone="yes"?>
<Relationships xmlns="http://schemas.openxmlformats.org/package/2006/relationships"><Relationship Id="rId3" Type="http://schemas.openxmlformats.org/officeDocument/2006/relationships/image" Target="../media/image131.png"/><Relationship Id="rId7" Type="http://schemas.openxmlformats.org/officeDocument/2006/relationships/image" Target="../media/image135.png"/><Relationship Id="rId2" Type="http://schemas.openxmlformats.org/officeDocument/2006/relationships/notesSlide" Target="../notesSlides/notesSlide53.xml"/><Relationship Id="rId1" Type="http://schemas.openxmlformats.org/officeDocument/2006/relationships/slideLayout" Target="../slideLayouts/slideLayout7.xml"/><Relationship Id="rId6" Type="http://schemas.openxmlformats.org/officeDocument/2006/relationships/image" Target="../media/image134.png"/><Relationship Id="rId5" Type="http://schemas.openxmlformats.org/officeDocument/2006/relationships/image" Target="../media/image133.png"/><Relationship Id="rId4" Type="http://schemas.openxmlformats.org/officeDocument/2006/relationships/image" Target="../media/image132.png"/></Relationships>
</file>

<file path=ppt/slides/_rels/slide55.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notesSlide" Target="../notesSlides/notesSlide54.xml"/><Relationship Id="rId1" Type="http://schemas.openxmlformats.org/officeDocument/2006/relationships/slideLayout" Target="../slideLayouts/slideLayout7.xml"/><Relationship Id="rId6" Type="http://schemas.openxmlformats.org/officeDocument/2006/relationships/image" Target="../media/image139.png"/><Relationship Id="rId5" Type="http://schemas.openxmlformats.org/officeDocument/2006/relationships/image" Target="../media/image138.png"/><Relationship Id="rId4" Type="http://schemas.openxmlformats.org/officeDocument/2006/relationships/image" Target="../media/image137.png"/></Relationships>
</file>

<file path=ppt/slides/_rels/slide56.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notesSlide" Target="../notesSlides/notesSlide55.xml"/><Relationship Id="rId1" Type="http://schemas.openxmlformats.org/officeDocument/2006/relationships/slideLayout" Target="../slideLayouts/slideLayout7.xml"/><Relationship Id="rId5" Type="http://schemas.openxmlformats.org/officeDocument/2006/relationships/image" Target="../media/image142.png"/><Relationship Id="rId4" Type="http://schemas.openxmlformats.org/officeDocument/2006/relationships/image" Target="../media/image141.png"/></Relationships>
</file>

<file path=ppt/slides/_rels/slide57.xml.rels><?xml version="1.0" encoding="UTF-8" standalone="yes"?>
<Relationships xmlns="http://schemas.openxmlformats.org/package/2006/relationships"><Relationship Id="rId3" Type="http://schemas.openxmlformats.org/officeDocument/2006/relationships/image" Target="../media/image143.png"/><Relationship Id="rId2" Type="http://schemas.openxmlformats.org/officeDocument/2006/relationships/notesSlide" Target="../notesSlides/notesSlide56.xml"/><Relationship Id="rId1" Type="http://schemas.openxmlformats.org/officeDocument/2006/relationships/slideLayout" Target="../slideLayouts/slideLayout7.xml"/><Relationship Id="rId5" Type="http://schemas.openxmlformats.org/officeDocument/2006/relationships/image" Target="../media/image145.png"/><Relationship Id="rId4" Type="http://schemas.openxmlformats.org/officeDocument/2006/relationships/image" Target="../media/image144.png"/></Relationships>
</file>

<file path=ppt/slides/_rels/slide58.xml.rels><?xml version="1.0" encoding="UTF-8" standalone="yes"?>
<Relationships xmlns="http://schemas.openxmlformats.org/package/2006/relationships"><Relationship Id="rId3" Type="http://schemas.openxmlformats.org/officeDocument/2006/relationships/image" Target="../media/image146.png"/><Relationship Id="rId2" Type="http://schemas.openxmlformats.org/officeDocument/2006/relationships/notesSlide" Target="../notesSlides/notesSlide57.xml"/><Relationship Id="rId1" Type="http://schemas.openxmlformats.org/officeDocument/2006/relationships/slideLayout" Target="../slideLayouts/slideLayout7.xml"/><Relationship Id="rId5" Type="http://schemas.openxmlformats.org/officeDocument/2006/relationships/image" Target="../media/image148.png"/><Relationship Id="rId4" Type="http://schemas.openxmlformats.org/officeDocument/2006/relationships/image" Target="../media/image147.png"/></Relationships>
</file>

<file path=ppt/slides/_rels/slide59.xml.rels><?xml version="1.0" encoding="UTF-8" standalone="yes"?>
<Relationships xmlns="http://schemas.openxmlformats.org/package/2006/relationships"><Relationship Id="rId3" Type="http://schemas.openxmlformats.org/officeDocument/2006/relationships/image" Target="../media/image149.png"/><Relationship Id="rId2" Type="http://schemas.openxmlformats.org/officeDocument/2006/relationships/notesSlide" Target="../notesSlides/notesSlide58.xml"/><Relationship Id="rId1" Type="http://schemas.openxmlformats.org/officeDocument/2006/relationships/slideLayout" Target="../slideLayouts/slideLayout7.xml"/><Relationship Id="rId6" Type="http://schemas.openxmlformats.org/officeDocument/2006/relationships/image" Target="../media/image152.png"/><Relationship Id="rId5" Type="http://schemas.openxmlformats.org/officeDocument/2006/relationships/image" Target="../media/image151.png"/><Relationship Id="rId4" Type="http://schemas.openxmlformats.org/officeDocument/2006/relationships/image" Target="../media/image150.png"/></Relationships>
</file>

<file path=ppt/slides/_rels/slide6.xml.rels><?xml version="1.0" encoding="UTF-8" standalone="yes"?>
<Relationships xmlns="http://schemas.openxmlformats.org/package/2006/relationships"><Relationship Id="rId3" Type="http://schemas.openxmlformats.org/officeDocument/2006/relationships/slide" Target="slide22.xml"/><Relationship Id="rId7" Type="http://schemas.openxmlformats.org/officeDocument/2006/relationships/slide" Target="slide47.xml"/><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slide" Target="slide42.xml"/><Relationship Id="rId5" Type="http://schemas.openxmlformats.org/officeDocument/2006/relationships/slide" Target="slide38.xml"/><Relationship Id="rId4" Type="http://schemas.openxmlformats.org/officeDocument/2006/relationships/slide" Target="slide34.xml"/></Relationships>
</file>

<file path=ppt/slides/_rels/slide60.xml.rels><?xml version="1.0" encoding="UTF-8" standalone="yes"?>
<Relationships xmlns="http://schemas.openxmlformats.org/package/2006/relationships"><Relationship Id="rId3" Type="http://schemas.openxmlformats.org/officeDocument/2006/relationships/image" Target="../media/image153.png"/><Relationship Id="rId2" Type="http://schemas.openxmlformats.org/officeDocument/2006/relationships/notesSlide" Target="../notesSlides/notesSlide59.xml"/><Relationship Id="rId1" Type="http://schemas.openxmlformats.org/officeDocument/2006/relationships/slideLayout" Target="../slideLayouts/slideLayout7.xml"/><Relationship Id="rId4" Type="http://schemas.openxmlformats.org/officeDocument/2006/relationships/image" Target="../media/image154.png"/></Relationships>
</file>

<file path=ppt/slides/_rels/slide61.xml.rels><?xml version="1.0" encoding="UTF-8" standalone="yes"?>
<Relationships xmlns="http://schemas.openxmlformats.org/package/2006/relationships"><Relationship Id="rId3" Type="http://schemas.openxmlformats.org/officeDocument/2006/relationships/image" Target="../media/image155.png"/><Relationship Id="rId2" Type="http://schemas.openxmlformats.org/officeDocument/2006/relationships/notesSlide" Target="../notesSlides/notesSlide60.xml"/><Relationship Id="rId1" Type="http://schemas.openxmlformats.org/officeDocument/2006/relationships/slideLayout" Target="../slideLayouts/slideLayout7.xml"/><Relationship Id="rId5" Type="http://schemas.openxmlformats.org/officeDocument/2006/relationships/image" Target="../media/image157.png"/><Relationship Id="rId4" Type="http://schemas.openxmlformats.org/officeDocument/2006/relationships/image" Target="../media/image156.png"/></Relationships>
</file>

<file path=ppt/slides/_rels/slide62.xml.rels><?xml version="1.0" encoding="UTF-8" standalone="yes"?>
<Relationships xmlns="http://schemas.openxmlformats.org/package/2006/relationships"><Relationship Id="rId3" Type="http://schemas.openxmlformats.org/officeDocument/2006/relationships/image" Target="../media/image158.png"/><Relationship Id="rId2" Type="http://schemas.openxmlformats.org/officeDocument/2006/relationships/notesSlide" Target="../notesSlides/notesSlide61.xml"/><Relationship Id="rId1" Type="http://schemas.openxmlformats.org/officeDocument/2006/relationships/slideLayout" Target="../slideLayouts/slideLayout7.xml"/><Relationship Id="rId5" Type="http://schemas.openxmlformats.org/officeDocument/2006/relationships/image" Target="../media/image160.png"/><Relationship Id="rId4" Type="http://schemas.openxmlformats.org/officeDocument/2006/relationships/image" Target="../media/image159.png"/></Relationships>
</file>

<file path=ppt/slides/_rels/slide63.xml.rels><?xml version="1.0" encoding="UTF-8" standalone="yes"?>
<Relationships xmlns="http://schemas.openxmlformats.org/package/2006/relationships"><Relationship Id="rId3" Type="http://schemas.openxmlformats.org/officeDocument/2006/relationships/image" Target="../media/image161.png"/><Relationship Id="rId2" Type="http://schemas.openxmlformats.org/officeDocument/2006/relationships/notesSlide" Target="../notesSlides/notesSlide62.xml"/><Relationship Id="rId1" Type="http://schemas.openxmlformats.org/officeDocument/2006/relationships/slideLayout" Target="../slideLayouts/slideLayout7.xml"/><Relationship Id="rId5" Type="http://schemas.openxmlformats.org/officeDocument/2006/relationships/image" Target="../media/image163.png"/><Relationship Id="rId4" Type="http://schemas.openxmlformats.org/officeDocument/2006/relationships/image" Target="../media/image162.png"/></Relationships>
</file>

<file path=ppt/slides/_rels/slide64.xml.rels><?xml version="1.0" encoding="UTF-8" standalone="yes"?>
<Relationships xmlns="http://schemas.openxmlformats.org/package/2006/relationships"><Relationship Id="rId3" Type="http://schemas.openxmlformats.org/officeDocument/2006/relationships/image" Target="../media/image164.png"/><Relationship Id="rId2" Type="http://schemas.openxmlformats.org/officeDocument/2006/relationships/notesSlide" Target="../notesSlides/notesSlide63.xml"/><Relationship Id="rId1" Type="http://schemas.openxmlformats.org/officeDocument/2006/relationships/slideLayout" Target="../slideLayouts/slideLayout7.xml"/><Relationship Id="rId5" Type="http://schemas.openxmlformats.org/officeDocument/2006/relationships/image" Target="../media/image166.png"/><Relationship Id="rId4" Type="http://schemas.openxmlformats.org/officeDocument/2006/relationships/image" Target="../media/image165.png"/></Relationships>
</file>

<file path=ppt/slides/_rels/slide65.xml.rels><?xml version="1.0" encoding="UTF-8" standalone="yes"?>
<Relationships xmlns="http://schemas.openxmlformats.org/package/2006/relationships"><Relationship Id="rId3" Type="http://schemas.openxmlformats.org/officeDocument/2006/relationships/image" Target="../media/image167.png"/><Relationship Id="rId2" Type="http://schemas.openxmlformats.org/officeDocument/2006/relationships/notesSlide" Target="../notesSlides/notesSlide64.xml"/><Relationship Id="rId1" Type="http://schemas.openxmlformats.org/officeDocument/2006/relationships/slideLayout" Target="../slideLayouts/slideLayout7.xml"/><Relationship Id="rId6" Type="http://schemas.openxmlformats.org/officeDocument/2006/relationships/image" Target="../media/image170.png"/><Relationship Id="rId5" Type="http://schemas.openxmlformats.org/officeDocument/2006/relationships/image" Target="../media/image169.png"/><Relationship Id="rId4" Type="http://schemas.openxmlformats.org/officeDocument/2006/relationships/image" Target="../media/image168.png"/></Relationships>
</file>

<file path=ppt/slides/_rels/slide66.xml.rels><?xml version="1.0" encoding="UTF-8" standalone="yes"?>
<Relationships xmlns="http://schemas.openxmlformats.org/package/2006/relationships"><Relationship Id="rId3" Type="http://schemas.openxmlformats.org/officeDocument/2006/relationships/image" Target="../media/image172.png"/><Relationship Id="rId2" Type="http://schemas.openxmlformats.org/officeDocument/2006/relationships/image" Target="../media/image171.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3" Type="http://schemas.openxmlformats.org/officeDocument/2006/relationships/image" Target="../media/image173.png"/><Relationship Id="rId7" Type="http://schemas.openxmlformats.org/officeDocument/2006/relationships/image" Target="../media/image177.png"/><Relationship Id="rId2" Type="http://schemas.openxmlformats.org/officeDocument/2006/relationships/notesSlide" Target="../notesSlides/notesSlide65.xml"/><Relationship Id="rId1" Type="http://schemas.openxmlformats.org/officeDocument/2006/relationships/slideLayout" Target="../slideLayouts/slideLayout7.xml"/><Relationship Id="rId6" Type="http://schemas.openxmlformats.org/officeDocument/2006/relationships/image" Target="../media/image176.png"/><Relationship Id="rId5" Type="http://schemas.openxmlformats.org/officeDocument/2006/relationships/image" Target="../media/image175.png"/><Relationship Id="rId4" Type="http://schemas.openxmlformats.org/officeDocument/2006/relationships/image" Target="../media/image174.png"/></Relationships>
</file>

<file path=ppt/slides/_rels/slide68.xml.rels><?xml version="1.0" encoding="UTF-8" standalone="yes"?>
<Relationships xmlns="http://schemas.openxmlformats.org/package/2006/relationships"><Relationship Id="rId3" Type="http://schemas.openxmlformats.org/officeDocument/2006/relationships/image" Target="../media/image178.png"/><Relationship Id="rId2" Type="http://schemas.openxmlformats.org/officeDocument/2006/relationships/notesSlide" Target="../notesSlides/notesSlide66.xml"/><Relationship Id="rId1" Type="http://schemas.openxmlformats.org/officeDocument/2006/relationships/slideLayout" Target="../slideLayouts/slideLayout7.xml"/><Relationship Id="rId4" Type="http://schemas.openxmlformats.org/officeDocument/2006/relationships/image" Target="../media/image179.png"/></Relationships>
</file>

<file path=ppt/slides/_rels/slide69.xml.rels><?xml version="1.0" encoding="UTF-8" standalone="yes"?>
<Relationships xmlns="http://schemas.openxmlformats.org/package/2006/relationships"><Relationship Id="rId3" Type="http://schemas.openxmlformats.org/officeDocument/2006/relationships/image" Target="../media/image180.png"/><Relationship Id="rId2" Type="http://schemas.openxmlformats.org/officeDocument/2006/relationships/notesSlide" Target="../notesSlides/notesSlide67.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C_5_BD#fb341487d?vcp=1&amp;pid=4560d082a&amp;color=97,97,244&amp;vtp=1&amp;bt=1&amp;bbb=1"/>
          <p:cNvSpPr/>
          <p:nvPr/>
        </p:nvSpPr>
        <p:spPr>
          <a:xfrm>
            <a:off x="502920" y="792000"/>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要点2</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三角函数化简、求值中的整体思想</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3" name="QB_6_BD.9_1#dd1e186d8?vaa=1&amp;vcp=1&amp;vop=1&amp;pid=fb341487d&amp;color=0,55,96&amp;vtp=1&amp;bbb=1"/>
              <p:cNvSpPr/>
              <p:nvPr/>
            </p:nvSpPr>
            <p:spPr>
              <a:xfrm>
                <a:off x="502920" y="1230560"/>
                <a:ext cx="10570464"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例3</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化简：</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𝛾</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𝛾</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i="0">
                    <a:solidFill>
                      <a:srgbClr val="003760"/>
                    </a:solidFill>
                    <a:latin typeface="SimSun" pitchFamily="34" charset="0"/>
                    <a:ea typeface="SimSun" pitchFamily="34" charset="-122"/>
                    <a:cs typeface="SimSun" pitchFamily="34" charset="-120"/>
                  </a:rPr>
                  <a:t>____________</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3" name="QB_6_BD.9_1#dd1e186d8?vaa=1&amp;vcp=1&amp;vop=1&amp;pid=fb341487d&amp;color=0,55,96&amp;vtp=1&amp;bbb=1"/>
              <p:cNvSpPr>
                <a:spLocks noRot="1" noChangeAspect="1" noMove="1" noResize="1" noEditPoints="1" noAdjustHandles="1" noChangeArrowheads="1" noChangeShapeType="1" noTextEdit="1"/>
              </p:cNvSpPr>
              <p:nvPr/>
            </p:nvSpPr>
            <p:spPr>
              <a:xfrm>
                <a:off x="502920" y="1230560"/>
                <a:ext cx="10570464" cy="360680"/>
              </a:xfrm>
              <a:prstGeom prst="rect">
                <a:avLst/>
              </a:prstGeom>
              <a:blipFill>
                <a:blip r:embed="rId3"/>
                <a:stretch>
                  <a:fillRect t="-3390"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6_AN.11_1#dd1e186d8.blank?vaa=1&amp;vcp=1&amp;vop=1&amp;pid=fb341487d&amp;color=0,55,96&amp;vpa=2&amp;vtp=1&amp;bbb=1"/>
              <p:cNvSpPr/>
              <p:nvPr/>
            </p:nvSpPr>
            <p:spPr>
              <a:xfrm>
                <a:off x="7003606" y="1240500"/>
                <a:ext cx="1302131" cy="294577"/>
              </a:xfrm>
              <a:prstGeom prst="rect">
                <a:avLst/>
              </a:prstGeom>
              <a:noFill/>
              <a:ln/>
            </p:spPr>
            <p:txBody>
              <a:bodyPr wrap="none" lIns="0" tIns="0" rIns="0" bIns="0" rtlCol="0" anchor="t"/>
              <a:lstStyle/>
              <a:p>
                <a:pPr algn="ctr" latinLnBrk="1">
                  <a:lnSpc>
                    <a:spcPts val="2500"/>
                  </a:lnSpc>
                </a:pPr>
                <a14:m>
                  <m:oMath xmlns:m="http://schemas.openxmlformats.org/officeDocument/2006/math">
                    <m:r>
                      <m:rPr>
                        <m:sty m:val="p"/>
                      </m:rPr>
                      <a:rPr lang="en-US" altLang="zh-CN" sz="2000" b="0" i="0" smtClean="0">
                        <a:solidFill>
                          <a:srgbClr val="6161F4"/>
                        </a:solidFill>
                        <a:latin typeface="Cambria Math" pitchFamily="34" charset="0"/>
                        <a:ea typeface="Cambria Math" pitchFamily="34" charset="-122"/>
                        <a:cs typeface="Cambria Math" pitchFamily="34" charset="-120"/>
                      </a:rPr>
                      <m:t>cos</m:t>
                    </m:r>
                    <m:r>
                      <a:rPr lang="en-US" altLang="zh-CN" sz="2000" b="0" i="0" smtClean="0">
                        <a:solidFill>
                          <a:srgbClr val="6161F4"/>
                        </a:solidFill>
                        <a:latin typeface="Cambria Math" pitchFamily="34" charset="0"/>
                        <a:ea typeface="Cambria Math" pitchFamily="34" charset="-122"/>
                        <a:cs typeface="Cambria Math" pitchFamily="34" charset="-120"/>
                      </a:rPr>
                      <m:t>(</m:t>
                    </m:r>
                    <m:r>
                      <a:rPr lang="en-US" altLang="zh-CN" sz="2000" b="0" i="0" smtClean="0">
                        <a:solidFill>
                          <a:srgbClr val="6161F4"/>
                        </a:solidFill>
                        <a:latin typeface="Cambria Math" pitchFamily="34" charset="0"/>
                        <a:ea typeface="Cambria Math" pitchFamily="34" charset="-122"/>
                        <a:cs typeface="Cambria Math" pitchFamily="34" charset="-120"/>
                      </a:rPr>
                      <m:t>𝛾</m:t>
                    </m:r>
                    <m:r>
                      <a:rPr lang="en-US" altLang="zh-CN" sz="2000" b="0" i="0" smtClean="0">
                        <a:solidFill>
                          <a:srgbClr val="6161F4"/>
                        </a:solidFill>
                        <a:latin typeface="Cambria Math" pitchFamily="34" charset="0"/>
                        <a:ea typeface="Cambria Math" pitchFamily="34" charset="-122"/>
                        <a:cs typeface="Cambria Math" pitchFamily="34" charset="-120"/>
                      </a:rPr>
                      <m:t>−</m:t>
                    </m:r>
                    <m:r>
                      <a:rPr lang="en-US" altLang="zh-CN" sz="2000" b="0" i="0" smtClean="0">
                        <a:solidFill>
                          <a:srgbClr val="6161F4"/>
                        </a:solidFill>
                        <a:latin typeface="Cambria Math" pitchFamily="34" charset="0"/>
                        <a:ea typeface="Cambria Math" pitchFamily="34" charset="-122"/>
                        <a:cs typeface="Cambria Math" pitchFamily="34" charset="-120"/>
                      </a:rPr>
                      <m:t>𝛽</m:t>
                    </m:r>
                    <m:r>
                      <a:rPr lang="en-US" altLang="zh-CN" sz="2000" b="0" i="0" smtClean="0">
                        <a:solidFill>
                          <a:srgbClr val="6161F4"/>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4" name="QB_6_AN.11_1#dd1e186d8.blank?vaa=1&amp;vcp=1&amp;vop=1&amp;pid=fb341487d&amp;color=0,55,96&amp;vpa=2&amp;vtp=1&amp;bbb=1"/>
              <p:cNvSpPr>
                <a:spLocks noRot="1" noChangeAspect="1" noMove="1" noResize="1" noEditPoints="1" noAdjustHandles="1" noChangeArrowheads="1" noChangeShapeType="1" noTextEdit="1"/>
              </p:cNvSpPr>
              <p:nvPr/>
            </p:nvSpPr>
            <p:spPr>
              <a:xfrm>
                <a:off x="7003606" y="1240500"/>
                <a:ext cx="1302131" cy="294577"/>
              </a:xfrm>
              <a:prstGeom prst="rect">
                <a:avLst/>
              </a:prstGeom>
              <a:blipFill>
                <a:blip r:embed="rId4"/>
                <a:stretch>
                  <a:fillRect t="-2041" r="-4695" b="-3877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B_6_AS.10_1#dd1e186d8?vaa=1&amp;vcp=1&amp;vop=1&amp;pid=fb341487d&amp;color=0,55,96&amp;vtp=1&amp;bbb=1"/>
              <p:cNvSpPr/>
              <p:nvPr/>
            </p:nvSpPr>
            <p:spPr>
              <a:xfrm>
                <a:off x="502920" y="1599212"/>
                <a:ext cx="10570464" cy="770065"/>
              </a:xfrm>
              <a:prstGeom prst="rect">
                <a:avLst/>
              </a:prstGeom>
              <a:noFill/>
              <a:ln/>
            </p:spPr>
            <p:txBody>
              <a:bodyPr wrap="squar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𝛾</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𝛾</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𝛾</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𝛾</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𝛾</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𝛾</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5" name="QB_6_AS.10_1#dd1e186d8?vaa=1&amp;vcp=1&amp;vop=1&amp;pid=fb341487d&amp;color=0,55,96&amp;vtp=1&amp;bbb=1"/>
              <p:cNvSpPr>
                <a:spLocks noRot="1" noChangeAspect="1" noMove="1" noResize="1" noEditPoints="1" noAdjustHandles="1" noChangeArrowheads="1" noChangeShapeType="1" noTextEdit="1"/>
              </p:cNvSpPr>
              <p:nvPr/>
            </p:nvSpPr>
            <p:spPr>
              <a:xfrm>
                <a:off x="502920" y="1599212"/>
                <a:ext cx="10570464" cy="770065"/>
              </a:xfrm>
              <a:prstGeom prst="rect">
                <a:avLst/>
              </a:prstGeom>
              <a:blipFill>
                <a:blip r:embed="rId5"/>
                <a:stretch>
                  <a:fillRect l="-1384" b="-1811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4">
                                            <p:bg/>
                                          </p:spTgt>
                                        </p:tgtEl>
                                        <p:attrNameLst>
                                          <p:attrName>style.visibility</p:attrName>
                                        </p:attrNameLst>
                                      </p:cBhvr>
                                      <p:to>
                                        <p:strVal val="visible"/>
                                      </p:to>
                                    </p:set>
                                    <p:animEffect transition="in" filter="fade">
                                      <p:cBhvr>
                                        <p:cTn id="19" dur="500"/>
                                        <p:tgtEl>
                                          <p:spTgt spid="4">
                                            <p:bg/>
                                          </p:spTgt>
                                        </p:tgtEl>
                                      </p:cBhvr>
                                    </p:animEffect>
                                    <p:anim calcmode="lin" valueType="num">
                                      <p:cBhvr>
                                        <p:cTn id="20" dur="500" fill="hold"/>
                                        <p:tgtEl>
                                          <p:spTgt spid="4">
                                            <p:bg/>
                                          </p:spTgt>
                                        </p:tgtEl>
                                        <p:attrNameLst>
                                          <p:attrName>ppt_x</p:attrName>
                                        </p:attrNameLst>
                                      </p:cBhvr>
                                      <p:tavLst>
                                        <p:tav tm="0">
                                          <p:val>
                                            <p:strVal val="#ppt_x"/>
                                          </p:val>
                                        </p:tav>
                                        <p:tav tm="100000">
                                          <p:val>
                                            <p:strVal val="#ppt_x"/>
                                          </p:val>
                                        </p:tav>
                                      </p:tavLst>
                                    </p:anim>
                                    <p:anim calcmode="lin" valueType="num">
                                      <p:cBhvr>
                                        <p:cTn id="21" dur="500" fill="hold"/>
                                        <p:tgtEl>
                                          <p:spTgt spid="4">
                                            <p:bg/>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anim calcmode="lin" valueType="num">
                                      <p:cBhvr>
                                        <p:cTn id="2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6"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pic>
        <p:nvPicPr>
          <p:cNvPr id="2" name="C_4#9d3cefe56?vcp=1&amp;pid=995b55f3c&amp;color=0,55,96&amp;tib=255,255,255&amp;vtp=1&amp;bt=1" descr="preencoded.png"/>
          <p:cNvPicPr>
            <a:picLocks noChangeAspect="1"/>
          </p:cNvPicPr>
          <p:nvPr/>
        </p:nvPicPr>
        <p:blipFill>
          <a:blip r:embed="rId3"/>
          <a:stretch>
            <a:fillRect/>
          </a:stretch>
        </p:blipFill>
        <p:spPr>
          <a:xfrm>
            <a:off x="521208" y="792000"/>
            <a:ext cx="621792" cy="658368"/>
          </a:xfrm>
          <a:prstGeom prst="rect">
            <a:avLst/>
          </a:prstGeom>
        </p:spPr>
      </p:pic>
      <p:sp>
        <p:nvSpPr>
          <p:cNvPr id="3" name="C_4_BD#9d3cefe56?vcp=1&amp;pid=995b55f3c&amp;color=61,88,159&amp;vtp=1&amp;bbb=1"/>
          <p:cNvSpPr/>
          <p:nvPr/>
        </p:nvSpPr>
        <p:spPr>
          <a:xfrm>
            <a:off x="1252728" y="910872"/>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易错记</a:t>
            </a:r>
            <a:endParaRPr lang="en-US" altLang="zh-CN" sz="2400" dirty="0"/>
          </a:p>
        </p:txBody>
      </p:sp>
      <p:sp>
        <p:nvSpPr>
          <p:cNvPr id="4" name="C_5_BD#70d690a49?vcp=1&amp;pid=9d3cefe56&amp;color=97,97,244&amp;vtp=1&amp;bbb=1"/>
          <p:cNvSpPr/>
          <p:nvPr/>
        </p:nvSpPr>
        <p:spPr>
          <a:xfrm>
            <a:off x="502920" y="1444272"/>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易错点1</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忽略角的范围导致错误</a:t>
            </a:r>
            <a:endParaRPr lang="en-US" altLang="zh-CN" sz="2000" dirty="0"/>
          </a:p>
        </p:txBody>
      </p:sp>
      <mc:AlternateContent xmlns:mc="http://schemas.openxmlformats.org/markup-compatibility/2006" xmlns:a14="http://schemas.microsoft.com/office/drawing/2010/main">
        <mc:Choice Requires="a14">
          <p:sp>
            <p:nvSpPr>
              <p:cNvPr id="5" name="QB_6_BD.13_1#ab65105a8?vaa=1&amp;vcp=1&amp;vop=1&amp;pid=70d690a49&amp;color=0,55,96&amp;vtp=1&amp;bbb=1"/>
              <p:cNvSpPr/>
              <p:nvPr/>
            </p:nvSpPr>
            <p:spPr>
              <a:xfrm>
                <a:off x="502920" y="1831622"/>
                <a:ext cx="10570464" cy="536448"/>
              </a:xfrm>
              <a:prstGeom prst="rect">
                <a:avLst/>
              </a:prstGeom>
              <a:noFill/>
              <a:ln/>
            </p:spPr>
            <p:txBody>
              <a:bodyPr wrap="none" lIns="0" tIns="0" rIns="0" bIns="0" rtlCol="0" anchor="t"/>
              <a:lstStyle/>
              <a:p>
                <a:pPr algn="l" latinLnBrk="1">
                  <a:lnSpc>
                    <a:spcPts val="4600"/>
                  </a:lnSpc>
                </a:pPr>
                <a:r>
                  <a:rPr lang="en-US" altLang="zh-CN" sz="1800" b="1" i="0" dirty="0">
                    <a:solidFill>
                      <a:srgbClr val="003760"/>
                    </a:solidFill>
                    <a:latin typeface="Times New Roman" pitchFamily="34" charset="0"/>
                    <a:ea typeface="微软雅黑" pitchFamily="34" charset="-122"/>
                    <a:cs typeface="Times New Roman" pitchFamily="34" charset="-120"/>
                  </a:rPr>
                  <a:t>例1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m:rPr>
                        <m:nor/>
                      </m:rPr>
                      <a:rPr lang="en-US" altLang="zh-CN" sz="1800" b="0" i="0">
                        <a:solidFill>
                          <a:srgbClr val="003760"/>
                        </a:solidFill>
                        <a:latin typeface="SimSun" pitchFamily="34" charset="0"/>
                        <a:ea typeface="SimSun" pitchFamily="34" charset="-122"/>
                        <a:cs typeface="SimSun"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中，</a:t>
                </a:r>
                <a14:m>
                  <m:oMath xmlns:m="http://schemas.openxmlformats.org/officeDocument/2006/math">
                    <m:r>
                      <m:rPr>
                        <m:nor/>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nor/>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𝐶</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num>
                      <m:den>
                        <m:r>
                          <a:rPr lang="en-US" altLang="zh-CN" sz="1800" b="0" i="0">
                            <a:solidFill>
                              <a:srgbClr val="003760"/>
                            </a:solidFill>
                            <a:latin typeface="Cambria Math" pitchFamily="34" charset="0"/>
                            <a:ea typeface="Cambria Math" pitchFamily="34" charset="-122"/>
                            <a:cs typeface="Cambria Math" pitchFamily="34" charset="-120"/>
                          </a:rPr>
                          <m:t>13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m:rPr>
                        <m:nor/>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5" name="QB_6_BD.13_1#ab65105a8?vaa=1&amp;vcp=1&amp;vop=1&amp;pid=70d690a49&amp;color=0,55,96&amp;vtp=1&amp;bbb=1"/>
              <p:cNvSpPr>
                <a:spLocks noRot="1" noChangeAspect="1" noMove="1" noResize="1" noEditPoints="1" noAdjustHandles="1" noChangeArrowheads="1" noChangeShapeType="1" noTextEdit="1"/>
              </p:cNvSpPr>
              <p:nvPr/>
            </p:nvSpPr>
            <p:spPr>
              <a:xfrm>
                <a:off x="502920" y="1831622"/>
                <a:ext cx="10570464" cy="536448"/>
              </a:xfrm>
              <a:prstGeom prst="rect">
                <a:avLst/>
              </a:prstGeom>
              <a:blipFill>
                <a:blip r:embed="rId4"/>
                <a:stretch>
                  <a:fillRect l="-1384" b="-15909"/>
                </a:stretch>
              </a:blipFill>
              <a:ln/>
            </p:spPr>
            <p:txBody>
              <a:bodyPr/>
              <a:lstStyle/>
              <a:p>
                <a:r>
                  <a:rPr lang="zh-CN" altLang="en-US">
                    <a:noFill/>
                  </a:rPr>
                  <a:t> </a:t>
                </a:r>
              </a:p>
            </p:txBody>
          </p:sp>
        </mc:Fallback>
      </mc:AlternateContent>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AS.15_1#ab65105a8?vaa=1&amp;vcp=1&amp;vop=1&amp;pid=70d690a49&amp;color=0,55,96&amp;vtp=1&amp;bt=1&amp;bbb=1&amp;hb=1"/>
              <p:cNvSpPr/>
              <p:nvPr/>
            </p:nvSpPr>
            <p:spPr>
              <a:xfrm>
                <a:off x="502920" y="1276463"/>
                <a:ext cx="10570464" cy="4076700"/>
              </a:xfrm>
              <a:prstGeom prst="rect">
                <a:avLst/>
              </a:prstGeom>
              <a:noFill/>
              <a:ln/>
            </p:spPr>
            <p:txBody>
              <a:bodyPr wrap="none" lIns="0" tIns="0" rIns="0" bIns="0" rtlCol="0" anchor="t"/>
              <a:lstStyle/>
              <a:p>
                <a:pPr algn="l" latinLnBrk="1">
                  <a:lnSpc>
                    <a:spcPts val="35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【错解】</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m:rPr>
                        <m:nor/>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𝐶</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num>
                      <m:den>
                        <m:r>
                          <a:rPr lang="en-US" altLang="zh-CN" sz="1800" b="0" i="0">
                            <a:solidFill>
                              <a:srgbClr val="003760"/>
                            </a:solidFill>
                            <a:latin typeface="Cambria Math" pitchFamily="34" charset="0"/>
                            <a:ea typeface="Cambria Math" pitchFamily="34" charset="-122"/>
                            <a:cs typeface="Cambria Math" pitchFamily="34" charset="-120"/>
                          </a:rPr>
                          <m:t>13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m:rPr>
                        <m:nor/>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𝐶</m:t>
                    </m:r>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nor/>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𝐶</m:t>
                        </m:r>
                      </m:e>
                    </m:rad>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12</m:t>
                        </m:r>
                      </m:num>
                      <m:den>
                        <m:r>
                          <a:rPr lang="en-US" altLang="zh-CN" sz="1800" b="0" i="0">
                            <a:solidFill>
                              <a:srgbClr val="003760"/>
                            </a:solidFill>
                            <a:latin typeface="Cambria Math" pitchFamily="34" charset="0"/>
                            <a:ea typeface="Cambria Math" pitchFamily="34" charset="-122"/>
                            <a:cs typeface="Cambria Math" pitchFamily="34" charset="-120"/>
                          </a:rPr>
                          <m:t>13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m:rPr>
                        <m:nor/>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m:rPr>
                        <m:nor/>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nor/>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𝐵</m:t>
                        </m:r>
                      </m:e>
                    </m:rad>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 </a:t>
                </a:r>
              </a:p>
              <a:p>
                <a:pPr latinLnBrk="1">
                  <a:lnSpc>
                    <a:spcPts val="4600"/>
                  </a:lnSpc>
                </a:pPr>
                <a:r>
                  <a:rPr lang="en-US" altLang="zh-CN" sz="1800" b="0" i="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r>
                      <m:rPr>
                        <m:nor/>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m:rPr>
                        <m:nor/>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𝐶</m:t>
                    </m:r>
                    <m:r>
                      <a:rPr lang="en-US" altLang="zh-CN" sz="1800" b="0" i="0">
                        <a:solidFill>
                          <a:srgbClr val="003760"/>
                        </a:solidFill>
                        <a:latin typeface="Cambria Math" pitchFamily="34" charset="0"/>
                        <a:ea typeface="Cambria Math" pitchFamily="34" charset="-122"/>
                        <a:cs typeface="Cambria Math" pitchFamily="34" charset="-120"/>
                      </a:rPr>
                      <m:t>)=−</m:t>
                    </m:r>
                    <m:r>
                      <m:rPr>
                        <m:nor/>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𝐶</m:t>
                    </m:r>
                    <m:r>
                      <a:rPr lang="en-US" altLang="zh-CN" sz="1800" b="0" i="0">
                        <a:solidFill>
                          <a:srgbClr val="003760"/>
                        </a:solidFill>
                        <a:latin typeface="Cambria Math" pitchFamily="34" charset="0"/>
                        <a:ea typeface="Cambria Math" pitchFamily="34" charset="-122"/>
                        <a:cs typeface="Cambria Math" pitchFamily="34" charset="-120"/>
                      </a:rPr>
                      <m:t>)=−</m:t>
                    </m:r>
                    <m:r>
                      <m:rPr>
                        <m:nor/>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𝐵</m:t>
                    </m:r>
                    <m:r>
                      <m:rPr>
                        <m:nor/>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𝐶</m:t>
                    </m:r>
                    <m:r>
                      <a:rPr lang="en-US" altLang="zh-CN" sz="1800" b="0" i="0">
                        <a:solidFill>
                          <a:srgbClr val="003760"/>
                        </a:solidFill>
                        <a:latin typeface="Cambria Math" pitchFamily="34" charset="0"/>
                        <a:ea typeface="Cambria Math" pitchFamily="34" charset="-122"/>
                        <a:cs typeface="Cambria Math" pitchFamily="34" charset="-120"/>
                      </a:rPr>
                      <m:t>+</m:t>
                    </m:r>
                    <m:r>
                      <m:rPr>
                        <m:nor/>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𝐵</m:t>
                    </m:r>
                    <m:r>
                      <m:rPr>
                        <m:nor/>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𝐶</m:t>
                    </m:r>
                  </m:oMath>
                </a14:m>
                <a:r>
                  <a:rPr lang="en-US" altLang="zh-CN" sz="1800" b="0" i="0" dirty="0">
                    <a:solidFill>
                      <a:srgbClr val="003760"/>
                    </a:solidFill>
                    <a:latin typeface="Times New Roman" pitchFamily="34" charset="0"/>
                    <a:ea typeface="微软雅黑" pitchFamily="34" charset="-122"/>
                    <a:cs typeface="Times New Roman" pitchFamily="34" charset="-120"/>
                  </a:rPr>
                  <a:t>，所以当</a:t>
                </a:r>
                <a14:m>
                  <m:oMath xmlns:m="http://schemas.openxmlformats.org/officeDocument/2006/math">
                    <m:r>
                      <m:rPr>
                        <m:nor/>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时，</a:t>
                </a:r>
              </a:p>
              <a:p>
                <a:pPr latinLnBrk="1">
                  <a:lnSpc>
                    <a:spcPts val="3500"/>
                  </a:lnSpc>
                </a:pPr>
                <a14:m>
                  <m:oMath xmlns:m="http://schemas.openxmlformats.org/officeDocument/2006/math">
                    <m:r>
                      <m:rPr>
                        <m:nor/>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5</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num>
                      <m:den>
                        <m:r>
                          <a:rPr lang="en-US" altLang="zh-CN" sz="1800" b="0" i="0">
                            <a:solidFill>
                              <a:srgbClr val="003760"/>
                            </a:solidFill>
                            <a:latin typeface="Cambria Math" pitchFamily="34" charset="0"/>
                            <a:ea typeface="Cambria Math" pitchFamily="34" charset="-122"/>
                            <a:cs typeface="Cambria Math" pitchFamily="34" charset="-120"/>
                          </a:rPr>
                          <m:t>13</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5</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12</m:t>
                        </m:r>
                      </m:num>
                      <m:den>
                        <m:r>
                          <a:rPr lang="en-US" altLang="zh-CN" sz="1800" b="0" i="0">
                            <a:solidFill>
                              <a:srgbClr val="003760"/>
                            </a:solidFill>
                            <a:latin typeface="Cambria Math" pitchFamily="34" charset="0"/>
                            <a:ea typeface="Cambria Math" pitchFamily="34" charset="-122"/>
                            <a:cs typeface="Cambria Math" pitchFamily="34" charset="-120"/>
                          </a:rPr>
                          <m:t>13</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16</m:t>
                        </m:r>
                      </m:num>
                      <m:den>
                        <m:r>
                          <a:rPr lang="en-US" altLang="zh-CN" sz="1800" b="0" i="0">
                            <a:solidFill>
                              <a:srgbClr val="003760"/>
                            </a:solidFill>
                            <a:latin typeface="Cambria Math" pitchFamily="34" charset="0"/>
                            <a:ea typeface="Cambria Math" pitchFamily="34" charset="-122"/>
                            <a:cs typeface="Cambria Math" pitchFamily="34" charset="-120"/>
                          </a:rPr>
                          <m:t>65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m:rPr>
                        <m:nor/>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m:rPr>
                        <m:nor/>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5</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num>
                      <m:den>
                        <m:r>
                          <a:rPr lang="en-US" altLang="zh-CN" sz="1800" b="0" i="0">
                            <a:solidFill>
                              <a:srgbClr val="003760"/>
                            </a:solidFill>
                            <a:latin typeface="Cambria Math" pitchFamily="34" charset="0"/>
                            <a:ea typeface="Cambria Math" pitchFamily="34" charset="-122"/>
                            <a:cs typeface="Cambria Math" pitchFamily="34" charset="-120"/>
                          </a:rPr>
                          <m:t>13</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5</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12</m:t>
                        </m:r>
                      </m:num>
                      <m:den>
                        <m:r>
                          <a:rPr lang="en-US" altLang="zh-CN" sz="1800" b="0" i="0">
                            <a:solidFill>
                              <a:srgbClr val="003760"/>
                            </a:solidFill>
                            <a:latin typeface="Cambria Math" pitchFamily="34" charset="0"/>
                            <a:ea typeface="Cambria Math" pitchFamily="34" charset="-122"/>
                            <a:cs typeface="Cambria Math" pitchFamily="34" charset="-120"/>
                          </a:rPr>
                          <m:t>13</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56</m:t>
                        </m:r>
                      </m:num>
                      <m:den>
                        <m:r>
                          <a:rPr lang="en-US" altLang="zh-CN" sz="1800" b="0" i="0">
                            <a:solidFill>
                              <a:srgbClr val="003760"/>
                            </a:solidFill>
                            <a:latin typeface="Cambria Math" pitchFamily="34" charset="0"/>
                            <a:ea typeface="Cambria Math" pitchFamily="34" charset="-122"/>
                            <a:cs typeface="Cambria Math" pitchFamily="34" charset="-120"/>
                          </a:rPr>
                          <m:t>65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900"/>
                  </a:lnSpc>
                </a:pPr>
                <a:r>
                  <a:rPr lang="en-US" altLang="zh-CN" b="1" i="0">
                    <a:solidFill>
                      <a:srgbClr val="003760"/>
                    </a:solidFill>
                    <a:latin typeface="SimSun" panose="02010600030101010101" pitchFamily="2" charset="-122"/>
                    <a:ea typeface="微软雅黑" pitchFamily="34" charset="-122"/>
                    <a:cs typeface="Times New Roma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Times New Roman" pitchFamily="34" charset="0"/>
                    <a:ea typeface="微软雅黑" pitchFamily="34" charset="-122"/>
                    <a:cs typeface="Times New Roman" pitchFamily="34" charset="-120"/>
                  </a:rPr>
                  <a:t>错因分析】</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m:rPr>
                        <m:nor/>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5</m:t>
                        </m:r>
                      </m:den>
                    </m:f>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0&lt;</m:t>
                    </m:r>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或</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&lt;</m:t>
                    </m:r>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&lt;</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m:rPr>
                        <m:nor/>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𝐶</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num>
                      <m:den>
                        <m:r>
                          <a:rPr lang="en-US" altLang="zh-CN" sz="1800" b="0" i="0">
                            <a:solidFill>
                              <a:srgbClr val="003760"/>
                            </a:solidFill>
                            <a:latin typeface="Cambria Math" pitchFamily="34" charset="0"/>
                            <a:ea typeface="Cambria Math" pitchFamily="34" charset="-122"/>
                            <a:cs typeface="Cambria Math" pitchFamily="34" charset="-120"/>
                          </a:rPr>
                          <m:t>13</m:t>
                        </m:r>
                      </m:den>
                    </m:f>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&lt;</m:t>
                    </m:r>
                    <m:r>
                      <a:rPr lang="en-US" altLang="zh-CN" sz="1800" b="0" i="0">
                        <a:solidFill>
                          <a:srgbClr val="003760"/>
                        </a:solidFill>
                        <a:latin typeface="Cambria Math" pitchFamily="34" charset="0"/>
                        <a:ea typeface="Cambria Math" pitchFamily="34" charset="-122"/>
                        <a:cs typeface="Cambria Math" pitchFamily="34" charset="-120"/>
                      </a:rPr>
                      <m:t>𝐶</m:t>
                    </m:r>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4600"/>
                  </a:lnSpc>
                </a:pPr>
                <a:r>
                  <a:rPr lang="en-US" altLang="zh-CN" sz="1800" b="0" i="0">
                    <a:solidFill>
                      <a:srgbClr val="003760"/>
                    </a:solidFill>
                    <a:latin typeface="Times New Roman" pitchFamily="34" charset="0"/>
                    <a:ea typeface="微软雅黑" pitchFamily="34" charset="-122"/>
                    <a:cs typeface="Times New Roman" pitchFamily="34" charset="-120"/>
                  </a:rPr>
                  <a:t>所以当</a:t>
                </a:r>
                <a14:m>
                  <m:oMath xmlns:m="http://schemas.openxmlformats.org/officeDocument/2006/math">
                    <m:r>
                      <m:rPr>
                        <m:nor/>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&lt;</m:t>
                    </m:r>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&lt;</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&lt;</m:t>
                    </m:r>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𝐶</m:t>
                    </m:r>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，与三角形内角和定理相矛盾</a:t>
                </a:r>
                <a:r>
                  <a:rPr lang="en-US" altLang="zh-CN" sz="1800" b="0" i="0">
                    <a:solidFill>
                      <a:srgbClr val="003760"/>
                    </a:solidFill>
                    <a:latin typeface="Times New Roman" pitchFamily="34" charset="0"/>
                    <a:ea typeface="微软雅黑" pitchFamily="34" charset="-122"/>
                    <a:cs typeface="Times New Roman" pitchFamily="34" charset="-120"/>
                  </a:rPr>
                  <a:t>，错解中没有注意到</a:t>
                </a:r>
              </a:p>
              <a:p>
                <a:pPr latinLnBrk="1">
                  <a:lnSpc>
                    <a:spcPts val="3500"/>
                  </a:lnSpc>
                </a:pPr>
                <a:r>
                  <a:rPr lang="en-US" altLang="zh-CN" sz="1800" b="0" i="0">
                    <a:solidFill>
                      <a:srgbClr val="003760"/>
                    </a:solidFill>
                    <a:latin typeface="Times New Roman" pitchFamily="34" charset="0"/>
                    <a:ea typeface="微软雅黑" pitchFamily="34" charset="-122"/>
                    <a:cs typeface="Times New Roman" pitchFamily="34" charset="-120"/>
                  </a:rPr>
                  <a:t>这一隐含条件</a:t>
                </a:r>
                <a:r>
                  <a:rPr lang="en-US" altLang="zh-CN" sz="1800" b="0" i="0" dirty="0">
                    <a:solidFill>
                      <a:srgbClr val="003760"/>
                    </a:solidFill>
                    <a:latin typeface="Times New Roman" pitchFamily="34" charset="0"/>
                    <a:ea typeface="微软雅黑" pitchFamily="34" charset="-122"/>
                    <a:cs typeface="Times New Roman" pitchFamily="34" charset="-120"/>
                  </a:rPr>
                  <a:t>，导致得到</a:t>
                </a:r>
                <a14:m>
                  <m:oMath xmlns:m="http://schemas.openxmlformats.org/officeDocument/2006/math">
                    <m:r>
                      <m:rPr>
                        <m:nor/>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，从而得到错误答案</a:t>
                </a:r>
                <a14:m>
                  <m:oMath xmlns:m="http://schemas.openxmlformats.org/officeDocument/2006/math">
                    <m:r>
                      <m:rPr>
                        <m:nor/>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56</m:t>
                        </m:r>
                      </m:num>
                      <m:den>
                        <m:r>
                          <a:rPr lang="en-US" altLang="zh-CN" sz="1800" b="0" i="0">
                            <a:solidFill>
                              <a:srgbClr val="003760"/>
                            </a:solidFill>
                            <a:latin typeface="Cambria Math" pitchFamily="34" charset="0"/>
                            <a:ea typeface="Cambria Math" pitchFamily="34" charset="-122"/>
                            <a:cs typeface="Cambria Math" pitchFamily="34" charset="-120"/>
                          </a:rPr>
                          <m:t>65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或</a:t>
                </a:r>
                <a14:m>
                  <m:oMath xmlns:m="http://schemas.openxmlformats.org/officeDocument/2006/math">
                    <m:r>
                      <m:rPr>
                        <m:nor/>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16</m:t>
                        </m:r>
                      </m:num>
                      <m:den>
                        <m:r>
                          <a:rPr lang="en-US" altLang="zh-CN" sz="1800" b="0" i="0">
                            <a:solidFill>
                              <a:srgbClr val="003760"/>
                            </a:solidFill>
                            <a:latin typeface="Cambria Math" pitchFamily="34" charset="0"/>
                            <a:ea typeface="Cambria Math" pitchFamily="34" charset="-122"/>
                            <a:cs typeface="Cambria Math" pitchFamily="34" charset="-120"/>
                          </a:rPr>
                          <m:t>65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900"/>
                  </a:lnSpc>
                </a:pPr>
                <a:r>
                  <a:rPr lang="en-US" altLang="zh-CN" b="1" i="0">
                    <a:solidFill>
                      <a:srgbClr val="003760"/>
                    </a:solidFill>
                    <a:latin typeface="SimSun" panose="02010600030101010101" pitchFamily="2" charset="-122"/>
                    <a:ea typeface="微软雅黑" pitchFamily="34" charset="-122"/>
                    <a:cs typeface="Times New Roma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Times New Roman" pitchFamily="34" charset="0"/>
                    <a:ea typeface="微软雅黑" pitchFamily="34" charset="-122"/>
                    <a:cs typeface="Times New Roman" pitchFamily="34" charset="-120"/>
                  </a:rPr>
                  <a:t>正解】</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m:rPr>
                        <m:nor/>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𝐶</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num>
                      <m:den>
                        <m:r>
                          <a:rPr lang="en-US" altLang="zh-CN" sz="1800" b="0" i="0">
                            <a:solidFill>
                              <a:srgbClr val="003760"/>
                            </a:solidFill>
                            <a:latin typeface="Cambria Math" pitchFamily="34" charset="0"/>
                            <a:ea typeface="Cambria Math" pitchFamily="34" charset="-122"/>
                            <a:cs typeface="Cambria Math" pitchFamily="34" charset="-120"/>
                          </a:rPr>
                          <m:t>13</m:t>
                        </m:r>
                      </m:den>
                    </m:f>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&lt;</m:t>
                    </m:r>
                    <m:r>
                      <a:rPr lang="en-US" altLang="zh-CN" sz="1800" b="0" i="0">
                        <a:solidFill>
                          <a:srgbClr val="003760"/>
                        </a:solidFill>
                        <a:latin typeface="Cambria Math" pitchFamily="34" charset="0"/>
                        <a:ea typeface="Cambria Math" pitchFamily="34" charset="-122"/>
                        <a:cs typeface="Cambria Math" pitchFamily="34" charset="-120"/>
                      </a:rPr>
                      <m:t>𝐶</m:t>
                    </m:r>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m:rPr>
                        <m:nor/>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𝐶</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12</m:t>
                        </m:r>
                      </m:num>
                      <m:den>
                        <m:r>
                          <a:rPr lang="en-US" altLang="zh-CN" sz="1800" b="0" i="0">
                            <a:solidFill>
                              <a:srgbClr val="003760"/>
                            </a:solidFill>
                            <a:latin typeface="Cambria Math" pitchFamily="34" charset="0"/>
                            <a:ea typeface="Cambria Math" pitchFamily="34" charset="-122"/>
                            <a:cs typeface="Cambria Math" pitchFamily="34" charset="-120"/>
                          </a:rPr>
                          <m:t>13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.又因为</a:t>
                </a:r>
                <a14:m>
                  <m:oMath xmlns:m="http://schemas.openxmlformats.org/officeDocument/2006/math">
                    <m:r>
                      <m:rPr>
                        <m:nor/>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5</m:t>
                        </m:r>
                      </m:den>
                    </m:f>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0&lt;</m:t>
                    </m:r>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或</a:t>
                </a:r>
              </a:p>
              <a:p>
                <a:pPr latinLnBrk="1">
                  <a:lnSpc>
                    <a:spcPts val="4600"/>
                  </a:lnSpc>
                </a:pP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&lt;</m:t>
                    </m:r>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&lt;</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ct val="150000"/>
                  </a:lnSpc>
                </a:pPr>
                <a:endParaRPr lang="en-US" altLang="zh-CN" dirty="0"/>
              </a:p>
            </p:txBody>
          </p:sp>
        </mc:Choice>
        <mc:Fallback xmlns="">
          <p:sp>
            <p:nvSpPr>
              <p:cNvPr id="2" name="QB_6_AS.15_1#ab65105a8?vaa=1&amp;vcp=1&amp;vop=1&amp;pid=70d690a49&amp;color=0,55,96&amp;vtp=1&amp;bt=1&amp;bbb=1&amp;hb=1"/>
              <p:cNvSpPr>
                <a:spLocks noRot="1" noChangeAspect="1" noMove="1" noResize="1" noEditPoints="1" noAdjustHandles="1" noChangeArrowheads="1" noChangeShapeType="1" noTextEdit="1"/>
              </p:cNvSpPr>
              <p:nvPr/>
            </p:nvSpPr>
            <p:spPr>
              <a:xfrm>
                <a:off x="502920" y="1276463"/>
                <a:ext cx="10570464" cy="4076700"/>
              </a:xfrm>
              <a:prstGeom prst="rect">
                <a:avLst/>
              </a:prstGeom>
              <a:blipFill>
                <a:blip r:embed="rId3"/>
                <a:stretch>
                  <a:fillRect l="-1384" r="-1557" b="-89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AS.15_1#ab65105a8?vaa=1&amp;vcp=1&amp;vop=1&amp;pid=70d690a49&amp;color=0,55,96&amp;vtp=1&amp;bt=1&amp;bbb=1&amp;hb=1">
                <a:extLst>
                  <a:ext uri="{FF2B5EF4-FFF2-40B4-BE49-F238E27FC236}">
                    <a16:creationId xmlns:a16="http://schemas.microsoft.com/office/drawing/2014/main" id="{8CBE1E4E-398D-170A-603A-B3287527B078}"/>
                  </a:ext>
                </a:extLst>
              </p:cNvPr>
              <p:cNvSpPr/>
              <p:nvPr/>
            </p:nvSpPr>
            <p:spPr>
              <a:xfrm>
                <a:off x="502920" y="2111344"/>
                <a:ext cx="10570464" cy="2165350"/>
              </a:xfrm>
              <a:prstGeom prst="rect">
                <a:avLst/>
              </a:prstGeom>
              <a:noFill/>
              <a:ln/>
            </p:spPr>
            <p:txBody>
              <a:bodyPr wrap="none" lIns="0" tIns="0" rIns="0" bIns="0" rtlCol="0" anchor="t"/>
              <a:lstStyle/>
              <a:p>
                <a:pPr algn="l" latinLnBrk="1">
                  <a:lnSpc>
                    <a:spcPts val="4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若</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&lt;</m:t>
                    </m:r>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&lt;</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&lt;</m:t>
                    </m:r>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𝐶</m:t>
                    </m:r>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，与三角形内角和定理相矛盾</a:t>
                </a:r>
                <a:r>
                  <a:rPr lang="en-US" altLang="zh-CN" sz="1800" b="0" i="0" dirty="0">
                    <a:solidFill>
                      <a:srgbClr val="FF8827"/>
                    </a:solidFill>
                    <a:latin typeface="Times New Roman" pitchFamily="34" charset="0"/>
                    <a:ea typeface="微软雅黑" pitchFamily="34" charset="-122"/>
                    <a:cs typeface="Times New Roman" pitchFamily="34" charset="-120"/>
                  </a:rPr>
                  <a:t>（提示</a:t>
                </a:r>
                <a:r>
                  <a:rPr lang="en-US" altLang="zh-CN" sz="1800" b="0" i="0">
                    <a:solidFill>
                      <a:srgbClr val="FF8827"/>
                    </a:solidFill>
                    <a:latin typeface="Times New Roman" pitchFamily="34" charset="0"/>
                    <a:ea typeface="微软雅黑" pitchFamily="34" charset="-122"/>
                    <a:cs typeface="Times New Roman" pitchFamily="34" charset="-120"/>
                  </a:rPr>
                  <a:t>：注意平面几何图形内角和的</a:t>
                </a:r>
              </a:p>
              <a:p>
                <a:pPr latinLnBrk="1">
                  <a:lnSpc>
                    <a:spcPts val="4300"/>
                  </a:lnSpc>
                </a:pPr>
                <a:r>
                  <a:rPr lang="en-US" altLang="zh-CN" sz="1800" b="0" i="0">
                    <a:solidFill>
                      <a:srgbClr val="FF8827"/>
                    </a:solidFill>
                    <a:latin typeface="Times New Roman" pitchFamily="34" charset="0"/>
                    <a:ea typeface="微软雅黑" pitchFamily="34" charset="-122"/>
                    <a:cs typeface="Times New Roman" pitchFamily="34" charset="-120"/>
                  </a:rPr>
                  <a:t>限制条件</a:t>
                </a:r>
                <a:r>
                  <a:rPr lang="en-US" altLang="zh-CN" sz="1800" b="0" i="0" dirty="0">
                    <a:solidFill>
                      <a:srgbClr val="FF8827"/>
                    </a:solidFill>
                    <a:latin typeface="Times New Roman" pitchFamily="34" charset="0"/>
                    <a:ea typeface="微软雅黑" pitchFamily="34" charset="-122"/>
                    <a:cs typeface="Times New Roman" pitchFamily="34" charset="-120"/>
                  </a:rPr>
                  <a:t>，多边形的内角和为</a:t>
                </a:r>
                <a:r>
                  <a:rPr lang="en-US" altLang="zh-CN" sz="1800" b="0" i="0" dirty="0">
                    <a:solidFill>
                      <a:srgbClr val="FF8827"/>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FF8827"/>
                        </a:solidFill>
                        <a:latin typeface="Cambria Math" pitchFamily="34" charset="0"/>
                        <a:ea typeface="Cambria Math" pitchFamily="34" charset="-122"/>
                        <a:cs typeface="Cambria Math" pitchFamily="34" charset="-120"/>
                      </a:rPr>
                      <m:t>(</m:t>
                    </m:r>
                    <m:r>
                      <a:rPr lang="en-US" altLang="zh-CN" sz="1800" b="0" i="0">
                        <a:solidFill>
                          <a:srgbClr val="FF8827"/>
                        </a:solidFill>
                        <a:latin typeface="Cambria Math" pitchFamily="34" charset="0"/>
                        <a:ea typeface="Cambria Math" pitchFamily="34" charset="-122"/>
                        <a:cs typeface="Cambria Math" pitchFamily="34" charset="-120"/>
                      </a:rPr>
                      <m:t>𝑛</m:t>
                    </m:r>
                    <m:r>
                      <a:rPr lang="en-US" altLang="zh-CN" sz="1800" b="0" i="0">
                        <a:solidFill>
                          <a:srgbClr val="FF8827"/>
                        </a:solidFill>
                        <a:latin typeface="Cambria Math" pitchFamily="34" charset="0"/>
                        <a:ea typeface="Cambria Math" pitchFamily="34" charset="-122"/>
                        <a:cs typeface="Cambria Math" pitchFamily="34" charset="-120"/>
                      </a:rPr>
                      <m:t>−2)</m:t>
                    </m:r>
                    <m:r>
                      <m:rPr>
                        <m:sty m:val="p"/>
                      </m:rPr>
                      <a:rPr lang="en-US" altLang="zh-CN" sz="1800" b="0" i="0">
                        <a:solidFill>
                          <a:srgbClr val="FF8827"/>
                        </a:solidFill>
                        <a:latin typeface="Cambria Math" pitchFamily="34" charset="0"/>
                        <a:ea typeface="Cambria Math" pitchFamily="34" charset="-122"/>
                        <a:cs typeface="Cambria Math" pitchFamily="34" charset="-120"/>
                      </a:rPr>
                      <m:t>π</m:t>
                    </m:r>
                  </m:oMath>
                </a14:m>
                <a:r>
                  <a:rPr lang="en-US" altLang="zh-CN" sz="1800" b="0" i="0" dirty="0">
                    <a:solidFill>
                      <a:srgbClr val="FF8827"/>
                    </a:solidFill>
                    <a:latin typeface="Times New Roman" pitchFamily="34" charset="0"/>
                    <a:ea typeface="微软雅黑" pitchFamily="34" charset="-122"/>
                    <a:cs typeface="Times New Roman" pitchFamily="34" charset="-120"/>
                  </a:rPr>
                  <a:t>，其中</a:t>
                </a:r>
                <a14:m>
                  <m:oMath xmlns:m="http://schemas.openxmlformats.org/officeDocument/2006/math">
                    <m:r>
                      <a:rPr lang="en-US" altLang="zh-CN" sz="1800" b="0" i="0">
                        <a:solidFill>
                          <a:srgbClr val="FF8827"/>
                        </a:solidFill>
                        <a:latin typeface="Cambria Math" pitchFamily="34" charset="0"/>
                        <a:ea typeface="Cambria Math" pitchFamily="34" charset="-122"/>
                        <a:cs typeface="Cambria Math" pitchFamily="34" charset="-120"/>
                      </a:rPr>
                      <m:t>𝑛</m:t>
                    </m:r>
                  </m:oMath>
                </a14:m>
                <a:r>
                  <a:rPr lang="en-US" altLang="zh-CN" sz="1800" b="0" i="0" dirty="0">
                    <a:solidFill>
                      <a:srgbClr val="FF8827"/>
                    </a:solidFill>
                    <a:latin typeface="Times New Roman" pitchFamily="34" charset="0"/>
                    <a:ea typeface="微软雅黑" pitchFamily="34" charset="-122"/>
                    <a:cs typeface="Times New Roman" pitchFamily="34" charset="-120"/>
                  </a:rPr>
                  <a:t>为多边形的边数）</a:t>
                </a:r>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0&lt;</m:t>
                    </m:r>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p>
              <a:p>
                <a:pPr latinLnBrk="1">
                  <a:lnSpc>
                    <a:spcPts val="4300"/>
                  </a:lnSpc>
                </a:pPr>
                <a14:m>
                  <m:oMath xmlns:m="http://schemas.openxmlformats.org/officeDocument/2006/math">
                    <m:r>
                      <m:rPr>
                        <m:nor/>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nor/>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𝐵</m:t>
                        </m:r>
                      </m:e>
                    </m:rad>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p>
              <a:p>
                <a:pPr latinLnBrk="1">
                  <a:lnSpc>
                    <a:spcPts val="4500"/>
                  </a:lnSpc>
                </a:pPr>
                <a14:m>
                  <m:oMath xmlns:m="http://schemas.openxmlformats.org/officeDocument/2006/math">
                    <m:r>
                      <m:rPr>
                        <m:nor/>
                      </m:rPr>
                      <a:rPr lang="en-US" altLang="zh-CN" b="0" i="0">
                        <a:solidFill>
                          <a:srgbClr val="003760"/>
                        </a:solidFill>
                        <a:latin typeface="Cambria Math" pitchFamily="34" charset="0"/>
                        <a:ea typeface="Cambria Math" pitchFamily="34" charset="-122"/>
                        <a:cs typeface="Cambria Math" pitchFamily="34" charset="-120"/>
                      </a:rPr>
                      <m:t>cos</m:t>
                    </m:r>
                    <m:r>
                      <a:rPr lang="en-US" altLang="zh-CN" b="0" i="0">
                        <a:solidFill>
                          <a:srgbClr val="003760"/>
                        </a:solidFill>
                        <a:latin typeface="Cambria Math" pitchFamily="34" charset="0"/>
                        <a:ea typeface="Cambria Math" pitchFamily="34" charset="-122"/>
                        <a:cs typeface="Cambria Math" pitchFamily="34" charset="-120"/>
                      </a:rPr>
                      <m:t>𝐴</m:t>
                    </m:r>
                    <m:r>
                      <a:rPr lang="en-US" altLang="zh-CN" b="0" i="0">
                        <a:solidFill>
                          <a:srgbClr val="003760"/>
                        </a:solidFill>
                        <a:latin typeface="Cambria Math" pitchFamily="34" charset="0"/>
                        <a:ea typeface="Cambria Math" pitchFamily="34" charset="-122"/>
                        <a:cs typeface="Cambria Math" pitchFamily="34" charset="-120"/>
                      </a:rPr>
                      <m:t>=</m:t>
                    </m:r>
                    <m:r>
                      <m:rPr>
                        <m:nor/>
                      </m:rPr>
                      <a:rPr lang="en-US" altLang="zh-CN" b="0" i="0">
                        <a:solidFill>
                          <a:srgbClr val="003760"/>
                        </a:solidFill>
                        <a:latin typeface="Cambria Math" pitchFamily="34" charset="0"/>
                        <a:ea typeface="Cambria Math" pitchFamily="34" charset="-122"/>
                        <a:cs typeface="Cambria Math" pitchFamily="34" charset="-120"/>
                      </a:rPr>
                      <m:t>cos</m:t>
                    </m:r>
                    <m:r>
                      <a:rPr lang="en-US" altLang="zh-CN" b="0" i="0">
                        <a:solidFill>
                          <a:srgbClr val="003760"/>
                        </a:solidFill>
                        <a:latin typeface="Cambria Math" pitchFamily="34" charset="0"/>
                        <a:ea typeface="Cambria Math" pitchFamily="34" charset="-122"/>
                        <a:cs typeface="Cambria Math" pitchFamily="34" charset="-120"/>
                      </a:rPr>
                      <m:t>(</m:t>
                    </m:r>
                    <m:r>
                      <m:rPr>
                        <m:sty m:val="p"/>
                      </m:rPr>
                      <a:rPr lang="en-US" altLang="zh-CN" b="0" i="0">
                        <a:solidFill>
                          <a:srgbClr val="003760"/>
                        </a:solidFill>
                        <a:latin typeface="Cambria Math" pitchFamily="34" charset="0"/>
                        <a:ea typeface="Cambria Math" pitchFamily="34" charset="-122"/>
                        <a:cs typeface="Cambria Math" pitchFamily="34" charset="-120"/>
                      </a:rPr>
                      <m:t>π</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𝐵</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𝐶</m:t>
                    </m:r>
                    <m:r>
                      <a:rPr lang="en-US" altLang="zh-CN" b="0" i="0">
                        <a:solidFill>
                          <a:srgbClr val="003760"/>
                        </a:solidFill>
                        <a:latin typeface="Cambria Math" pitchFamily="34" charset="0"/>
                        <a:ea typeface="Cambria Math" pitchFamily="34" charset="-122"/>
                        <a:cs typeface="Cambria Math" pitchFamily="34" charset="-120"/>
                      </a:rPr>
                      <m:t>)=−</m:t>
                    </m:r>
                    <m:r>
                      <m:rPr>
                        <m:nor/>
                      </m:rPr>
                      <a:rPr lang="en-US" altLang="zh-CN" b="0" i="0">
                        <a:solidFill>
                          <a:srgbClr val="003760"/>
                        </a:solidFill>
                        <a:latin typeface="Cambria Math" pitchFamily="34" charset="0"/>
                        <a:ea typeface="Cambria Math" pitchFamily="34" charset="-122"/>
                        <a:cs typeface="Cambria Math" pitchFamily="34" charset="-120"/>
                      </a:rPr>
                      <m:t>cos</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𝐵</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𝐶</m:t>
                    </m:r>
                    <m:r>
                      <a:rPr lang="en-US" altLang="zh-CN" b="0" i="0">
                        <a:solidFill>
                          <a:srgbClr val="003760"/>
                        </a:solidFill>
                        <a:latin typeface="Cambria Math" pitchFamily="34" charset="0"/>
                        <a:ea typeface="Cambria Math" pitchFamily="34" charset="-122"/>
                        <a:cs typeface="Cambria Math" pitchFamily="34" charset="-120"/>
                      </a:rPr>
                      <m:t>)=−</m:t>
                    </m:r>
                    <m:r>
                      <m:rPr>
                        <m:nor/>
                      </m:rPr>
                      <a:rPr lang="en-US" altLang="zh-CN" b="0" i="0">
                        <a:solidFill>
                          <a:srgbClr val="003760"/>
                        </a:solidFill>
                        <a:latin typeface="Cambria Math" pitchFamily="34" charset="0"/>
                        <a:ea typeface="Cambria Math" pitchFamily="34" charset="-122"/>
                        <a:cs typeface="Cambria Math" pitchFamily="34" charset="-120"/>
                      </a:rPr>
                      <m:t>cos</m:t>
                    </m:r>
                    <m:r>
                      <a:rPr lang="en-US" altLang="zh-CN" b="0" i="0">
                        <a:solidFill>
                          <a:srgbClr val="003760"/>
                        </a:solidFill>
                        <a:latin typeface="Cambria Math" pitchFamily="34" charset="0"/>
                        <a:ea typeface="Cambria Math" pitchFamily="34" charset="-122"/>
                        <a:cs typeface="Cambria Math" pitchFamily="34" charset="-120"/>
                      </a:rPr>
                      <m:t>𝐵</m:t>
                    </m:r>
                    <m:r>
                      <m:rPr>
                        <m:nor/>
                      </m:rPr>
                      <a:rPr lang="en-US" altLang="zh-CN" b="0" i="0">
                        <a:solidFill>
                          <a:srgbClr val="003760"/>
                        </a:solidFill>
                        <a:latin typeface="Cambria Math" pitchFamily="34" charset="0"/>
                        <a:ea typeface="Cambria Math" pitchFamily="34" charset="-122"/>
                        <a:cs typeface="Cambria Math" pitchFamily="34" charset="-120"/>
                      </a:rPr>
                      <m:t>cos</m:t>
                    </m:r>
                    <m:r>
                      <a:rPr lang="en-US" altLang="zh-CN" b="0" i="0">
                        <a:solidFill>
                          <a:srgbClr val="003760"/>
                        </a:solidFill>
                        <a:latin typeface="Cambria Math" pitchFamily="34" charset="0"/>
                        <a:ea typeface="Cambria Math" pitchFamily="34" charset="-122"/>
                        <a:cs typeface="Cambria Math" pitchFamily="34" charset="-120"/>
                      </a:rPr>
                      <m:t>𝐶</m:t>
                    </m:r>
                    <m:r>
                      <a:rPr lang="en-US" altLang="zh-CN" b="0" i="0">
                        <a:solidFill>
                          <a:srgbClr val="003760"/>
                        </a:solidFill>
                        <a:latin typeface="Cambria Math" pitchFamily="34" charset="0"/>
                        <a:ea typeface="Cambria Math" pitchFamily="34" charset="-122"/>
                        <a:cs typeface="Cambria Math" pitchFamily="34" charset="-120"/>
                      </a:rPr>
                      <m:t>+</m:t>
                    </m:r>
                    <m:r>
                      <m:rPr>
                        <m:nor/>
                      </m:rPr>
                      <a:rPr lang="en-US" altLang="zh-CN" b="0" i="0">
                        <a:solidFill>
                          <a:srgbClr val="003760"/>
                        </a:solidFill>
                        <a:latin typeface="Cambria Math" pitchFamily="34" charset="0"/>
                        <a:ea typeface="Cambria Math" pitchFamily="34" charset="-122"/>
                        <a:cs typeface="Cambria Math" pitchFamily="34" charset="-120"/>
                      </a:rPr>
                      <m:t>sin</m:t>
                    </m:r>
                    <m:r>
                      <a:rPr lang="en-US" altLang="zh-CN" b="0" i="0">
                        <a:solidFill>
                          <a:srgbClr val="003760"/>
                        </a:solidFill>
                        <a:latin typeface="Cambria Math" pitchFamily="34" charset="0"/>
                        <a:ea typeface="Cambria Math" pitchFamily="34" charset="-122"/>
                        <a:cs typeface="Cambria Math" pitchFamily="34" charset="-120"/>
                      </a:rPr>
                      <m:t>𝐵</m:t>
                    </m:r>
                    <m:r>
                      <m:rPr>
                        <m:nor/>
                      </m:rPr>
                      <a:rPr lang="en-US" altLang="zh-CN" b="0" i="0">
                        <a:solidFill>
                          <a:srgbClr val="003760"/>
                        </a:solidFill>
                        <a:latin typeface="Cambria Math" pitchFamily="34" charset="0"/>
                        <a:ea typeface="Cambria Math" pitchFamily="34" charset="-122"/>
                        <a:cs typeface="Cambria Math" pitchFamily="34" charset="-120"/>
                      </a:rPr>
                      <m:t>sin</m:t>
                    </m:r>
                    <m:r>
                      <a:rPr lang="en-US" altLang="zh-CN" b="0" i="0">
                        <a:solidFill>
                          <a:srgbClr val="003760"/>
                        </a:solidFill>
                        <a:latin typeface="Cambria Math" pitchFamily="34" charset="0"/>
                        <a:ea typeface="Cambria Math" pitchFamily="34" charset="-122"/>
                        <a:cs typeface="Cambria Math" pitchFamily="34" charset="-120"/>
                      </a:rPr>
                      <m:t>𝐶</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4</m:t>
                        </m:r>
                      </m:num>
                      <m:den>
                        <m:r>
                          <a:rPr lang="en-US" altLang="zh-CN" b="0" i="0">
                            <a:solidFill>
                              <a:srgbClr val="003760"/>
                            </a:solidFill>
                            <a:latin typeface="Cambria Math" pitchFamily="34" charset="0"/>
                            <a:ea typeface="Cambria Math" pitchFamily="34" charset="-122"/>
                            <a:cs typeface="Cambria Math" pitchFamily="34" charset="-120"/>
                          </a:rPr>
                          <m:t>5</m:t>
                        </m:r>
                      </m:den>
                    </m:f>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5</m:t>
                        </m:r>
                      </m:num>
                      <m:den>
                        <m:r>
                          <a:rPr lang="en-US" altLang="zh-CN" b="0" i="0">
                            <a:solidFill>
                              <a:srgbClr val="003760"/>
                            </a:solidFill>
                            <a:latin typeface="Cambria Math" pitchFamily="34" charset="0"/>
                            <a:ea typeface="Cambria Math" pitchFamily="34" charset="-122"/>
                            <a:cs typeface="Cambria Math" pitchFamily="34" charset="-120"/>
                          </a:rPr>
                          <m:t>13</m:t>
                        </m:r>
                      </m:den>
                    </m:f>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3</m:t>
                        </m:r>
                      </m:num>
                      <m:den>
                        <m:r>
                          <a:rPr lang="en-US" altLang="zh-CN" b="0" i="0">
                            <a:solidFill>
                              <a:srgbClr val="003760"/>
                            </a:solidFill>
                            <a:latin typeface="Cambria Math" pitchFamily="34" charset="0"/>
                            <a:ea typeface="Cambria Math" pitchFamily="34" charset="-122"/>
                            <a:cs typeface="Cambria Math" pitchFamily="34" charset="-120"/>
                          </a:rPr>
                          <m:t>5</m:t>
                        </m:r>
                      </m:den>
                    </m:f>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12</m:t>
                        </m:r>
                      </m:num>
                      <m:den>
                        <m:r>
                          <a:rPr lang="en-US" altLang="zh-CN" b="0" i="0">
                            <a:solidFill>
                              <a:srgbClr val="003760"/>
                            </a:solidFill>
                            <a:latin typeface="Cambria Math" pitchFamily="34" charset="0"/>
                            <a:ea typeface="Cambria Math" pitchFamily="34" charset="-122"/>
                            <a:cs typeface="Cambria Math" pitchFamily="34" charset="-120"/>
                          </a:rPr>
                          <m:t>13</m:t>
                        </m:r>
                      </m:den>
                    </m:f>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16</m:t>
                        </m:r>
                      </m:num>
                      <m:den>
                        <m:r>
                          <a:rPr lang="en-US" altLang="zh-CN" b="0" i="0">
                            <a:solidFill>
                              <a:srgbClr val="003760"/>
                            </a:solidFill>
                            <a:latin typeface="Cambria Math" pitchFamily="34" charset="0"/>
                            <a:ea typeface="Cambria Math" pitchFamily="34" charset="-122"/>
                            <a:cs typeface="Cambria Math" pitchFamily="34" charset="-120"/>
                          </a:rPr>
                          <m:t>65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2" name="QB_6_AS.15_1#ab65105a8?vaa=1&amp;vcp=1&amp;vop=1&amp;pid=70d690a49&amp;color=0,55,96&amp;vtp=1&amp;bt=1&amp;bbb=1&amp;hb=1">
                <a:extLst>
                  <a:ext uri="{FF2B5EF4-FFF2-40B4-BE49-F238E27FC236}">
                    <a16:creationId xmlns:a16="http://schemas.microsoft.com/office/drawing/2014/main" id="{8CBE1E4E-398D-170A-603A-B3287527B078}"/>
                  </a:ext>
                </a:extLst>
              </p:cNvPr>
              <p:cNvSpPr>
                <a:spLocks noRot="1" noChangeAspect="1" noMove="1" noResize="1" noEditPoints="1" noAdjustHandles="1" noChangeArrowheads="1" noChangeShapeType="1" noTextEdit="1"/>
              </p:cNvSpPr>
              <p:nvPr/>
            </p:nvSpPr>
            <p:spPr>
              <a:xfrm>
                <a:off x="502920" y="2111344"/>
                <a:ext cx="10570464" cy="2165350"/>
              </a:xfrm>
              <a:prstGeom prst="rect">
                <a:avLst/>
              </a:prstGeom>
              <a:blipFill>
                <a:blip r:embed="rId2"/>
                <a:stretch>
                  <a:fillRect l="-1384" r="-980" b="-3652"/>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6_AN.16_1#ab65105a8?vaa=1&amp;vcp=1&amp;vop=1&amp;pid=70d690a49&amp;color=0,55,96&amp;vtp=1&amp;bbb=1">
                <a:extLst>
                  <a:ext uri="{FF2B5EF4-FFF2-40B4-BE49-F238E27FC236}">
                    <a16:creationId xmlns:a16="http://schemas.microsoft.com/office/drawing/2014/main" id="{76A05371-AB23-F1E7-5DC4-A324D3576B12}"/>
                  </a:ext>
                </a:extLst>
              </p:cNvPr>
              <p:cNvSpPr/>
              <p:nvPr/>
            </p:nvSpPr>
            <p:spPr>
              <a:xfrm>
                <a:off x="502920" y="4281110"/>
                <a:ext cx="10570464" cy="482600"/>
              </a:xfrm>
              <a:prstGeom prst="rect">
                <a:avLst/>
              </a:prstGeom>
              <a:noFill/>
              <a:ln/>
            </p:spPr>
            <p:txBody>
              <a:bodyPr wrap="none" lIns="0" tIns="0" rIns="0" bIns="0" rtlCol="0" anchor="t"/>
              <a:lstStyle/>
              <a:p>
                <a:pPr algn="l" latinLnBrk="1">
                  <a:lnSpc>
                    <a:spcPts val="3800"/>
                  </a:lnSpc>
                </a:pPr>
                <a:r>
                  <a:rPr lang="en-US" altLang="zh-CN" sz="2000" b="1" i="0" dirty="0">
                    <a:solidFill>
                      <a:srgbClr val="6161F4"/>
                    </a:solidFill>
                    <a:latin typeface="Times New Roman" pitchFamily="34" charset="0"/>
                    <a:ea typeface="微软雅黑" pitchFamily="34" charset="-122"/>
                    <a:cs typeface="Times New Roman" pitchFamily="34" charset="-120"/>
                  </a:rPr>
                  <a:t>【答案】</a:t>
                </a:r>
                <a14:m>
                  <m:oMath xmlns:m="http://schemas.openxmlformats.org/officeDocument/2006/math">
                    <m:f>
                      <m:fPr>
                        <m:ctrlPr>
                          <a:rPr lang="en-US" altLang="zh-CN" sz="2000" b="0" i="1" dirty="0">
                            <a:solidFill>
                              <a:srgbClr val="6161F4"/>
                            </a:solidFill>
                            <a:latin typeface="Cambria Math" panose="02040503050406030204" pitchFamily="18" charset="0"/>
                            <a:ea typeface="微软雅黑" pitchFamily="34" charset="-122"/>
                            <a:cs typeface="Times New Roman" pitchFamily="34" charset="-120"/>
                          </a:rPr>
                        </m:ctrlPr>
                      </m:fPr>
                      <m:num>
                        <m:r>
                          <a:rPr lang="en-US" altLang="zh-CN" sz="2000" b="0" i="0">
                            <a:solidFill>
                              <a:srgbClr val="6161F4"/>
                            </a:solidFill>
                            <a:latin typeface="Cambria Math" pitchFamily="34" charset="0"/>
                            <a:ea typeface="Cambria Math" pitchFamily="34" charset="-122"/>
                            <a:cs typeface="Cambria Math" pitchFamily="34" charset="-120"/>
                          </a:rPr>
                          <m:t>16</m:t>
                        </m:r>
                      </m:num>
                      <m:den>
                        <m:r>
                          <a:rPr lang="en-US" altLang="zh-CN" sz="2000" b="0" i="0">
                            <a:solidFill>
                              <a:srgbClr val="6161F4"/>
                            </a:solidFill>
                            <a:latin typeface="Cambria Math" pitchFamily="34" charset="0"/>
                            <a:ea typeface="Cambria Math" pitchFamily="34" charset="-122"/>
                            <a:cs typeface="Cambria Math" pitchFamily="34" charset="-120"/>
                          </a:rPr>
                          <m:t>65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2000" dirty="0"/>
              </a:p>
            </p:txBody>
          </p:sp>
        </mc:Choice>
        <mc:Fallback xmlns="">
          <p:sp>
            <p:nvSpPr>
              <p:cNvPr id="3" name="QB_6_AN.16_1#ab65105a8?vaa=1&amp;vcp=1&amp;vop=1&amp;pid=70d690a49&amp;color=0,55,96&amp;vtp=1&amp;bbb=1">
                <a:extLst>
                  <a:ext uri="{FF2B5EF4-FFF2-40B4-BE49-F238E27FC236}">
                    <a16:creationId xmlns:a16="http://schemas.microsoft.com/office/drawing/2014/main" id="{76A05371-AB23-F1E7-5DC4-A324D3576B12}"/>
                  </a:ext>
                </a:extLst>
              </p:cNvPr>
              <p:cNvSpPr>
                <a:spLocks noRot="1" noChangeAspect="1" noMove="1" noResize="1" noEditPoints="1" noAdjustHandles="1" noChangeArrowheads="1" noChangeShapeType="1" noTextEdit="1"/>
              </p:cNvSpPr>
              <p:nvPr/>
            </p:nvSpPr>
            <p:spPr>
              <a:xfrm>
                <a:off x="502920" y="4281110"/>
                <a:ext cx="10570464" cy="482600"/>
              </a:xfrm>
              <a:prstGeom prst="rect">
                <a:avLst/>
              </a:prstGeom>
              <a:blipFill>
                <a:blip r:embed="rId3"/>
                <a:stretch>
                  <a:fillRect l="-1499" b="-18987"/>
                </a:stretch>
              </a:blipFill>
              <a:ln/>
            </p:spPr>
            <p:txBody>
              <a:bodyPr/>
              <a:lstStyle/>
              <a:p>
                <a:r>
                  <a:rPr lang="zh-CN" altLang="en-US">
                    <a:noFill/>
                  </a:rPr>
                  <a:t> </a:t>
                </a:r>
              </a:p>
            </p:txBody>
          </p:sp>
        </mc:Fallback>
      </mc:AlternateContent>
    </p:spTree>
    <p:extLst>
      <p:ext uri="{BB962C8B-B14F-4D97-AF65-F5344CB8AC3E}">
        <p14:creationId xmlns:p14="http://schemas.microsoft.com/office/powerpoint/2010/main" val="154942837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3">
                                            <p:bg/>
                                          </p:spTgt>
                                        </p:tgtEl>
                                        <p:attrNameLst>
                                          <p:attrName>style.visibility</p:attrName>
                                        </p:attrNameLst>
                                      </p:cBhvr>
                                      <p:to>
                                        <p:strVal val="visible"/>
                                      </p:to>
                                    </p:set>
                                    <p:animEffect transition="in" filter="fade">
                                      <p:cBhvr>
                                        <p:cTn id="34" dur="500"/>
                                        <p:tgtEl>
                                          <p:spTgt spid="3">
                                            <p:bg/>
                                          </p:spTgt>
                                        </p:tgtEl>
                                      </p:cBhvr>
                                    </p:animEffect>
                                    <p:anim calcmode="lin" valueType="num">
                                      <p:cBhvr>
                                        <p:cTn id="35" dur="500" fill="hold"/>
                                        <p:tgtEl>
                                          <p:spTgt spid="3">
                                            <p:bg/>
                                          </p:spTgt>
                                        </p:tgtEl>
                                        <p:attrNameLst>
                                          <p:attrName>ppt_x</p:attrName>
                                        </p:attrNameLst>
                                      </p:cBhvr>
                                      <p:tavLst>
                                        <p:tav tm="0">
                                          <p:val>
                                            <p:strVal val="#ppt_x"/>
                                          </p:val>
                                        </p:tav>
                                        <p:tav tm="100000">
                                          <p:val>
                                            <p:strVal val="#ppt_x"/>
                                          </p:val>
                                        </p:tav>
                                      </p:tavLst>
                                    </p:anim>
                                    <p:anim calcmode="lin" valueType="num">
                                      <p:cBhvr>
                                        <p:cTn id="36" dur="500" fill="hold"/>
                                        <p:tgtEl>
                                          <p:spTgt spid="3">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
                                            <p:txEl>
                                              <p:pRg st="0" end="0"/>
                                            </p:txEl>
                                          </p:spTgt>
                                        </p:tgtEl>
                                        <p:attrNameLst>
                                          <p:attrName>style.visibility</p:attrName>
                                        </p:attrNameLst>
                                      </p:cBhvr>
                                      <p:to>
                                        <p:strVal val="visible"/>
                                      </p:to>
                                    </p:set>
                                    <p:animEffect transition="in" filter="fade">
                                      <p:cBhvr>
                                        <p:cTn id="39" dur="500"/>
                                        <p:tgtEl>
                                          <p:spTgt spid="3">
                                            <p:txEl>
                                              <p:pRg st="0" end="0"/>
                                            </p:txEl>
                                          </p:spTgt>
                                        </p:tgtEl>
                                      </p:cBhvr>
                                    </p:animEffect>
                                    <p:anim calcmode="lin" valueType="num">
                                      <p:cBhvr>
                                        <p:cTn id="4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pic>
        <p:nvPicPr>
          <p:cNvPr id="2" name="P_6_BD#83cd2e80d?vcp=1&amp;pid=70d690a49&amp;color=0,55,96&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08667" y="2973787"/>
            <a:ext cx="1417320" cy="34747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6_BD#83cd2e80d?vcp=1&amp;pid=70d690a49&amp;color=0,55,96&amp;vtp=1&amp;bt=1&amp;bbb=1&amp;hb=1"/>
          <p:cNvSpPr/>
          <p:nvPr/>
        </p:nvSpPr>
        <p:spPr>
          <a:xfrm>
            <a:off x="502920" y="2941783"/>
            <a:ext cx="10570464" cy="1192340"/>
          </a:xfrm>
          <a:prstGeom prst="rect">
            <a:avLst/>
          </a:prstGeom>
          <a:noFill/>
          <a:ln/>
        </p:spPr>
        <p:txBody>
          <a:bodyPr wrap="none" lIns="0" tIns="0" rIns="0" bIns="0" rtlCol="0" anchor="t"/>
          <a:lstStyle/>
          <a:p>
            <a:pPr algn="l" latinLnBrk="1">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对于求值</a:t>
            </a:r>
            <a:r>
              <a:rPr lang="en-US" altLang="zh-CN" sz="1800" b="0" i="0" dirty="0">
                <a:solidFill>
                  <a:srgbClr val="003760"/>
                </a:solidFill>
                <a:latin typeface="Times New Roman" pitchFamily="34" charset="0"/>
                <a:ea typeface="微软雅黑" pitchFamily="34" charset="-122"/>
                <a:cs typeface="Times New Roman" pitchFamily="34" charset="-120"/>
              </a:rPr>
              <a:t>、求角问题，应尽量缩小角的范围.缩小角的范围大致可从以下四个方面考虑</a:t>
            </a:r>
            <a:r>
              <a:rPr lang="en-US" altLang="zh-CN" sz="1800" b="0" i="0">
                <a:solidFill>
                  <a:srgbClr val="003760"/>
                </a:solidFill>
                <a:latin typeface="Times New Roman" pitchFamily="34" charset="0"/>
                <a:ea typeface="微软雅黑" pitchFamily="34" charset="-122"/>
                <a:cs typeface="Times New Roman" pitchFamily="34" charset="-120"/>
              </a:rPr>
              <a:t>：①</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利用已知角的范围确定所求角的范围</a:t>
            </a:r>
            <a:r>
              <a:rPr lang="en-US" altLang="zh-CN" sz="1800" b="0" i="0" dirty="0">
                <a:solidFill>
                  <a:srgbClr val="003760"/>
                </a:solidFill>
                <a:latin typeface="Times New Roman" pitchFamily="34" charset="0"/>
                <a:ea typeface="微软雅黑" pitchFamily="34" charset="-122"/>
                <a:cs typeface="Times New Roman" pitchFamily="34" charset="-120"/>
              </a:rPr>
              <a:t>；②利用三角函数值的符号确定所求角的范围；</a:t>
            </a:r>
            <a:r>
              <a:rPr lang="en-US" altLang="zh-CN" sz="1800" b="0" i="0">
                <a:solidFill>
                  <a:srgbClr val="003760"/>
                </a:solidFill>
                <a:latin typeface="Times New Roman" pitchFamily="34" charset="0"/>
                <a:ea typeface="微软雅黑" pitchFamily="34" charset="-122"/>
                <a:cs typeface="Times New Roman" pitchFamily="34" charset="-120"/>
              </a:rPr>
              <a:t>③利用三角函数值的</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大小进一步缩小所求角的范围</a:t>
            </a:r>
            <a:r>
              <a:rPr lang="en-US" altLang="zh-CN" b="0" i="0" dirty="0">
                <a:solidFill>
                  <a:srgbClr val="003760"/>
                </a:solidFill>
                <a:latin typeface="Times New Roman" pitchFamily="34" charset="0"/>
                <a:ea typeface="微软雅黑" pitchFamily="34" charset="-122"/>
                <a:cs typeface="Times New Roman" pitchFamily="34" charset="-120"/>
              </a:rPr>
              <a:t>；④利用题干中隐含角的范围确定所求角的范围.</a:t>
            </a:r>
            <a:endParaRPr lang="en-US" altLang="zh-CN" sz="100" dirty="0"/>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17_1#2821eff2f?vaa=1&amp;vcp=1&amp;vop=1&amp;pid=70d690a49&amp;color=0,55,96&amp;vtp=1&amp;bt=1&amp;bbb=1"/>
              <p:cNvSpPr/>
              <p:nvPr/>
            </p:nvSpPr>
            <p:spPr>
              <a:xfrm>
                <a:off x="502920" y="2005444"/>
                <a:ext cx="10570464" cy="525590"/>
              </a:xfrm>
              <a:prstGeom prst="rect">
                <a:avLst/>
              </a:prstGeom>
              <a:noFill/>
              <a:ln/>
            </p:spPr>
            <p:txBody>
              <a:bodyPr wrap="none" lIns="0" tIns="0" rIns="0" bIns="0" rtlCol="0" anchor="t"/>
              <a:lstStyle/>
              <a:p>
                <a:pPr algn="l" latinLnBrk="1">
                  <a:lnSpc>
                    <a:spcPts val="4500"/>
                  </a:lnSpc>
                </a:pPr>
                <a:r>
                  <a:rPr lang="en-US" altLang="zh-CN" sz="1800" b="1" i="0" dirty="0">
                    <a:solidFill>
                      <a:srgbClr val="003760"/>
                    </a:solidFill>
                    <a:latin typeface="Times New Roman" pitchFamily="34" charset="0"/>
                    <a:ea typeface="微软雅黑" pitchFamily="34" charset="-122"/>
                    <a:cs typeface="Times New Roman" pitchFamily="34" charset="-120"/>
                  </a:rPr>
                  <a:t>1-1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a:t>
                </a:r>
                <a14:m>
                  <m:oMath xmlns:m="http://schemas.openxmlformats.org/officeDocument/2006/math">
                    <m:r>
                      <m:rPr>
                        <m:nor/>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7</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nor/>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11</m:t>
                        </m:r>
                      </m:num>
                      <m:den>
                        <m:r>
                          <a:rPr lang="en-US" altLang="zh-CN" sz="1800" b="0" i="0">
                            <a:solidFill>
                              <a:srgbClr val="003760"/>
                            </a:solidFill>
                            <a:latin typeface="Cambria Math" pitchFamily="34" charset="0"/>
                            <a:ea typeface="Cambria Math" pitchFamily="34" charset="-122"/>
                            <a:cs typeface="Cambria Math" pitchFamily="34" charset="-120"/>
                          </a:rPr>
                          <m:t>14</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，且</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𝛼</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∈(0,</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C_6_BD.17_1#2821eff2f?vaa=1&amp;vcp=1&amp;vop=1&amp;pid=70d690a49&amp;color=0,55,96&amp;vtp=1&amp;bt=1&amp;bbb=1"/>
              <p:cNvSpPr>
                <a:spLocks noRot="1" noChangeAspect="1" noMove="1" noResize="1" noEditPoints="1" noAdjustHandles="1" noChangeArrowheads="1" noChangeShapeType="1" noTextEdit="1"/>
              </p:cNvSpPr>
              <p:nvPr/>
            </p:nvSpPr>
            <p:spPr>
              <a:xfrm>
                <a:off x="502920" y="2005444"/>
                <a:ext cx="10570464" cy="525590"/>
              </a:xfrm>
              <a:prstGeom prst="rect">
                <a:avLst/>
              </a:prstGeom>
              <a:blipFill>
                <a:blip r:embed="rId3"/>
                <a:stretch>
                  <a:fillRect l="-1384" b="-15116"/>
                </a:stretch>
              </a:blipFill>
              <a:ln/>
            </p:spPr>
            <p:txBody>
              <a:bodyPr/>
              <a:lstStyle/>
              <a:p>
                <a:r>
                  <a:rPr lang="zh-CN" altLang="en-US">
                    <a:noFill/>
                  </a:rPr>
                  <a:t> </a:t>
                </a:r>
              </a:p>
            </p:txBody>
          </p:sp>
        </mc:Fallback>
      </mc:AlternateContent>
      <p:sp>
        <p:nvSpPr>
          <p:cNvPr id="3" name="QC_6_AN.19_1#2821eff2f.bracket?vaa=1&amp;vcp=1&amp;vop=1&amp;pid=70d690a49&amp;color=0,55,96&amp;vpa=4&amp;vtp=1"/>
          <p:cNvSpPr/>
          <p:nvPr/>
        </p:nvSpPr>
        <p:spPr>
          <a:xfrm>
            <a:off x="7113524" y="2193086"/>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D</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C_6_BD.17_2#2821eff2f.choices?vaa=1&amp;vcp=1&amp;vop=1&amp;pid=70d690a49&amp;color=0,55,96&amp;vtp=1&amp;bbb=1"/>
              <p:cNvSpPr/>
              <p:nvPr/>
            </p:nvSpPr>
            <p:spPr>
              <a:xfrm>
                <a:off x="502920" y="2539288"/>
                <a:ext cx="10570464" cy="501015"/>
              </a:xfrm>
              <a:prstGeom prst="rect">
                <a:avLst/>
              </a:prstGeom>
              <a:noFill/>
              <a:ln/>
            </p:spPr>
            <p:txBody>
              <a:bodyPr wrap="none" lIns="0" tIns="0" rIns="0" bIns="0" rtlCol="0" anchor="t"/>
              <a:lstStyle/>
              <a:p>
                <a:pPr latinLnBrk="1">
                  <a:lnSpc>
                    <a:spcPts val="4300"/>
                  </a:lnSpc>
                  <a:tabLst>
                    <a:tab pos="2810891" algn="l"/>
                    <a:tab pos="5393182" algn="l"/>
                    <a:tab pos="817867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17_2#2821eff2f.choices?vaa=1&amp;vcp=1&amp;vop=1&amp;pid=70d690a49&amp;color=0,55,96&amp;vtp=1&amp;bbb=1"/>
              <p:cNvSpPr>
                <a:spLocks noRot="1" noChangeAspect="1" noMove="1" noResize="1" noEditPoints="1" noAdjustHandles="1" noChangeArrowheads="1" noChangeShapeType="1" noTextEdit="1"/>
              </p:cNvSpPr>
              <p:nvPr/>
            </p:nvSpPr>
            <p:spPr>
              <a:xfrm>
                <a:off x="502920" y="2539288"/>
                <a:ext cx="10570464" cy="501015"/>
              </a:xfrm>
              <a:prstGeom prst="rect">
                <a:avLst/>
              </a:prstGeom>
              <a:blipFill>
                <a:blip r:embed="rId4"/>
                <a:stretch>
                  <a:fillRect l="-1384" b="-15854"/>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18_1#2821eff2f?vaa=1&amp;vcp=1&amp;vop=1&amp;pid=70d690a49&amp;color=0,55,96&amp;vtp=1&amp;bbb=1&amp;hb=1"/>
              <p:cNvSpPr/>
              <p:nvPr/>
            </p:nvSpPr>
            <p:spPr>
              <a:xfrm>
                <a:off x="502920" y="3045573"/>
                <a:ext cx="10570464" cy="1751140"/>
              </a:xfrm>
              <a:prstGeom prst="rect">
                <a:avLst/>
              </a:prstGeom>
              <a:noFill/>
              <a:ln/>
            </p:spPr>
            <p:txBody>
              <a:bodyPr wrap="none" lIns="0" tIns="0" rIns="0" bIns="0" rtlCol="0" anchor="t"/>
              <a:lstStyle/>
              <a:p>
                <a:pPr algn="l" latinLnBrk="1">
                  <a:lnSpc>
                    <a:spcPts val="38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0&lt;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&lt;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0&lt;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&lt;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0&lt;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&lt;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11</m:t>
                        </m:r>
                      </m:num>
                      <m:den>
                        <m:r>
                          <a:rPr lang="en-US" altLang="zh-CN" sz="1800" b="0" i="0">
                            <a:solidFill>
                              <a:srgbClr val="003760"/>
                            </a:solidFill>
                            <a:latin typeface="Cambria Math" pitchFamily="34" charset="0"/>
                            <a:ea typeface="Cambria Math" pitchFamily="34" charset="-122"/>
                            <a:cs typeface="Cambria Math" pitchFamily="34" charset="-120"/>
                          </a:rPr>
                          <m:t>14</m:t>
                        </m:r>
                      </m:den>
                    </m:f>
                    <m:r>
                      <a:rPr lang="en-US" altLang="zh-CN" sz="1800" b="0" i="0" smtClean="0">
                        <a:solidFill>
                          <a:srgbClr val="003760"/>
                        </a:solidFill>
                        <a:latin typeface="Cambria Math" pitchFamily="34" charset="0"/>
                        <a:ea typeface="Cambria Math" pitchFamily="34" charset="-122"/>
                        <a:cs typeface="Cambria Math" pitchFamily="34" charset="-120"/>
                      </a:rPr>
                      <m:t>&lt;0</m:t>
                    </m:r>
                  </m:oMath>
                </a14:m>
                <a:r>
                  <a:rPr lang="en-US" altLang="zh-CN" sz="1800" b="0" i="0" dirty="0">
                    <a:solidFill>
                      <a:srgbClr val="003760"/>
                    </a:solidFill>
                    <a:latin typeface="Times New Roman" pitchFamily="34" charset="0"/>
                    <a:ea typeface="微软雅黑" pitchFamily="34" charset="-122"/>
                    <a:cs typeface="Times New Roman" pitchFamily="34" charset="-120"/>
                  </a:rPr>
                  <a:t>，故</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&lt;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&lt;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p>
              <a:p>
                <a:pPr latinLnBrk="1">
                  <a:lnSpc>
                    <a:spcPts val="3800"/>
                  </a:lnSpc>
                </a:pP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e>
                    </m:rad>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14</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.而</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7</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𝛼</m:t>
                        </m:r>
                      </m:e>
                    </m:rad>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7</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p>
              <a:p>
                <a:pPr latinLnBrk="1">
                  <a:lnSpc>
                    <a:spcPts val="3400"/>
                  </a:lnSpc>
                </a:pP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11</m:t>
                        </m:r>
                      </m:num>
                      <m:den>
                        <m:r>
                          <a:rPr lang="en-US" altLang="zh-CN" sz="1800" b="0" i="0">
                            <a:solidFill>
                              <a:srgbClr val="003760"/>
                            </a:solidFill>
                            <a:latin typeface="Cambria Math" pitchFamily="34" charset="0"/>
                            <a:ea typeface="Cambria Math" pitchFamily="34" charset="-122"/>
                            <a:cs typeface="Cambria Math" pitchFamily="34" charset="-120"/>
                          </a:rPr>
                          <m:t>98</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60</m:t>
                        </m:r>
                      </m:num>
                      <m:den>
                        <m:r>
                          <a:rPr lang="en-US" altLang="zh-CN" sz="1800" b="0" i="0">
                            <a:solidFill>
                              <a:srgbClr val="003760"/>
                            </a:solidFill>
                            <a:latin typeface="Cambria Math" pitchFamily="34" charset="0"/>
                            <a:ea typeface="Cambria Math" pitchFamily="34" charset="-122"/>
                            <a:cs typeface="Cambria Math" pitchFamily="34" charset="-120"/>
                          </a:rPr>
                          <m:t>98</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0&lt;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&lt;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.故</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选</a:t>
                </a:r>
                <a:r>
                  <a:rPr lang="en-US" altLang="zh-CN" b="0" i="0" dirty="0">
                    <a:solidFill>
                      <a:srgbClr val="003760"/>
                    </a:solidFill>
                    <a:latin typeface="Times New Roman" pitchFamily="34" charset="0"/>
                    <a:ea typeface="微软雅黑" pitchFamily="34" charset="-122"/>
                    <a:cs typeface="Times New Roman" pitchFamily="34" charset="-120"/>
                  </a:rPr>
                  <a:t>D.</a:t>
                </a:r>
                <a:endParaRPr lang="en-US" altLang="zh-CN" dirty="0">
                  <a:solidFill>
                    <a:srgbClr val="003760"/>
                  </a:solidFill>
                </a:endParaRPr>
              </a:p>
            </p:txBody>
          </p:sp>
        </mc:Choice>
        <mc:Fallback xmlns="">
          <p:sp>
            <p:nvSpPr>
              <p:cNvPr id="5" name="QC_6_AS.18_1#2821eff2f?vaa=1&amp;vcp=1&amp;vop=1&amp;pid=70d690a49&amp;color=0,55,96&amp;vtp=1&amp;bbb=1&amp;hb=1"/>
              <p:cNvSpPr>
                <a:spLocks noRot="1" noChangeAspect="1" noMove="1" noResize="1" noEditPoints="1" noAdjustHandles="1" noChangeArrowheads="1" noChangeShapeType="1" noTextEdit="1"/>
              </p:cNvSpPr>
              <p:nvPr/>
            </p:nvSpPr>
            <p:spPr>
              <a:xfrm>
                <a:off x="502920" y="3045573"/>
                <a:ext cx="10570464" cy="1751140"/>
              </a:xfrm>
              <a:prstGeom prst="rect">
                <a:avLst/>
              </a:prstGeom>
              <a:blipFill>
                <a:blip r:embed="rId5"/>
                <a:stretch>
                  <a:fillRect l="-1384" r="-750" b="-801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3">
                                            <p:bg/>
                                          </p:spTgt>
                                        </p:tgtEl>
                                        <p:attrNameLst>
                                          <p:attrName>style.visibility</p:attrName>
                                        </p:attrNameLst>
                                      </p:cBhvr>
                                      <p:to>
                                        <p:strVal val="visible"/>
                                      </p:to>
                                    </p:set>
                                    <p:animEffect transition="in" filter="fade">
                                      <p:cBhvr>
                                        <p:cTn id="34" dur="500"/>
                                        <p:tgtEl>
                                          <p:spTgt spid="3">
                                            <p:bg/>
                                          </p:spTgt>
                                        </p:tgtEl>
                                      </p:cBhvr>
                                    </p:animEffect>
                                    <p:anim calcmode="lin" valueType="num">
                                      <p:cBhvr>
                                        <p:cTn id="35" dur="500" fill="hold"/>
                                        <p:tgtEl>
                                          <p:spTgt spid="3">
                                            <p:bg/>
                                          </p:spTgt>
                                        </p:tgtEl>
                                        <p:attrNameLst>
                                          <p:attrName>ppt_x</p:attrName>
                                        </p:attrNameLst>
                                      </p:cBhvr>
                                      <p:tavLst>
                                        <p:tav tm="0">
                                          <p:val>
                                            <p:strVal val="#ppt_x"/>
                                          </p:val>
                                        </p:tav>
                                        <p:tav tm="100000">
                                          <p:val>
                                            <p:strVal val="#ppt_x"/>
                                          </p:val>
                                        </p:tav>
                                      </p:tavLst>
                                    </p:anim>
                                    <p:anim calcmode="lin" valueType="num">
                                      <p:cBhvr>
                                        <p:cTn id="36" dur="500" fill="hold"/>
                                        <p:tgtEl>
                                          <p:spTgt spid="3">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
                                            <p:txEl>
                                              <p:pRg st="0" end="0"/>
                                            </p:txEl>
                                          </p:spTgt>
                                        </p:tgtEl>
                                        <p:attrNameLst>
                                          <p:attrName>style.visibility</p:attrName>
                                        </p:attrNameLst>
                                      </p:cBhvr>
                                      <p:to>
                                        <p:strVal val="visible"/>
                                      </p:to>
                                    </p:set>
                                    <p:animEffect transition="in" filter="fade">
                                      <p:cBhvr>
                                        <p:cTn id="39" dur="500"/>
                                        <p:tgtEl>
                                          <p:spTgt spid="3">
                                            <p:txEl>
                                              <p:pRg st="0" end="0"/>
                                            </p:txEl>
                                          </p:spTgt>
                                        </p:tgtEl>
                                      </p:cBhvr>
                                    </p:animEffect>
                                    <p:anim calcmode="lin" valueType="num">
                                      <p:cBhvr>
                                        <p:cTn id="4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21_1#4fc9d0778?vaa=1&amp;vcp=1&amp;vop=1&amp;pid=70d690a49&amp;color=0,55,96&amp;vtp=1&amp;bt=1&amp;bbb=1"/>
              <p:cNvSpPr/>
              <p:nvPr/>
            </p:nvSpPr>
            <p:spPr>
              <a:xfrm>
                <a:off x="502920" y="2238964"/>
                <a:ext cx="10570464" cy="619062"/>
              </a:xfrm>
              <a:prstGeom prst="rect">
                <a:avLst/>
              </a:prstGeom>
              <a:noFill/>
              <a:ln/>
            </p:spPr>
            <p:txBody>
              <a:bodyPr wrap="none" lIns="0" tIns="0" rIns="0" bIns="0" rtlCol="0" anchor="t"/>
              <a:lstStyle/>
              <a:p>
                <a:pPr algn="l" latinLnBrk="1">
                  <a:lnSpc>
                    <a:spcPts val="5400"/>
                  </a:lnSpc>
                </a:pPr>
                <a:r>
                  <a:rPr lang="en-US" altLang="zh-CN" sz="1800" b="1" i="0" dirty="0">
                    <a:solidFill>
                      <a:srgbClr val="003760"/>
                    </a:solidFill>
                    <a:latin typeface="Times New Roman" pitchFamily="34" charset="0"/>
                    <a:ea typeface="微软雅黑" pitchFamily="34" charset="-122"/>
                    <a:cs typeface="Times New Roman" pitchFamily="34" charset="-120"/>
                  </a:rPr>
                  <a:t>1-2</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已知锐角三角形</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中，三内角</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𝐵</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𝐶</m:t>
                    </m:r>
                  </m:oMath>
                </a14:m>
                <a:r>
                  <a:rPr lang="en-US" altLang="zh-CN" sz="1800" b="0" i="0" dirty="0">
                    <a:solidFill>
                      <a:srgbClr val="003760"/>
                    </a:solidFill>
                    <a:latin typeface="Times New Roman" pitchFamily="34" charset="0"/>
                    <a:ea typeface="微软雅黑" pitchFamily="34" charset="-122"/>
                    <a:cs typeface="Times New Roman" pitchFamily="34" charset="-120"/>
                  </a:rPr>
                  <a:t>对应三边</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𝑎</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𝑏</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𝑐</m:t>
                    </m:r>
                  </m:oMath>
                </a14:m>
                <a:r>
                  <a:rPr lang="en-US" altLang="zh-CN" sz="1800" b="0" i="0" dirty="0">
                    <a:solidFill>
                      <a:srgbClr val="003760"/>
                    </a:solidFill>
                    <a:latin typeface="Times New Roman" pitchFamily="34" charset="0"/>
                    <a:ea typeface="微软雅黑" pitchFamily="34" charset="-122"/>
                    <a:cs typeface="Times New Roman" pitchFamily="34" charset="-120"/>
                  </a:rPr>
                  <a:t>.若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𝐵</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m:rPr>
                        <m:nor/>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m:t>
                    </m:r>
                    <m:r>
                      <m:rPr>
                        <m:nor/>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的取值范围为</a:t>
                </a:r>
                <a:r>
                  <a:rPr lang="en-US" altLang="zh-CN" sz="1800" i="0">
                    <a:solidFill>
                      <a:srgbClr val="003760"/>
                    </a:solidFill>
                    <a:latin typeface="SimSun" pitchFamily="34" charset="0"/>
                    <a:ea typeface="SimSun" pitchFamily="34" charset="-122"/>
                    <a:cs typeface="SimSun" pitchFamily="34" charset="-120"/>
                  </a:rPr>
                  <a:t>_</a:t>
                </a:r>
                <a:r>
                  <a:rPr lang="en-US" altLang="zh-CN" sz="3000" b="0" i="0" u="sng" kern="0" spc="-99900">
                    <a:solidFill>
                      <a:srgbClr val="FF00FF"/>
                    </a:solidFill>
                    <a:latin typeface="SimSun" panose="02010600030101010101" pitchFamily="2" charset="-122"/>
                    <a:ea typeface="微软雅黑" pitchFamily="34" charset="-122"/>
                    <a:cs typeface="Times New Roman" pitchFamily="34" charset="-120"/>
                  </a:rPr>
                  <a:t> </a:t>
                </a:r>
                <a:r>
                  <a:rPr lang="en-US" altLang="zh-CN" sz="1800" i="0">
                    <a:solidFill>
                      <a:srgbClr val="003760"/>
                    </a:solidFill>
                    <a:latin typeface="SimSun" pitchFamily="34" charset="0"/>
                    <a:ea typeface="SimSun" pitchFamily="34" charset="-122"/>
                    <a:cs typeface="SimSun" pitchFamily="34" charset="-120"/>
                  </a:rPr>
                  <a:t>______</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B_6_BD.21_1#4fc9d0778?vaa=1&amp;vcp=1&amp;vop=1&amp;pid=70d690a49&amp;color=0,55,96&amp;vtp=1&amp;bt=1&amp;bbb=1"/>
              <p:cNvSpPr>
                <a:spLocks noRot="1" noChangeAspect="1" noMove="1" noResize="1" noEditPoints="1" noAdjustHandles="1" noChangeArrowheads="1" noChangeShapeType="1" noTextEdit="1"/>
              </p:cNvSpPr>
              <p:nvPr/>
            </p:nvSpPr>
            <p:spPr>
              <a:xfrm>
                <a:off x="502920" y="2238964"/>
                <a:ext cx="10570464" cy="619062"/>
              </a:xfrm>
              <a:prstGeom prst="rect">
                <a:avLst/>
              </a:prstGeom>
              <a:blipFill>
                <a:blip r:embed="rId3"/>
                <a:stretch>
                  <a:fillRect l="-1384" b="-1470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6_AN.23_1#4fc9d0778.blank?vaa=1&amp;vcp=1&amp;vop=1&amp;pid=70d690a49&amp;color=0,55,96&amp;vpa=5&amp;vtp=1&amp;bbb=1&amp;rh=38.18504"/>
              <p:cNvSpPr/>
              <p:nvPr/>
            </p:nvSpPr>
            <p:spPr>
              <a:xfrm>
                <a:off x="9968802" y="2273952"/>
                <a:ext cx="740918" cy="484950"/>
              </a:xfrm>
              <a:prstGeom prst="rect">
                <a:avLst/>
              </a:prstGeom>
              <a:noFill/>
              <a:ln/>
            </p:spPr>
            <p:txBody>
              <a:bodyPr wrap="none" lIns="0" tIns="0" rIns="0" bIns="0" rtlCol="0" anchor="t"/>
              <a:lstStyle/>
              <a:p>
                <a:pPr algn="ctr" latinLnBrk="1">
                  <a:lnSpc>
                    <a:spcPts val="3900"/>
                  </a:lnSpc>
                </a:pPr>
                <a14:m>
                  <m:oMath xmlns:m="http://schemas.openxmlformats.org/officeDocument/2006/math">
                    <m:r>
                      <a:rPr lang="en-US" altLang="zh-CN" sz="2000" b="0" i="0" smtClean="0">
                        <a:solidFill>
                          <a:srgbClr val="6161F4"/>
                        </a:solidFill>
                        <a:latin typeface="Cambria Math" pitchFamily="34" charset="0"/>
                        <a:ea typeface="Cambria Math" pitchFamily="34" charset="-122"/>
                        <a:cs typeface="Cambria Math" pitchFamily="34" charset="-120"/>
                      </a:rPr>
                      <m:t>(</m:t>
                    </m:r>
                    <m:f>
                      <m:fPr>
                        <m:ctrlPr>
                          <a:rPr lang="en-US" altLang="zh-CN" sz="2000" b="0" i="1" dirty="0" smtClean="0">
                            <a:solidFill>
                              <a:srgbClr val="6161F4"/>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2000" b="0" i="1" dirty="0">
                                <a:solidFill>
                                  <a:srgbClr val="6161F4"/>
                                </a:solidFill>
                                <a:latin typeface="Cambria Math" panose="02040503050406030204" pitchFamily="18" charset="0"/>
                                <a:ea typeface="微软雅黑" pitchFamily="34" charset="-122"/>
                                <a:cs typeface="Times New Roman" pitchFamily="34" charset="-120"/>
                              </a:rPr>
                            </m:ctrlPr>
                          </m:radPr>
                          <m:deg/>
                          <m:e>
                            <m:r>
                              <a:rPr lang="en-US" altLang="zh-CN" sz="2000" b="0" i="0">
                                <a:solidFill>
                                  <a:srgbClr val="6161F4"/>
                                </a:solidFill>
                                <a:latin typeface="Cambria Math" pitchFamily="34" charset="0"/>
                                <a:ea typeface="Cambria Math" pitchFamily="34" charset="-122"/>
                                <a:cs typeface="Cambria Math" pitchFamily="34" charset="-120"/>
                              </a:rPr>
                              <m:t>3</m:t>
                            </m:r>
                          </m:e>
                        </m:rad>
                      </m:num>
                      <m:den>
                        <m:r>
                          <a:rPr lang="en-US" altLang="zh-CN" sz="2000" b="0" i="0">
                            <a:solidFill>
                              <a:srgbClr val="6161F4"/>
                            </a:solidFill>
                            <a:latin typeface="Cambria Math" pitchFamily="34" charset="0"/>
                            <a:ea typeface="Cambria Math" pitchFamily="34" charset="-122"/>
                            <a:cs typeface="Cambria Math" pitchFamily="34" charset="-120"/>
                          </a:rPr>
                          <m:t>2</m:t>
                        </m:r>
                      </m:den>
                    </m:f>
                  </m:oMath>
                </a14:m>
                <a:r>
                  <a:rPr lang="en-US" altLang="zh-CN" sz="2000" b="0" i="0" dirty="0">
                    <a:solidFill>
                      <a:srgbClr val="6161F4"/>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2000" b="0" i="1" dirty="0" smtClean="0">
                            <a:solidFill>
                              <a:srgbClr val="6161F4"/>
                            </a:solidFill>
                            <a:latin typeface="Cambria Math" panose="02040503050406030204" pitchFamily="18" charset="0"/>
                            <a:ea typeface="微软雅黑" pitchFamily="34" charset="-122"/>
                            <a:cs typeface="Times New Roman" pitchFamily="34" charset="-120"/>
                          </a:rPr>
                        </m:ctrlPr>
                      </m:fPr>
                      <m:num>
                        <m:r>
                          <a:rPr lang="en-US" altLang="zh-CN" sz="2000" b="0" i="0">
                            <a:solidFill>
                              <a:srgbClr val="6161F4"/>
                            </a:solidFill>
                            <a:latin typeface="Cambria Math" pitchFamily="34" charset="0"/>
                            <a:ea typeface="Cambria Math" pitchFamily="34" charset="-122"/>
                            <a:cs typeface="Cambria Math" pitchFamily="34" charset="-120"/>
                          </a:rPr>
                          <m:t>3</m:t>
                        </m:r>
                      </m:num>
                      <m:den>
                        <m:r>
                          <a:rPr lang="en-US" altLang="zh-CN" sz="2000" b="0" i="0">
                            <a:solidFill>
                              <a:srgbClr val="6161F4"/>
                            </a:solidFill>
                            <a:latin typeface="Cambria Math" pitchFamily="34" charset="0"/>
                            <a:ea typeface="Cambria Math" pitchFamily="34" charset="-122"/>
                            <a:cs typeface="Cambria Math" pitchFamily="34" charset="-120"/>
                          </a:rPr>
                          <m:t>2</m:t>
                        </m:r>
                      </m:den>
                    </m:f>
                    <m:r>
                      <a:rPr lang="en-US" altLang="zh-CN" sz="2000" b="0" i="0" smtClean="0">
                        <a:solidFill>
                          <a:srgbClr val="6161F4"/>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3" name="QB_6_AN.23_1#4fc9d0778.blank?vaa=1&amp;vcp=1&amp;vop=1&amp;pid=70d690a49&amp;color=0,55,96&amp;vpa=5&amp;vtp=1&amp;bbb=1&amp;rh=38.18504"/>
              <p:cNvSpPr>
                <a:spLocks noRot="1" noChangeAspect="1" noMove="1" noResize="1" noEditPoints="1" noAdjustHandles="1" noChangeArrowheads="1" noChangeShapeType="1" noTextEdit="1"/>
              </p:cNvSpPr>
              <p:nvPr/>
            </p:nvSpPr>
            <p:spPr>
              <a:xfrm>
                <a:off x="9968802" y="2273952"/>
                <a:ext cx="740918" cy="484950"/>
              </a:xfrm>
              <a:prstGeom prst="rect">
                <a:avLst/>
              </a:prstGeom>
              <a:blipFill>
                <a:blip r:embed="rId4"/>
                <a:stretch>
                  <a:fillRect b="-2000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B_6_AS.22_1#4fc9d0778?vaa=1&amp;vcp=1&amp;vop=1&amp;pid=70d690a49&amp;color=0,55,96&amp;vtp=1&amp;bbb=1&amp;hb=1">
                <a:extLst>
                  <a:ext uri="{FF2B5EF4-FFF2-40B4-BE49-F238E27FC236}">
                    <a16:creationId xmlns:a16="http://schemas.microsoft.com/office/drawing/2014/main" id="{11C0801A-D1E2-0406-5DCD-3F14BF8CCB19}"/>
                  </a:ext>
                </a:extLst>
              </p:cNvPr>
              <p:cNvSpPr/>
              <p:nvPr/>
            </p:nvSpPr>
            <p:spPr>
              <a:xfrm>
                <a:off x="502920" y="2861264"/>
                <a:ext cx="10570464" cy="889000"/>
              </a:xfrm>
              <a:prstGeom prst="rect">
                <a:avLst/>
              </a:prstGeom>
              <a:noFill/>
              <a:ln/>
            </p:spPr>
            <p:txBody>
              <a:bodyPr wrap="square" lIns="0" tIns="0" rIns="0" bIns="0" rtlCol="0" anchor="t"/>
              <a:lstStyle/>
              <a:p>
                <a:pPr algn="l" latinLnBrk="1">
                  <a:lnSpc>
                    <a:spcPts val="35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𝐶</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𝐶</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𝐶</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𝐶</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𝐶</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𝐶</m:t>
                    </m:r>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𝐶</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𝐶</m:t>
                    </m:r>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𝐶</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.由于</a:t>
                </a:r>
                <a14:m>
                  <m:oMath xmlns:m="http://schemas.openxmlformats.org/officeDocument/2006/math">
                    <m:r>
                      <m:rPr>
                        <m:nor/>
                      </m:rPr>
                      <a:rPr lang="en-US" altLang="zh-CN" sz="1800" b="0" i="0" smtClean="0">
                        <a:solidFill>
                          <a:srgbClr val="003760"/>
                        </a:solidFill>
                        <a:latin typeface="SimSun" pitchFamily="34" charset="0"/>
                        <a:ea typeface="SimSun" pitchFamily="34" charset="-122"/>
                        <a:cs typeface="SimSun"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𝐴𝐵𝐶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为锐角三角形，</a:t>
                </a:r>
                <a:endParaRPr lang="en-US" altLang="zh-CN" sz="1800" dirty="0">
                  <a:solidFill>
                    <a:srgbClr val="003760"/>
                  </a:solidFill>
                </a:endParaRPr>
              </a:p>
              <a:p>
                <a:pPr latinLnBrk="1">
                  <a:lnSpc>
                    <a:spcPts val="100"/>
                  </a:lnSpc>
                </a:pPr>
                <a:endParaRPr lang="en-US" altLang="zh-CN" dirty="0"/>
              </a:p>
            </p:txBody>
          </p:sp>
        </mc:Choice>
        <mc:Fallback xmlns="">
          <p:sp>
            <p:nvSpPr>
              <p:cNvPr id="6" name="QB_6_AS.22_1#4fc9d0778?vaa=1&amp;vcp=1&amp;vop=1&amp;pid=70d690a49&amp;color=0,55,96&amp;vtp=1&amp;bbb=1&amp;hb=1">
                <a:extLst>
                  <a:ext uri="{FF2B5EF4-FFF2-40B4-BE49-F238E27FC236}">
                    <a16:creationId xmlns:a16="http://schemas.microsoft.com/office/drawing/2014/main" id="{11C0801A-D1E2-0406-5DCD-3F14BF8CCB19}"/>
                  </a:ext>
                </a:extLst>
              </p:cNvPr>
              <p:cNvSpPr>
                <a:spLocks noRot="1" noChangeAspect="1" noMove="1" noResize="1" noEditPoints="1" noAdjustHandles="1" noChangeArrowheads="1" noChangeShapeType="1" noTextEdit="1"/>
              </p:cNvSpPr>
              <p:nvPr/>
            </p:nvSpPr>
            <p:spPr>
              <a:xfrm>
                <a:off x="502920" y="2861264"/>
                <a:ext cx="10570464" cy="889000"/>
              </a:xfrm>
              <a:prstGeom prst="rect">
                <a:avLst/>
              </a:prstGeom>
              <a:blipFill>
                <a:blip r:embed="rId5"/>
                <a:stretch>
                  <a:fillRect l="-1384" b="-958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 name="QB_6_AS.22_1#4fc9d0778?vaa=1&amp;vcp=1&amp;vop=1&amp;pid=70d690a49&amp;color=0,55,96&amp;vtp=1&amp;bbb=1&amp;hb=1">
                <a:extLst>
                  <a:ext uri="{FF2B5EF4-FFF2-40B4-BE49-F238E27FC236}">
                    <a16:creationId xmlns:a16="http://schemas.microsoft.com/office/drawing/2014/main" id="{888BF1CD-1222-E4B6-4EAE-FF42405A62CC}"/>
                  </a:ext>
                </a:extLst>
              </p:cNvPr>
              <p:cNvSpPr/>
              <p:nvPr/>
            </p:nvSpPr>
            <p:spPr>
              <a:xfrm>
                <a:off x="502920" y="3750264"/>
                <a:ext cx="10570464" cy="906018"/>
              </a:xfrm>
              <a:prstGeom prst="rect">
                <a:avLst/>
              </a:prstGeom>
              <a:noFill/>
              <a:ln/>
            </p:spPr>
            <p:txBody>
              <a:bodyPr wrap="none" lIns="0" tIns="0" rIns="0" bIns="0" rtlCol="0" anchor="t"/>
              <a:lstStyle/>
              <a:p>
                <a:pPr latinLnBrk="1">
                  <a:lnSpc>
                    <a:spcPts val="3500"/>
                  </a:lnSpc>
                </a:pPr>
                <a:r>
                  <a:rPr lang="en-US" altLang="zh-CN" b="0" i="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𝐶</m:t>
                    </m:r>
                    <m:r>
                      <a:rPr lang="en-US" altLang="zh-CN" sz="1800" b="0" i="0" smtClean="0">
                        <a:solidFill>
                          <a:srgbClr val="003760"/>
                        </a:solidFill>
                        <a:latin typeface="Cambria Math" pitchFamily="34" charset="0"/>
                        <a:ea typeface="Cambria Math" pitchFamily="34" charset="-122"/>
                        <a:cs typeface="Cambria Math" pitchFamily="34" charset="-120"/>
                      </a:rPr>
                      <m:t>&lt;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&lt;</m:t>
                    </m:r>
                    <m:r>
                      <a:rPr lang="en-US" altLang="zh-CN" sz="1800" b="0" i="0" smtClean="0">
                        <a:solidFill>
                          <a:srgbClr val="003760"/>
                        </a:solidFill>
                        <a:latin typeface="Cambria Math" pitchFamily="34" charset="0"/>
                        <a:ea typeface="Cambria Math" pitchFamily="34" charset="-122"/>
                        <a:cs typeface="Cambria Math" pitchFamily="34" charset="-120"/>
                      </a:rPr>
                      <m:t>𝐶</m:t>
                    </m:r>
                    <m:r>
                      <a:rPr lang="en-US" altLang="zh-CN" sz="1800" b="0" i="0" smtClean="0">
                        <a:solidFill>
                          <a:srgbClr val="003760"/>
                        </a:solidFill>
                        <a:latin typeface="Cambria Math" pitchFamily="34" charset="0"/>
                        <a:ea typeface="Cambria Math" pitchFamily="34" charset="-122"/>
                        <a:cs typeface="Cambria Math" pitchFamily="34" charset="-120"/>
                      </a:rPr>
                      <m:t>&lt;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&lt;</m:t>
                    </m:r>
                    <m:r>
                      <a:rPr lang="en-US" altLang="zh-CN" sz="1800" b="0" i="0" smtClean="0">
                        <a:solidFill>
                          <a:srgbClr val="003760"/>
                        </a:solidFill>
                        <a:latin typeface="Cambria Math" pitchFamily="34" charset="0"/>
                        <a:ea typeface="Cambria Math" pitchFamily="34" charset="-122"/>
                        <a:cs typeface="Cambria Math" pitchFamily="34" charset="-120"/>
                      </a:rPr>
                      <m:t>𝐶</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&lt;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700"/>
                  </a:lnSpc>
                </a:pPr>
                <a:r>
                  <a:rPr lang="en-US" altLang="zh-CN" b="0" i="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m:rPr>
                        <m:sty m:val="p"/>
                      </m:rPr>
                      <a:rPr lang="en-US" altLang="zh-CN" b="0" i="0" smtClean="0">
                        <a:solidFill>
                          <a:srgbClr val="003760"/>
                        </a:solidFill>
                        <a:latin typeface="Cambria Math" pitchFamily="34" charset="0"/>
                        <a:ea typeface="Cambria Math" pitchFamily="34" charset="-122"/>
                        <a:cs typeface="Cambria Math" pitchFamily="34" charset="-120"/>
                      </a:rPr>
                      <m:t>sin</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𝐶</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m:t>
                        </m:r>
                      </m:num>
                      <m:den>
                        <m:r>
                          <a:rPr lang="en-US" altLang="zh-CN" b="0" i="0">
                            <a:solidFill>
                              <a:srgbClr val="003760"/>
                            </a:solidFill>
                            <a:latin typeface="Cambria Math" pitchFamily="34" charset="0"/>
                            <a:ea typeface="Cambria Math" pitchFamily="34" charset="-122"/>
                            <a:cs typeface="Cambria Math" pitchFamily="34" charset="-120"/>
                          </a:rPr>
                          <m:t>2</m:t>
                        </m:r>
                      </m:den>
                    </m:f>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3</m:t>
                            </m:r>
                          </m:e>
                        </m:rad>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，从而</a:t>
                </a:r>
                <a14:m>
                  <m:oMath xmlns:m="http://schemas.openxmlformats.org/officeDocument/2006/math">
                    <m:r>
                      <m:rPr>
                        <m:sty m:val="p"/>
                      </m:rPr>
                      <a:rPr lang="en-US" altLang="zh-CN" b="0" i="0" smtClean="0">
                        <a:solidFill>
                          <a:srgbClr val="003760"/>
                        </a:solidFill>
                        <a:latin typeface="Cambria Math" pitchFamily="34" charset="0"/>
                        <a:ea typeface="Cambria Math" pitchFamily="34" charset="-122"/>
                        <a:cs typeface="Cambria Math" pitchFamily="34" charset="-120"/>
                      </a:rPr>
                      <m:t>cos</m:t>
                    </m:r>
                    <m:r>
                      <m:rPr>
                        <m:nor/>
                      </m:rPr>
                      <a:rPr lang="en-US" altLang="zh-CN" b="0" i="0" smtClean="0">
                        <a:solidFill>
                          <a:srgbClr val="003760"/>
                        </a:solidFill>
                        <a:latin typeface="Cambria Math" pitchFamily="34" charset="0"/>
                        <a:ea typeface="Cambria Math" pitchFamily="34" charset="-122"/>
                        <a:cs typeface="Cambria Math" pitchFamily="34" charset="-120"/>
                      </a:rPr>
                      <m:t> </m:t>
                    </m:r>
                    <m:r>
                      <a:rPr lang="en-US" altLang="zh-CN" b="0" i="0" smtClean="0">
                        <a:solidFill>
                          <a:srgbClr val="003760"/>
                        </a:solidFill>
                        <a:latin typeface="Cambria Math" pitchFamily="34" charset="0"/>
                        <a:ea typeface="Cambria Math" pitchFamily="34" charset="-122"/>
                        <a:cs typeface="Cambria Math" pitchFamily="34" charset="-120"/>
                      </a:rPr>
                      <m:t>𝐴</m:t>
                    </m:r>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sin</m:t>
                    </m:r>
                    <m:r>
                      <m:rPr>
                        <m:nor/>
                      </m:rPr>
                      <a:rPr lang="en-US" altLang="zh-CN" b="0" i="0" smtClean="0">
                        <a:solidFill>
                          <a:srgbClr val="003760"/>
                        </a:solidFill>
                        <a:latin typeface="Cambria Math" pitchFamily="34" charset="0"/>
                        <a:ea typeface="Cambria Math" pitchFamily="34" charset="-122"/>
                        <a:cs typeface="Cambria Math" pitchFamily="34" charset="-120"/>
                      </a:rPr>
                      <m:t> </m:t>
                    </m:r>
                    <m:r>
                      <a:rPr lang="en-US" altLang="zh-CN" b="0" i="0" smtClean="0">
                        <a:solidFill>
                          <a:srgbClr val="003760"/>
                        </a:solidFill>
                        <a:latin typeface="Cambria Math" pitchFamily="34" charset="0"/>
                        <a:ea typeface="Cambria Math" pitchFamily="34" charset="-122"/>
                        <a:cs typeface="Cambria Math" pitchFamily="34" charset="-120"/>
                      </a:rPr>
                      <m:t>𝐶</m:t>
                    </m:r>
                  </m:oMath>
                </a14:m>
                <a:r>
                  <a:rPr lang="en-US" altLang="zh-CN" b="0" i="0" dirty="0">
                    <a:solidFill>
                      <a:srgbClr val="003760"/>
                    </a:solidFill>
                    <a:latin typeface="Times New Roman" pitchFamily="34" charset="0"/>
                    <a:ea typeface="微软雅黑" pitchFamily="34" charset="-122"/>
                    <a:cs typeface="Times New Roman" pitchFamily="34" charset="-120"/>
                  </a:rPr>
                  <a:t>的取值范围为</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3</m:t>
                            </m:r>
                          </m:e>
                        </m:rad>
                      </m:num>
                      <m:den>
                        <m:r>
                          <a:rPr lang="en-US" altLang="zh-CN" b="0" i="0">
                            <a:solidFill>
                              <a:srgbClr val="003760"/>
                            </a:solidFill>
                            <a:latin typeface="Cambria Math" pitchFamily="34" charset="0"/>
                            <a:ea typeface="Cambria Math" pitchFamily="34" charset="-122"/>
                            <a:cs typeface="Cambria Math" pitchFamily="34" charset="-120"/>
                          </a:rPr>
                          <m:t>2</m:t>
                        </m:r>
                      </m:den>
                    </m:f>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3</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7" name="QB_6_AS.22_1#4fc9d0778?vaa=1&amp;vcp=1&amp;vop=1&amp;pid=70d690a49&amp;color=0,55,96&amp;vtp=1&amp;bbb=1&amp;hb=1">
                <a:extLst>
                  <a:ext uri="{FF2B5EF4-FFF2-40B4-BE49-F238E27FC236}">
                    <a16:creationId xmlns:a16="http://schemas.microsoft.com/office/drawing/2014/main" id="{888BF1CD-1222-E4B6-4EAE-FF42405A62CC}"/>
                  </a:ext>
                </a:extLst>
              </p:cNvPr>
              <p:cNvSpPr>
                <a:spLocks noRot="1" noChangeAspect="1" noMove="1" noResize="1" noEditPoints="1" noAdjustHandles="1" noChangeArrowheads="1" noChangeShapeType="1" noTextEdit="1"/>
              </p:cNvSpPr>
              <p:nvPr/>
            </p:nvSpPr>
            <p:spPr>
              <a:xfrm>
                <a:off x="502920" y="3750264"/>
                <a:ext cx="10570464" cy="906018"/>
              </a:xfrm>
              <a:prstGeom prst="rect">
                <a:avLst/>
              </a:prstGeom>
              <a:blipFill>
                <a:blip r:embed="rId6"/>
                <a:stretch>
                  <a:fillRect l="-1384" b="-939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
                                            <p:bg/>
                                          </p:spTgt>
                                        </p:tgtEl>
                                        <p:attrNameLst>
                                          <p:attrName>style.visibility</p:attrName>
                                        </p:attrNameLst>
                                      </p:cBhvr>
                                      <p:to>
                                        <p:strVal val="visible"/>
                                      </p:to>
                                    </p:set>
                                    <p:animEffect transition="in" filter="fade">
                                      <p:cBhvr>
                                        <p:cTn id="17" dur="500"/>
                                        <p:tgtEl>
                                          <p:spTgt spid="7">
                                            <p:bg/>
                                          </p:spTgt>
                                        </p:tgtEl>
                                      </p:cBhvr>
                                    </p:animEffect>
                                    <p:anim calcmode="lin" valueType="num">
                                      <p:cBhvr>
                                        <p:cTn id="18" dur="500" fill="hold"/>
                                        <p:tgtEl>
                                          <p:spTgt spid="7">
                                            <p:bg/>
                                          </p:spTgt>
                                        </p:tgtEl>
                                        <p:attrNameLst>
                                          <p:attrName>ppt_x</p:attrName>
                                        </p:attrNameLst>
                                      </p:cBhvr>
                                      <p:tavLst>
                                        <p:tav tm="0">
                                          <p:val>
                                            <p:strVal val="#ppt_x"/>
                                          </p:val>
                                        </p:tav>
                                        <p:tav tm="100000">
                                          <p:val>
                                            <p:strVal val="#ppt_x"/>
                                          </p:val>
                                        </p:tav>
                                      </p:tavLst>
                                    </p:anim>
                                    <p:anim calcmode="lin" valueType="num">
                                      <p:cBhvr>
                                        <p:cTn id="19" dur="500" fill="hold"/>
                                        <p:tgtEl>
                                          <p:spTgt spid="7">
                                            <p:bg/>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
                                            <p:txEl>
                                              <p:pRg st="0" end="0"/>
                                            </p:txEl>
                                          </p:spTgt>
                                        </p:tgtEl>
                                        <p:attrNameLst>
                                          <p:attrName>style.visibility</p:attrName>
                                        </p:attrNameLst>
                                      </p:cBhvr>
                                      <p:to>
                                        <p:strVal val="visible"/>
                                      </p:to>
                                    </p:set>
                                    <p:animEffect transition="in" filter="fade">
                                      <p:cBhvr>
                                        <p:cTn id="22" dur="500"/>
                                        <p:tgtEl>
                                          <p:spTgt spid="7">
                                            <p:txEl>
                                              <p:pRg st="0" end="0"/>
                                            </p:txEl>
                                          </p:spTgt>
                                        </p:tgtEl>
                                      </p:cBhvr>
                                    </p:animEffect>
                                    <p:anim calcmode="lin" valueType="num">
                                      <p:cBhvr>
                                        <p:cTn id="2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24" dur="500" fill="hold"/>
                                        <p:tgtEl>
                                          <p:spTgt spid="7">
                                            <p:txEl>
                                              <p:pRg st="0" end="0"/>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7">
                                            <p:txEl>
                                              <p:pRg st="1" end="1"/>
                                            </p:txEl>
                                          </p:spTgt>
                                        </p:tgtEl>
                                        <p:attrNameLst>
                                          <p:attrName>style.visibility</p:attrName>
                                        </p:attrNameLst>
                                      </p:cBhvr>
                                      <p:to>
                                        <p:strVal val="visible"/>
                                      </p:to>
                                    </p:set>
                                    <p:animEffect transition="in" filter="fade">
                                      <p:cBhvr>
                                        <p:cTn id="27" dur="500"/>
                                        <p:tgtEl>
                                          <p:spTgt spid="7">
                                            <p:txEl>
                                              <p:pRg st="1" end="1"/>
                                            </p:txEl>
                                          </p:spTgt>
                                        </p:tgtEl>
                                      </p:cBhvr>
                                    </p:animEffect>
                                    <p:anim calcmode="lin" valueType="num">
                                      <p:cBhvr>
                                        <p:cTn id="28"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29" dur="5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3">
                                            <p:bg/>
                                          </p:spTgt>
                                        </p:tgtEl>
                                        <p:attrNameLst>
                                          <p:attrName>style.visibility</p:attrName>
                                        </p:attrNameLst>
                                      </p:cBhvr>
                                      <p:to>
                                        <p:strVal val="visible"/>
                                      </p:to>
                                    </p:set>
                                    <p:animEffect transition="in" filter="fade">
                                      <p:cBhvr>
                                        <p:cTn id="34" dur="500"/>
                                        <p:tgtEl>
                                          <p:spTgt spid="3">
                                            <p:bg/>
                                          </p:spTgt>
                                        </p:tgtEl>
                                      </p:cBhvr>
                                    </p:animEffect>
                                    <p:anim calcmode="lin" valueType="num">
                                      <p:cBhvr>
                                        <p:cTn id="35" dur="500" fill="hold"/>
                                        <p:tgtEl>
                                          <p:spTgt spid="3">
                                            <p:bg/>
                                          </p:spTgt>
                                        </p:tgtEl>
                                        <p:attrNameLst>
                                          <p:attrName>ppt_x</p:attrName>
                                        </p:attrNameLst>
                                      </p:cBhvr>
                                      <p:tavLst>
                                        <p:tav tm="0">
                                          <p:val>
                                            <p:strVal val="#ppt_x"/>
                                          </p:val>
                                        </p:tav>
                                        <p:tav tm="100000">
                                          <p:val>
                                            <p:strVal val="#ppt_x"/>
                                          </p:val>
                                        </p:tav>
                                      </p:tavLst>
                                    </p:anim>
                                    <p:anim calcmode="lin" valueType="num">
                                      <p:cBhvr>
                                        <p:cTn id="36" dur="500" fill="hold"/>
                                        <p:tgtEl>
                                          <p:spTgt spid="3">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
                                            <p:txEl>
                                              <p:pRg st="0" end="0"/>
                                            </p:txEl>
                                          </p:spTgt>
                                        </p:tgtEl>
                                        <p:attrNameLst>
                                          <p:attrName>style.visibility</p:attrName>
                                        </p:attrNameLst>
                                      </p:cBhvr>
                                      <p:to>
                                        <p:strVal val="visible"/>
                                      </p:to>
                                    </p:set>
                                    <p:animEffect transition="in" filter="fade">
                                      <p:cBhvr>
                                        <p:cTn id="39" dur="500"/>
                                        <p:tgtEl>
                                          <p:spTgt spid="3">
                                            <p:txEl>
                                              <p:pRg st="0" end="0"/>
                                            </p:txEl>
                                          </p:spTgt>
                                        </p:tgtEl>
                                      </p:cBhvr>
                                    </p:animEffect>
                                    <p:anim calcmode="lin" valueType="num">
                                      <p:cBhvr>
                                        <p:cTn id="4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build="p" animBg="1"/>
      <p:bldP spid="7"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C_5_BD#a0eda20bf?vcp=1&amp;pid=9d3cefe56&amp;color=97,97,244&amp;vtp=1&amp;bt=1&amp;bbb=1"/>
          <p:cNvSpPr/>
          <p:nvPr/>
        </p:nvSpPr>
        <p:spPr>
          <a:xfrm>
            <a:off x="502920" y="792000"/>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易错点2</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求角时选择三角函数类型不当致误</a:t>
            </a:r>
            <a:endParaRPr lang="en-US" altLang="zh-CN" sz="2000" dirty="0"/>
          </a:p>
        </p:txBody>
      </p:sp>
      <mc:AlternateContent xmlns:mc="http://schemas.openxmlformats.org/markup-compatibility/2006" xmlns:a14="http://schemas.microsoft.com/office/drawing/2010/main">
        <mc:Choice Requires="a14">
          <p:sp>
            <p:nvSpPr>
              <p:cNvPr id="3" name="QC_6_BD.25_1#38ec8a4d7?vaa=1&amp;vcp=1&amp;vop=1&amp;pid=a0eda20bf&amp;color=0,55,96&amp;vtp=1&amp;bbb=1"/>
              <p:cNvSpPr/>
              <p:nvPr/>
            </p:nvSpPr>
            <p:spPr>
              <a:xfrm>
                <a:off x="502920" y="1183922"/>
                <a:ext cx="10570464" cy="471932"/>
              </a:xfrm>
              <a:prstGeom prst="rect">
                <a:avLst/>
              </a:prstGeom>
              <a:noFill/>
              <a:ln/>
            </p:spPr>
            <p:txBody>
              <a:bodyPr wrap="none" lIns="0" tIns="0" rIns="0" bIns="0" rtlCol="0" anchor="t"/>
              <a:lstStyle/>
              <a:p>
                <a:pPr algn="l" latinLnBrk="1">
                  <a:lnSpc>
                    <a:spcPts val="3800"/>
                  </a:lnSpc>
                </a:pPr>
                <a:r>
                  <a:rPr lang="en-US" altLang="zh-CN" sz="1800" b="1" i="0" dirty="0">
                    <a:solidFill>
                      <a:srgbClr val="003760"/>
                    </a:solidFill>
                    <a:latin typeface="Times New Roman" pitchFamily="34" charset="0"/>
                    <a:ea typeface="微软雅黑" pitchFamily="34" charset="-122"/>
                    <a:cs typeface="Times New Roman" pitchFamily="34" charset="-120"/>
                  </a:rPr>
                  <a:t>例2</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10</m:t>
                            </m:r>
                          </m:e>
                        </m:rad>
                      </m:num>
                      <m:den>
                        <m:r>
                          <a:rPr lang="en-US" altLang="zh-CN" sz="1800" b="0" i="0">
                            <a:solidFill>
                              <a:srgbClr val="003760"/>
                            </a:solidFill>
                            <a:latin typeface="Cambria Math" pitchFamily="34" charset="0"/>
                            <a:ea typeface="Cambria Math" pitchFamily="34" charset="-122"/>
                            <a:cs typeface="Cambria Math" pitchFamily="34" charset="-120"/>
                          </a:rPr>
                          <m:t>10</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𝛼</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和</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𝛽</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都是锐角，则</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C_6_BD.25_1#38ec8a4d7?vaa=1&amp;vcp=1&amp;vop=1&amp;pid=a0eda20bf&amp;color=0,55,96&amp;vtp=1&amp;bbb=1"/>
              <p:cNvSpPr>
                <a:spLocks noRot="1" noChangeAspect="1" noMove="1" noResize="1" noEditPoints="1" noAdjustHandles="1" noChangeArrowheads="1" noChangeShapeType="1" noTextEdit="1"/>
              </p:cNvSpPr>
              <p:nvPr/>
            </p:nvSpPr>
            <p:spPr>
              <a:xfrm>
                <a:off x="502920" y="1183922"/>
                <a:ext cx="10570464" cy="471932"/>
              </a:xfrm>
              <a:prstGeom prst="rect">
                <a:avLst/>
              </a:prstGeom>
              <a:blipFill>
                <a:blip r:embed="rId3"/>
                <a:stretch>
                  <a:fillRect l="-1384" b="-1666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BD.25_2#38ec8a4d7.choices?vaa=1&amp;vcp=1&amp;vop=1&amp;pid=a0eda20bf&amp;color=0,55,96&amp;vtp=1&amp;bbb=1"/>
              <p:cNvSpPr/>
              <p:nvPr/>
            </p:nvSpPr>
            <p:spPr>
              <a:xfrm>
                <a:off x="502920" y="1665633"/>
                <a:ext cx="10570464" cy="525653"/>
              </a:xfrm>
              <a:prstGeom prst="rect">
                <a:avLst/>
              </a:prstGeom>
              <a:noFill/>
              <a:ln/>
            </p:spPr>
            <p:txBody>
              <a:bodyPr wrap="none" lIns="0" tIns="0" rIns="0" bIns="0" rtlCol="0" anchor="t"/>
              <a:lstStyle/>
              <a:p>
                <a:pPr latinLnBrk="1">
                  <a:lnSpc>
                    <a:spcPts val="4500"/>
                  </a:lnSpc>
                  <a:tabLst>
                    <a:tab pos="2575941" algn="l"/>
                    <a:tab pos="5126482" algn="l"/>
                    <a:tab pos="810882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或</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5" name="QC_6_BD.25_2#38ec8a4d7.choices?vaa=1&amp;vcp=1&amp;vop=1&amp;pid=a0eda20bf&amp;color=0,55,96&amp;vtp=1&amp;bbb=1"/>
              <p:cNvSpPr>
                <a:spLocks noRot="1" noChangeAspect="1" noMove="1" noResize="1" noEditPoints="1" noAdjustHandles="1" noChangeArrowheads="1" noChangeShapeType="1" noTextEdit="1"/>
              </p:cNvSpPr>
              <p:nvPr/>
            </p:nvSpPr>
            <p:spPr>
              <a:xfrm>
                <a:off x="502920" y="1665633"/>
                <a:ext cx="10570464" cy="525653"/>
              </a:xfrm>
              <a:prstGeom prst="rect">
                <a:avLst/>
              </a:prstGeom>
              <a:blipFill>
                <a:blip r:embed="rId4"/>
                <a:stretch>
                  <a:fillRect l="-1384" b="-16279"/>
                </a:stretch>
              </a:blipFill>
              <a:ln/>
            </p:spPr>
            <p:txBody>
              <a:bodyPr/>
              <a:lstStyle/>
              <a:p>
                <a:r>
                  <a:rPr lang="zh-CN" altLang="en-US">
                    <a:noFill/>
                  </a:rPr>
                  <a:t> </a:t>
                </a:r>
              </a:p>
            </p:txBody>
          </p:sp>
        </mc:Fallback>
      </mc:AlternateContent>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27_1#38ec8a4d7?vaa=1&amp;vcp=1&amp;vop=1&amp;pid=a0eda20bf&amp;color=0,55,96&amp;vtp=1&amp;bt=1&amp;bbb=1&amp;hb=1"/>
              <p:cNvSpPr/>
              <p:nvPr/>
            </p:nvSpPr>
            <p:spPr>
              <a:xfrm>
                <a:off x="502920" y="911212"/>
                <a:ext cx="10570464" cy="4866132"/>
              </a:xfrm>
              <a:prstGeom prst="rect">
                <a:avLst/>
              </a:prstGeom>
              <a:noFill/>
              <a:ln/>
            </p:spPr>
            <p:txBody>
              <a:bodyPr wrap="none" lIns="0" tIns="0" rIns="0" bIns="0" rtlCol="0" anchor="t"/>
              <a:lstStyle/>
              <a:p>
                <a:pPr algn="l" latinLnBrk="1">
                  <a:lnSpc>
                    <a:spcPts val="3900"/>
                  </a:lnSpc>
                </a:pPr>
                <a:r>
                  <a:rPr lang="en-US" altLang="zh-CN" sz="1800" b="1" i="0" dirty="0">
                    <a:solidFill>
                      <a:srgbClr val="003760"/>
                    </a:solidFill>
                    <a:latin typeface="Times New Roman" pitchFamily="34" charset="0"/>
                    <a:ea typeface="微软雅黑" pitchFamily="34" charset="-122"/>
                    <a:cs typeface="Times New Roman" pitchFamily="34" charset="-120"/>
                  </a:rPr>
                  <a:t>【错解】</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𝛼</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和</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𝛽</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都是锐角，且</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10</m:t>
                            </m:r>
                          </m:e>
                        </m:rad>
                      </m:num>
                      <m:den>
                        <m:r>
                          <a:rPr lang="en-US" altLang="zh-CN" sz="1800" b="0" i="0">
                            <a:solidFill>
                              <a:srgbClr val="003760"/>
                            </a:solidFill>
                            <a:latin typeface="Cambria Math" pitchFamily="34" charset="0"/>
                            <a:ea typeface="Cambria Math" pitchFamily="34" charset="-122"/>
                            <a:cs typeface="Cambria Math" pitchFamily="34" charset="-120"/>
                          </a:rPr>
                          <m:t>10</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900"/>
                  </a:lnSpc>
                </a:pPr>
                <a:r>
                  <a:rPr lang="en-US" altLang="zh-CN" sz="1800" b="0" i="0" dirty="0" err="1">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10</m:t>
                            </m:r>
                          </m:e>
                        </m:rad>
                      </m:num>
                      <m:den>
                        <m:r>
                          <a:rPr lang="en-US" altLang="zh-CN" sz="1800" b="0" i="0">
                            <a:solidFill>
                              <a:srgbClr val="003760"/>
                            </a:solidFill>
                            <a:latin typeface="Cambria Math" pitchFamily="34" charset="0"/>
                            <a:ea typeface="Cambria Math" pitchFamily="34" charset="-122"/>
                            <a:cs typeface="Cambria Math" pitchFamily="34" charset="-120"/>
                          </a:rPr>
                          <m:t>10</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err="1">
                    <a:solidFill>
                      <a:srgbClr val="003760"/>
                    </a:solidFill>
                    <a:latin typeface="Times New Roman" pitchFamily="34" charset="0"/>
                    <a:ea typeface="微软雅黑" pitchFamily="34" charset="-122"/>
                    <a:cs typeface="Times New Roman" pitchFamily="34" charset="-120"/>
                  </a:rPr>
                  <a:t>所以</a:t>
                </a:r>
                <a:endParaRPr lang="en-US" altLang="zh-CN" sz="1800" b="0" i="0" dirty="0">
                  <a:solidFill>
                    <a:srgbClr val="003760"/>
                  </a:solidFill>
                  <a:latin typeface="Times New Roman" pitchFamily="34" charset="0"/>
                  <a:ea typeface="微软雅黑" pitchFamily="34" charset="-122"/>
                  <a:cs typeface="Times New Roman" pitchFamily="34" charset="-120"/>
                </a:endParaRPr>
              </a:p>
              <a:p>
                <a:pPr latinLnBrk="1">
                  <a:lnSpc>
                    <a:spcPts val="3900"/>
                  </a:lnSpc>
                </a:pP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num>
                      <m:den>
                        <m:r>
                          <a:rPr lang="en-US" altLang="zh-CN" sz="1800" b="0" i="0">
                            <a:solidFill>
                              <a:srgbClr val="003760"/>
                            </a:solidFill>
                            <a:latin typeface="Cambria Math" pitchFamily="34" charset="0"/>
                            <a:ea typeface="Cambria Math" pitchFamily="34" charset="-122"/>
                            <a:cs typeface="Cambria Math" pitchFamily="34" charset="-120"/>
                          </a:rPr>
                          <m:t>5</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10</m:t>
                            </m:r>
                          </m:e>
                        </m:rad>
                      </m:num>
                      <m:den>
                        <m:r>
                          <a:rPr lang="en-US" altLang="zh-CN" sz="1800" b="0" i="0">
                            <a:solidFill>
                              <a:srgbClr val="003760"/>
                            </a:solidFill>
                            <a:latin typeface="Cambria Math" pitchFamily="34" charset="0"/>
                            <a:ea typeface="Cambria Math" pitchFamily="34" charset="-122"/>
                            <a:cs typeface="Cambria Math" pitchFamily="34" charset="-120"/>
                          </a:rPr>
                          <m:t>10</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num>
                      <m:den>
                        <m:r>
                          <a:rPr lang="en-US" altLang="zh-CN" sz="1800" b="0" i="0">
                            <a:solidFill>
                              <a:srgbClr val="003760"/>
                            </a:solidFill>
                            <a:latin typeface="Cambria Math" pitchFamily="34" charset="0"/>
                            <a:ea typeface="Cambria Math" pitchFamily="34" charset="-122"/>
                            <a:cs typeface="Cambria Math" pitchFamily="34" charset="-120"/>
                          </a:rPr>
                          <m:t>5</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10</m:t>
                            </m:r>
                          </m:e>
                        </m:rad>
                      </m:num>
                      <m:den>
                        <m:r>
                          <a:rPr lang="en-US" altLang="zh-CN" sz="1800" b="0" i="0">
                            <a:solidFill>
                              <a:srgbClr val="003760"/>
                            </a:solidFill>
                            <a:latin typeface="Cambria Math" pitchFamily="34" charset="0"/>
                            <a:ea typeface="Cambria Math" pitchFamily="34" charset="-122"/>
                            <a:cs typeface="Cambria Math" pitchFamily="34" charset="-120"/>
                          </a:rPr>
                          <m:t>10</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.又因为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∈(0,</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或</a:t>
                </a:r>
              </a:p>
              <a:p>
                <a:pPr latinLnBrk="1">
                  <a:lnSpc>
                    <a:spcPts val="46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sz="1800" b="0" i="0" dirty="0" err="1">
                    <a:solidFill>
                      <a:srgbClr val="003760"/>
                    </a:solidFill>
                    <a:latin typeface="Times New Roman" pitchFamily="34" charset="0"/>
                    <a:ea typeface="微软雅黑" pitchFamily="34" charset="-122"/>
                    <a:cs typeface="Times New Roman" pitchFamily="34" charset="-120"/>
                  </a:rPr>
                  <a:t>故选C</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dirty="0"/>
              </a:p>
              <a:p>
                <a:pPr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【错因分析】</a:t>
                </a:r>
                <a:r>
                  <a:rPr lang="en-US" altLang="zh-CN" sz="1800" b="0" i="0" dirty="0">
                    <a:solidFill>
                      <a:srgbClr val="003760"/>
                    </a:solidFill>
                    <a:latin typeface="Times New Roman" pitchFamily="34" charset="0"/>
                    <a:ea typeface="微软雅黑" pitchFamily="34" charset="-122"/>
                    <a:cs typeface="Times New Roman" pitchFamily="34" charset="-120"/>
                  </a:rPr>
                  <a:t>上述错解中没有根据条件进一步缩小角</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𝛼</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𝛽</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的取值范围.由</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10</m:t>
                            </m:r>
                          </m:e>
                        </m:rad>
                      </m:num>
                      <m:den>
                        <m:r>
                          <a:rPr lang="en-US" altLang="zh-CN" sz="1800" b="0" i="0">
                            <a:solidFill>
                              <a:srgbClr val="003760"/>
                            </a:solidFill>
                            <a:latin typeface="Cambria Math" pitchFamily="34" charset="0"/>
                            <a:ea typeface="Cambria Math" pitchFamily="34" charset="-122"/>
                            <a:cs typeface="Cambria Math" pitchFamily="34" charset="-120"/>
                          </a:rPr>
                          <m:t>10</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，可</a:t>
                </a:r>
              </a:p>
              <a:p>
                <a:pPr latinLnBrk="1">
                  <a:lnSpc>
                    <a:spcPts val="3900"/>
                  </a:lnSpc>
                </a:pPr>
                <a:r>
                  <a:rPr lang="en-US" altLang="zh-CN" sz="1800" b="0" i="0" dirty="0">
                    <a:solidFill>
                      <a:srgbClr val="003760"/>
                    </a:solidFill>
                    <a:latin typeface="Times New Roman" pitchFamily="34" charset="0"/>
                    <a:ea typeface="微软雅黑" pitchFamily="34" charset="-122"/>
                    <a:cs typeface="Times New Roman" pitchFamily="34" charset="-120"/>
                  </a:rPr>
                  <a:t>知</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num>
                      <m:den>
                        <m:r>
                          <a:rPr lang="en-US" altLang="zh-CN" sz="1800" b="0" i="0">
                            <a:solidFill>
                              <a:srgbClr val="003760"/>
                            </a:solidFill>
                            <a:latin typeface="Cambria Math" pitchFamily="34" charset="0"/>
                            <a:ea typeface="Cambria Math" pitchFamily="34" charset="-122"/>
                            <a:cs typeface="Cambria Math" pitchFamily="34" charset="-120"/>
                          </a:rPr>
                          <m:t>5</m:t>
                        </m:r>
                      </m:den>
                    </m:f>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10</m:t>
                            </m:r>
                          </m:e>
                        </m:rad>
                      </m:num>
                      <m:den>
                        <m:r>
                          <a:rPr lang="en-US" altLang="zh-CN" sz="1800" b="0" i="0">
                            <a:solidFill>
                              <a:srgbClr val="003760"/>
                            </a:solidFill>
                            <a:latin typeface="Cambria Math" pitchFamily="34" charset="0"/>
                            <a:ea typeface="Cambria Math" pitchFamily="34" charset="-122"/>
                            <a:cs typeface="Cambria Math" pitchFamily="34" charset="-120"/>
                          </a:rPr>
                          <m:t>10</m:t>
                        </m:r>
                      </m:den>
                    </m:f>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𝛼</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∈(0,</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∈(0,</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err="1">
                    <a:solidFill>
                      <a:srgbClr val="003760"/>
                    </a:solidFill>
                    <a:latin typeface="Times New Roman" pitchFamily="34" charset="0"/>
                    <a:ea typeface="微软雅黑" pitchFamily="34" charset="-122"/>
                    <a:cs typeface="Times New Roman" pitchFamily="34" charset="-120"/>
                  </a:rPr>
                  <a:t>不满足</a:t>
                </a:r>
                <a:endParaRPr lang="en-US" altLang="zh-CN" sz="1800" b="0" i="0" dirty="0">
                  <a:solidFill>
                    <a:srgbClr val="003760"/>
                  </a:solidFill>
                  <a:latin typeface="Times New Roman" pitchFamily="34" charset="0"/>
                  <a:ea typeface="微软雅黑" pitchFamily="34" charset="-122"/>
                  <a:cs typeface="Times New Roman" pitchFamily="34" charset="-120"/>
                </a:endParaRPr>
              </a:p>
              <a:p>
                <a:pPr latinLnBrk="1">
                  <a:lnSpc>
                    <a:spcPts val="3300"/>
                  </a:lnSpc>
                </a:pPr>
                <a:r>
                  <a:rPr lang="en-US" altLang="zh-CN" sz="1800" b="0" i="0" dirty="0" err="1">
                    <a:solidFill>
                      <a:srgbClr val="003760"/>
                    </a:solidFill>
                    <a:latin typeface="Times New Roman" pitchFamily="34" charset="0"/>
                    <a:ea typeface="微软雅黑" pitchFamily="34" charset="-122"/>
                    <a:cs typeface="Times New Roman" pitchFamily="34" charset="-120"/>
                  </a:rPr>
                  <a:t>题意</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dirty="0"/>
              </a:p>
              <a:p>
                <a:pPr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【正解】</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𝛼</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和</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𝛽</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都是锐角，且</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10</m:t>
                            </m:r>
                          </m:e>
                        </m:rad>
                      </m:num>
                      <m:den>
                        <m:r>
                          <a:rPr lang="en-US" altLang="zh-CN" sz="1800" b="0" i="0">
                            <a:solidFill>
                              <a:srgbClr val="003760"/>
                            </a:solidFill>
                            <a:latin typeface="Cambria Math" pitchFamily="34" charset="0"/>
                            <a:ea typeface="Cambria Math" pitchFamily="34" charset="-122"/>
                            <a:cs typeface="Cambria Math" pitchFamily="34" charset="-120"/>
                          </a:rPr>
                          <m:t>10</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10</m:t>
                            </m:r>
                          </m:e>
                        </m:rad>
                      </m:num>
                      <m:den>
                        <m:r>
                          <a:rPr lang="en-US" altLang="zh-CN" sz="1800" b="0" i="0">
                            <a:solidFill>
                              <a:srgbClr val="003760"/>
                            </a:solidFill>
                            <a:latin typeface="Cambria Math" pitchFamily="34" charset="0"/>
                            <a:ea typeface="Cambria Math" pitchFamily="34" charset="-122"/>
                            <a:cs typeface="Cambria Math" pitchFamily="34" charset="-120"/>
                          </a:rPr>
                          <m:t>10</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p>
              <a:p>
                <a:pPr latinLnBrk="1">
                  <a:lnSpc>
                    <a:spcPts val="3800"/>
                  </a:lnSpc>
                </a:pPr>
                <a14:m>
                  <m:oMath xmlns:m="http://schemas.openxmlformats.org/officeDocument/2006/math">
                    <m:r>
                      <m:rPr>
                        <m:sty m:val="p"/>
                      </m:rPr>
                      <a:rPr lang="en-US" altLang="zh-CN" b="0" i="0">
                        <a:solidFill>
                          <a:srgbClr val="003760"/>
                        </a:solidFill>
                        <a:latin typeface="Cambria Math" pitchFamily="34" charset="0"/>
                        <a:ea typeface="Cambria Math" pitchFamily="34" charset="-122"/>
                        <a:cs typeface="Cambria Math" pitchFamily="34" charset="-120"/>
                      </a:rPr>
                      <m:t>cos</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𝛼</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𝛽</m:t>
                    </m:r>
                    <m:r>
                      <a:rPr lang="en-US" altLang="zh-CN" b="0" i="0">
                        <a:solidFill>
                          <a:srgbClr val="003760"/>
                        </a:solidFill>
                        <a:latin typeface="Cambria Math" pitchFamily="34" charset="0"/>
                        <a:ea typeface="Cambria Math" pitchFamily="34" charset="-122"/>
                        <a:cs typeface="Cambria Math" pitchFamily="34" charset="-120"/>
                      </a:rPr>
                      <m:t>)=</m:t>
                    </m:r>
                    <m:r>
                      <m:rPr>
                        <m:sty m:val="p"/>
                      </m:rPr>
                      <a:rPr lang="en-US" altLang="zh-CN" b="0" i="0">
                        <a:solidFill>
                          <a:srgbClr val="003760"/>
                        </a:solidFill>
                        <a:latin typeface="Cambria Math" pitchFamily="34" charset="0"/>
                        <a:ea typeface="Cambria Math" pitchFamily="34" charset="-122"/>
                        <a:cs typeface="Cambria Math" pitchFamily="34" charset="-120"/>
                      </a:rPr>
                      <m:t>cos</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𝛼</m:t>
                    </m:r>
                    <m:r>
                      <m:rPr>
                        <m:sty m:val="p"/>
                      </m:rPr>
                      <a:rPr lang="en-US" altLang="zh-CN" b="0" i="0">
                        <a:solidFill>
                          <a:srgbClr val="003760"/>
                        </a:solidFill>
                        <a:latin typeface="Cambria Math" pitchFamily="34" charset="0"/>
                        <a:ea typeface="Cambria Math" pitchFamily="34" charset="-122"/>
                        <a:cs typeface="Cambria Math" pitchFamily="34" charset="-120"/>
                      </a:rPr>
                      <m:t>cos</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𝛽</m:t>
                    </m:r>
                    <m:r>
                      <a:rPr lang="en-US" altLang="zh-CN" b="0" i="0">
                        <a:solidFill>
                          <a:srgbClr val="003760"/>
                        </a:solidFill>
                        <a:latin typeface="Cambria Math" pitchFamily="34" charset="0"/>
                        <a:ea typeface="Cambria Math" pitchFamily="34" charset="-122"/>
                        <a:cs typeface="Cambria Math" pitchFamily="34" charset="-120"/>
                      </a:rPr>
                      <m:t>−</m:t>
                    </m:r>
                    <m:r>
                      <m:rPr>
                        <m:sty m:val="p"/>
                      </m:rPr>
                      <a:rPr lang="en-US" altLang="zh-CN" b="0" i="0">
                        <a:solidFill>
                          <a:srgbClr val="003760"/>
                        </a:solidFill>
                        <a:latin typeface="Cambria Math" pitchFamily="34" charset="0"/>
                        <a:ea typeface="Cambria Math" pitchFamily="34" charset="-122"/>
                        <a:cs typeface="Cambria Math" pitchFamily="34" charset="-120"/>
                      </a:rPr>
                      <m:t>sin</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𝛼</m:t>
                    </m:r>
                    <m:r>
                      <m:rPr>
                        <m:sty m:val="p"/>
                      </m:rPr>
                      <a:rPr lang="en-US" altLang="zh-CN" b="0" i="0">
                        <a:solidFill>
                          <a:srgbClr val="003760"/>
                        </a:solidFill>
                        <a:latin typeface="Cambria Math" pitchFamily="34" charset="0"/>
                        <a:ea typeface="Cambria Math" pitchFamily="34" charset="-122"/>
                        <a:cs typeface="Cambria Math" pitchFamily="34" charset="-120"/>
                      </a:rPr>
                      <m:t>sin</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𝛽</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2</m:t>
                        </m:r>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5</m:t>
                            </m:r>
                          </m:e>
                        </m:rad>
                      </m:num>
                      <m:den>
                        <m:r>
                          <a:rPr lang="en-US" altLang="zh-CN" b="0" i="0">
                            <a:solidFill>
                              <a:srgbClr val="003760"/>
                            </a:solidFill>
                            <a:latin typeface="Cambria Math" pitchFamily="34" charset="0"/>
                            <a:ea typeface="Cambria Math" pitchFamily="34" charset="-122"/>
                            <a:cs typeface="Cambria Math" pitchFamily="34" charset="-120"/>
                          </a:rPr>
                          <m:t>5</m:t>
                        </m:r>
                      </m:den>
                    </m:f>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3</m:t>
                        </m:r>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10</m:t>
                            </m:r>
                          </m:e>
                        </m:rad>
                      </m:num>
                      <m:den>
                        <m:r>
                          <a:rPr lang="en-US" altLang="zh-CN" b="0" i="0">
                            <a:solidFill>
                              <a:srgbClr val="003760"/>
                            </a:solidFill>
                            <a:latin typeface="Cambria Math" pitchFamily="34" charset="0"/>
                            <a:ea typeface="Cambria Math" pitchFamily="34" charset="-122"/>
                            <a:cs typeface="Cambria Math" pitchFamily="34" charset="-120"/>
                          </a:rPr>
                          <m:t>10</m:t>
                        </m:r>
                      </m:den>
                    </m:f>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5</m:t>
                            </m:r>
                          </m:e>
                        </m:rad>
                      </m:num>
                      <m:den>
                        <m:r>
                          <a:rPr lang="en-US" altLang="zh-CN" b="0" i="0">
                            <a:solidFill>
                              <a:srgbClr val="003760"/>
                            </a:solidFill>
                            <a:latin typeface="Cambria Math" pitchFamily="34" charset="0"/>
                            <a:ea typeface="Cambria Math" pitchFamily="34" charset="-122"/>
                            <a:cs typeface="Cambria Math" pitchFamily="34" charset="-120"/>
                          </a:rPr>
                          <m:t>5</m:t>
                        </m:r>
                      </m:den>
                    </m:f>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10</m:t>
                            </m:r>
                          </m:e>
                        </m:rad>
                      </m:num>
                      <m:den>
                        <m:r>
                          <a:rPr lang="en-US" altLang="zh-CN" b="0" i="0">
                            <a:solidFill>
                              <a:srgbClr val="003760"/>
                            </a:solidFill>
                            <a:latin typeface="Cambria Math" pitchFamily="34" charset="0"/>
                            <a:ea typeface="Cambria Math" pitchFamily="34" charset="-122"/>
                            <a:cs typeface="Cambria Math" pitchFamily="34" charset="-120"/>
                          </a:rPr>
                          <m:t>10</m:t>
                        </m:r>
                      </m:den>
                    </m:f>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2</m:t>
                            </m:r>
                          </m:e>
                        </m:rad>
                      </m:num>
                      <m:den>
                        <m:r>
                          <a:rPr lang="en-US" altLang="zh-CN" b="0" i="0">
                            <a:solidFill>
                              <a:srgbClr val="003760"/>
                            </a:solidFill>
                            <a:latin typeface="Cambria Math" pitchFamily="34" charset="0"/>
                            <a:ea typeface="Cambria Math" pitchFamily="34" charset="-122"/>
                            <a:cs typeface="Cambria Math" pitchFamily="34" charset="-120"/>
                          </a:rPr>
                          <m:t>2</m:t>
                        </m:r>
                      </m:den>
                    </m:f>
                  </m:oMath>
                </a14:m>
                <a:r>
                  <a:rPr lang="en-US" altLang="zh-CN" b="0" i="0" dirty="0">
                    <a:solidFill>
                      <a:srgbClr val="003760"/>
                    </a:solidFill>
                    <a:latin typeface="Times New Roman" pitchFamily="34" charset="0"/>
                    <a:ea typeface="微软雅黑" pitchFamily="34" charset="-122"/>
                    <a:cs typeface="Times New Roman" pitchFamily="34" charset="-120"/>
                  </a:rPr>
                  <a:t>.又因为</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𝛼</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𝛽</m:t>
                    </m:r>
                    <m:r>
                      <a:rPr lang="en-US" altLang="zh-CN" b="0" i="0">
                        <a:solidFill>
                          <a:srgbClr val="003760"/>
                        </a:solidFill>
                        <a:latin typeface="Cambria Math" pitchFamily="34" charset="0"/>
                        <a:ea typeface="Cambria Math" pitchFamily="34" charset="-122"/>
                        <a:cs typeface="Cambria Math" pitchFamily="34" charset="-120"/>
                      </a:rPr>
                      <m:t>∈(0,</m:t>
                    </m:r>
                    <m:r>
                      <m:rPr>
                        <m:sty m:val="p"/>
                      </m:rPr>
                      <a:rPr lang="en-US" altLang="zh-CN" b="0" i="0">
                        <a:solidFill>
                          <a:srgbClr val="003760"/>
                        </a:solidFill>
                        <a:latin typeface="Cambria Math" pitchFamily="34" charset="0"/>
                        <a:ea typeface="Cambria Math" pitchFamily="34" charset="-122"/>
                        <a:cs typeface="Cambria Math" pitchFamily="34" charset="-120"/>
                      </a:rPr>
                      <m:t>π</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𝛼</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𝛽</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p:sp>
            <p:nvSpPr>
              <p:cNvPr id="2" name="QC_6_AS.27_1#38ec8a4d7?vaa=1&amp;vcp=1&amp;vop=1&amp;pid=a0eda20bf&amp;color=0,55,96&amp;vtp=1&amp;bt=1&amp;bbb=1&amp;hb=1"/>
              <p:cNvSpPr>
                <a:spLocks noRot="1" noChangeAspect="1" noMove="1" noResize="1" noEditPoints="1" noAdjustHandles="1" noChangeArrowheads="1" noChangeShapeType="1" noTextEdit="1"/>
              </p:cNvSpPr>
              <p:nvPr/>
            </p:nvSpPr>
            <p:spPr>
              <a:xfrm>
                <a:off x="502920" y="911212"/>
                <a:ext cx="10570464" cy="4866132"/>
              </a:xfrm>
              <a:prstGeom prst="rect">
                <a:avLst/>
              </a:prstGeom>
              <a:blipFill>
                <a:blip r:embed="rId3"/>
                <a:stretch>
                  <a:fillRect l="-1384" r="-750"/>
                </a:stretch>
              </a:blipFill>
              <a:ln/>
            </p:spPr>
            <p:txBody>
              <a:bodyPr/>
              <a:lstStyle/>
              <a:p>
                <a:r>
                  <a:rPr lang="zh-CN" altLang="en-US">
                    <a:noFill/>
                  </a:rPr>
                  <a:t> </a:t>
                </a:r>
              </a:p>
            </p:txBody>
          </p:sp>
        </mc:Fallback>
      </mc:AlternateContent>
      <p:sp>
        <p:nvSpPr>
          <p:cNvPr id="3" name="QC_6_AN.28_1#38ec8a4d7?vaa=1&amp;vcp=1&amp;vop=1&amp;pid=a0eda20bf&amp;color=0,55,96&amp;vtp=1&amp;bbb=1"/>
          <p:cNvSpPr/>
          <p:nvPr/>
        </p:nvSpPr>
        <p:spPr>
          <a:xfrm>
            <a:off x="502920" y="5754484"/>
            <a:ext cx="10570464" cy="408305"/>
          </a:xfrm>
          <a:prstGeom prst="rect">
            <a:avLst/>
          </a:prstGeom>
          <a:noFill/>
          <a:ln/>
        </p:spPr>
        <p:txBody>
          <a:bodyPr wrap="none" lIns="0" tIns="0" rIns="0" bIns="0" rtlCol="0" anchor="t"/>
          <a:lstStyle/>
          <a:p>
            <a:pPr algn="l" latinLnBrk="1">
              <a:lnSpc>
                <a:spcPts val="3600"/>
              </a:lnSpc>
            </a:pPr>
            <a:r>
              <a:rPr lang="en-US" altLang="zh-CN" sz="2000" b="1" i="0" dirty="0">
                <a:solidFill>
                  <a:srgbClr val="6161F4"/>
                </a:solidFill>
                <a:latin typeface="Times New Roman" pitchFamily="34" charset="0"/>
                <a:ea typeface="微软雅黑" pitchFamily="34" charset="-122"/>
                <a:cs typeface="Times New Roman" pitchFamily="34" charset="-120"/>
              </a:rPr>
              <a:t>【答案】</a:t>
            </a:r>
            <a:r>
              <a:rPr lang="en-US" altLang="zh-CN" sz="2000" b="0" i="0" dirty="0">
                <a:solidFill>
                  <a:srgbClr val="6161F4"/>
                </a:solidFill>
                <a:latin typeface="Times New Roman" pitchFamily="34" charset="0"/>
                <a:ea typeface="微软雅黑" pitchFamily="34" charset="-122"/>
                <a:cs typeface="Times New Roman" pitchFamily="34" charset="-120"/>
              </a:rPr>
              <a:t>A</a:t>
            </a:r>
            <a:endParaRPr lang="en-US" altLang="zh-CN" sz="20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
                                            <p:txEl>
                                              <p:pRg st="8" end="8"/>
                                            </p:txEl>
                                          </p:spTgt>
                                        </p:tgtEl>
                                        <p:attrNameLst>
                                          <p:attrName>style.visibility</p:attrName>
                                        </p:attrNameLst>
                                      </p:cBhvr>
                                      <p:to>
                                        <p:strVal val="visible"/>
                                      </p:to>
                                    </p:set>
                                    <p:animEffect transition="in" filter="fade">
                                      <p:cBhvr>
                                        <p:cTn id="52" dur="500"/>
                                        <p:tgtEl>
                                          <p:spTgt spid="2">
                                            <p:txEl>
                                              <p:pRg st="8" end="8"/>
                                            </p:txEl>
                                          </p:spTgt>
                                        </p:tgtEl>
                                      </p:cBhvr>
                                    </p:animEffect>
                                    <p:anim calcmode="lin" valueType="num">
                                      <p:cBhvr>
                                        <p:cTn id="53"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2">
                                            <p:txEl>
                                              <p:pRg st="8" end="8"/>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
                                            <p:txEl>
                                              <p:pRg st="9" end="9"/>
                                            </p:txEl>
                                          </p:spTgt>
                                        </p:tgtEl>
                                        <p:attrNameLst>
                                          <p:attrName>style.visibility</p:attrName>
                                        </p:attrNameLst>
                                      </p:cBhvr>
                                      <p:to>
                                        <p:strVal val="visible"/>
                                      </p:to>
                                    </p:set>
                                    <p:animEffect transition="in" filter="fade">
                                      <p:cBhvr>
                                        <p:cTn id="57" dur="500"/>
                                        <p:tgtEl>
                                          <p:spTgt spid="2">
                                            <p:txEl>
                                              <p:pRg st="9" end="9"/>
                                            </p:txEl>
                                          </p:spTgt>
                                        </p:tgtEl>
                                      </p:cBhvr>
                                    </p:animEffect>
                                    <p:anim calcmode="lin" valueType="num">
                                      <p:cBhvr>
                                        <p:cTn id="58"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p:cTn id="59" dur="500" fill="hold"/>
                                        <p:tgtEl>
                                          <p:spTgt spid="2">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grpId="0" nodeType="clickEffect">
                                  <p:stCondLst>
                                    <p:cond delay="0"/>
                                  </p:stCondLst>
                                  <p:childTnLst>
                                    <p:set>
                                      <p:cBhvr>
                                        <p:cTn id="63" dur="1" fill="hold">
                                          <p:stCondLst>
                                            <p:cond delay="0"/>
                                          </p:stCondLst>
                                        </p:cTn>
                                        <p:tgtEl>
                                          <p:spTgt spid="3">
                                            <p:bg/>
                                          </p:spTgt>
                                        </p:tgtEl>
                                        <p:attrNameLst>
                                          <p:attrName>style.visibility</p:attrName>
                                        </p:attrNameLst>
                                      </p:cBhvr>
                                      <p:to>
                                        <p:strVal val="visible"/>
                                      </p:to>
                                    </p:set>
                                    <p:animEffect transition="in" filter="fade">
                                      <p:cBhvr>
                                        <p:cTn id="64" dur="500"/>
                                        <p:tgtEl>
                                          <p:spTgt spid="3">
                                            <p:bg/>
                                          </p:spTgt>
                                        </p:tgtEl>
                                      </p:cBhvr>
                                    </p:animEffect>
                                    <p:anim calcmode="lin" valueType="num">
                                      <p:cBhvr>
                                        <p:cTn id="65" dur="500" fill="hold"/>
                                        <p:tgtEl>
                                          <p:spTgt spid="3">
                                            <p:bg/>
                                          </p:spTgt>
                                        </p:tgtEl>
                                        <p:attrNameLst>
                                          <p:attrName>ppt_x</p:attrName>
                                        </p:attrNameLst>
                                      </p:cBhvr>
                                      <p:tavLst>
                                        <p:tav tm="0">
                                          <p:val>
                                            <p:strVal val="#ppt_x"/>
                                          </p:val>
                                        </p:tav>
                                        <p:tav tm="100000">
                                          <p:val>
                                            <p:strVal val="#ppt_x"/>
                                          </p:val>
                                        </p:tav>
                                      </p:tavLst>
                                    </p:anim>
                                    <p:anim calcmode="lin" valueType="num">
                                      <p:cBhvr>
                                        <p:cTn id="66" dur="500" fill="hold"/>
                                        <p:tgtEl>
                                          <p:spTgt spid="3">
                                            <p:bg/>
                                          </p:spTgt>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3">
                                            <p:txEl>
                                              <p:pRg st="0" end="0"/>
                                            </p:txEl>
                                          </p:spTgt>
                                        </p:tgtEl>
                                        <p:attrNameLst>
                                          <p:attrName>style.visibility</p:attrName>
                                        </p:attrNameLst>
                                      </p:cBhvr>
                                      <p:to>
                                        <p:strVal val="visible"/>
                                      </p:to>
                                    </p:set>
                                    <p:animEffect transition="in" filter="fade">
                                      <p:cBhvr>
                                        <p:cTn id="69" dur="500"/>
                                        <p:tgtEl>
                                          <p:spTgt spid="3">
                                            <p:txEl>
                                              <p:pRg st="0" end="0"/>
                                            </p:txEl>
                                          </p:spTgt>
                                        </p:tgtEl>
                                      </p:cBhvr>
                                    </p:animEffect>
                                    <p:anim calcmode="lin" valueType="num">
                                      <p:cBhvr>
                                        <p:cTn id="7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7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pic>
        <p:nvPicPr>
          <p:cNvPr id="2" name="P_6_BD#47064d791?vcp=1&amp;pid=a0eda20bf&amp;color=0,55,96&amp;tib=255,255,255&amp;iip=2&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08667" y="2907366"/>
            <a:ext cx="1417320" cy="34747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3" name="P_6_BD#47064d791?vcp=1&amp;pid=a0eda20bf&amp;color=0,55,96&amp;vtp=1&amp;bt=1&amp;bbb=1&amp;hb=1"/>
              <p:cNvSpPr/>
              <p:nvPr/>
            </p:nvSpPr>
            <p:spPr>
              <a:xfrm>
                <a:off x="502920" y="2875362"/>
                <a:ext cx="10570464" cy="1257300"/>
              </a:xfrm>
              <a:prstGeom prst="rect">
                <a:avLst/>
              </a:prstGeom>
              <a:noFill/>
              <a:ln/>
            </p:spPr>
            <p:txBody>
              <a:bodyPr wrap="none" lIns="0" tIns="0" rIns="0" bIns="0" rtlCol="0" anchor="t"/>
              <a:lstStyle/>
              <a:p>
                <a:pPr algn="l" latinLnBrk="1">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求角时</a:t>
                </a:r>
                <a:r>
                  <a:rPr lang="en-US" altLang="zh-CN" sz="1800" b="0" i="0" dirty="0">
                    <a:solidFill>
                      <a:srgbClr val="003760"/>
                    </a:solidFill>
                    <a:latin typeface="Times New Roman" pitchFamily="34" charset="0"/>
                    <a:ea typeface="微软雅黑" pitchFamily="34" charset="-122"/>
                    <a:cs typeface="Times New Roman" pitchFamily="34" charset="-120"/>
                  </a:rPr>
                  <a:t>，先根据题目中的条件确定角的范围，由角的范围确定是求角的正弦值</a:t>
                </a:r>
                <a:r>
                  <a:rPr lang="en-US" altLang="zh-CN" sz="1800" b="0" i="0">
                    <a:solidFill>
                      <a:srgbClr val="003760"/>
                    </a:solidFill>
                    <a:latin typeface="Times New Roman" pitchFamily="34" charset="0"/>
                    <a:ea typeface="微软雅黑" pitchFamily="34" charset="-122"/>
                    <a:cs typeface="Times New Roman" pitchFamily="34" charset="-120"/>
                  </a:rPr>
                  <a:t>、余弦值或</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者正切值</a:t>
                </a:r>
                <a:r>
                  <a:rPr lang="en-US" altLang="zh-CN" sz="1800" b="0" i="0" dirty="0">
                    <a:solidFill>
                      <a:srgbClr val="003760"/>
                    </a:solidFill>
                    <a:latin typeface="Times New Roman" pitchFamily="34" charset="0"/>
                    <a:ea typeface="微软雅黑" pitchFamily="34" charset="-122"/>
                    <a:cs typeface="Times New Roman" pitchFamily="34" charset="-120"/>
                  </a:rPr>
                  <a:t>，尽量使所选的三角函数在已确定的范围内单调.例如若已知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∈(0,</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，求</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的余弦值或</a:t>
                </a: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正切值比较合适</a:t>
                </a:r>
                <a:r>
                  <a:rPr lang="en-US" altLang="zh-CN" b="0" i="0" dirty="0">
                    <a:solidFill>
                      <a:srgbClr val="003760"/>
                    </a:solidFill>
                    <a:latin typeface="Times New Roman" pitchFamily="34" charset="0"/>
                    <a:ea typeface="微软雅黑" pitchFamily="34" charset="-122"/>
                    <a:cs typeface="Times New Roman" pitchFamily="34" charset="-120"/>
                  </a:rPr>
                  <a:t>；若已知</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𝛼</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𝛽</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2</m:t>
                        </m:r>
                      </m:den>
                    </m:f>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，求</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𝛼</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𝛽</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的正弦值或正切值比较合适．</a:t>
                </a:r>
                <a:endParaRPr lang="en-US" altLang="zh-CN" sz="100" dirty="0"/>
              </a:p>
            </p:txBody>
          </p:sp>
        </mc:Choice>
        <mc:Fallback xmlns="">
          <p:sp>
            <p:nvSpPr>
              <p:cNvPr id="3" name="P_6_BD#47064d791?vcp=1&amp;pid=a0eda20bf&amp;color=0,55,96&amp;vtp=1&amp;bt=1&amp;bbb=1&amp;hb=1"/>
              <p:cNvSpPr>
                <a:spLocks noRot="1" noChangeAspect="1" noMove="1" noResize="1" noEditPoints="1" noAdjustHandles="1" noChangeArrowheads="1" noChangeShapeType="1" noTextEdit="1"/>
              </p:cNvSpPr>
              <p:nvPr/>
            </p:nvSpPr>
            <p:spPr>
              <a:xfrm>
                <a:off x="502920" y="2875362"/>
                <a:ext cx="10570464" cy="1257300"/>
              </a:xfrm>
              <a:prstGeom prst="rect">
                <a:avLst/>
              </a:prstGeom>
              <a:blipFill>
                <a:blip r:embed="rId4"/>
                <a:stretch>
                  <a:fillRect l="-1384" r="-1384" b="-6311"/>
                </a:stretch>
              </a:blipFill>
              <a:ln/>
            </p:spPr>
            <p:txBody>
              <a:bodyPr/>
              <a:lstStyle/>
              <a:p>
                <a:r>
                  <a:rPr lang="zh-CN" altLang="en-US">
                    <a:noFill/>
                  </a:rPr>
                  <a:t> </a:t>
                </a:r>
              </a:p>
            </p:txBody>
          </p:sp>
        </mc:Fallback>
      </mc:AlternateContent>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pic>
        <p:nvPicPr>
          <p:cNvPr id="2" name="C_1#5bed3ff3c.fixed?vcp=1&amp;color=0,55,96&amp;tib=255,255,255&amp;vtp=1" descr="preencoded.png"/>
          <p:cNvPicPr>
            <a:picLocks noChangeAspect="1"/>
          </p:cNvPicPr>
          <p:nvPr/>
        </p:nvPicPr>
        <p:blipFill>
          <a:blip r:embed="rId3"/>
          <a:stretch>
            <a:fillRect/>
          </a:stretch>
        </p:blipFill>
        <p:spPr>
          <a:xfrm>
            <a:off x="4645152" y="2020824"/>
            <a:ext cx="2843784" cy="1344168"/>
          </a:xfrm>
          <a:prstGeom prst="rect">
            <a:avLst/>
          </a:prstGeom>
        </p:spPr>
      </p:pic>
      <p:sp>
        <p:nvSpPr>
          <p:cNvPr id="3" name="C_1_BD#5bed3ff3c.fixed?vcp=1&amp;color=61,88,159&amp;vtp=1&amp;bbb=1"/>
          <p:cNvSpPr/>
          <p:nvPr/>
        </p:nvSpPr>
        <p:spPr>
          <a:xfrm>
            <a:off x="4645152" y="2093976"/>
            <a:ext cx="2880360" cy="93268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第八章</a:t>
            </a:r>
            <a:endParaRPr lang="en-US" altLang="zh-CN" sz="5400" dirty="0"/>
          </a:p>
        </p:txBody>
      </p:sp>
      <p:sp>
        <p:nvSpPr>
          <p:cNvPr id="4" name="C_1_BD#5bed3ff3c.fixed?vcp=1&amp;color=61,88,159&amp;vtp=1&amp;bbb=1"/>
          <p:cNvSpPr/>
          <p:nvPr/>
        </p:nvSpPr>
        <p:spPr>
          <a:xfrm>
            <a:off x="0" y="3529584"/>
            <a:ext cx="12188952" cy="93268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向量的数量积与三角恒等变换</a:t>
            </a:r>
            <a:endParaRPr lang="en-US" altLang="zh-CN" sz="54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29_1#b982b1e98?vaa=1&amp;vcp=1&amp;vop=1&amp;pid=a0eda20bf&amp;color=0,55,96&amp;vtp=1&amp;bt=1&amp;bbb=1&amp;hb=1"/>
              <p:cNvSpPr/>
              <p:nvPr/>
            </p:nvSpPr>
            <p:spPr>
              <a:xfrm>
                <a:off x="502920" y="1336566"/>
                <a:ext cx="10570464" cy="833755"/>
              </a:xfrm>
              <a:prstGeom prst="rect">
                <a:avLst/>
              </a:prstGeom>
              <a:noFill/>
              <a:ln/>
            </p:spPr>
            <p:txBody>
              <a:bodyPr wrap="none" lIns="0" tIns="0" rIns="0" bIns="0" rtlCol="0" anchor="t"/>
              <a:lstStyle/>
              <a:p>
                <a:pPr algn="l" latinLnBrk="1">
                  <a:lnSpc>
                    <a:spcPts val="3800"/>
                  </a:lnSpc>
                </a:pPr>
                <a:r>
                  <a:rPr lang="en-US" altLang="zh-CN" sz="1800" b="1" i="0" dirty="0">
                    <a:solidFill>
                      <a:srgbClr val="003760"/>
                    </a:solidFill>
                    <a:latin typeface="Times New Roman" pitchFamily="34" charset="0"/>
                    <a:ea typeface="微软雅黑" pitchFamily="34" charset="-122"/>
                    <a:cs typeface="Times New Roman" pitchFamily="34" charset="-120"/>
                  </a:rPr>
                  <a:t>2-1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0&lt;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&lt;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&lt;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𝑃</m:t>
                    </m:r>
                    <m:r>
                      <a:rPr lang="en-US" altLang="zh-CN" sz="1800" b="0" i="0" smtClean="0">
                        <a:solidFill>
                          <a:srgbClr val="003760"/>
                        </a:solidFill>
                        <a:latin typeface="Cambria Math" pitchFamily="34" charset="0"/>
                        <a:ea typeface="Cambria Math" pitchFamily="34" charset="-122"/>
                        <a:cs typeface="Cambria Math" pitchFamily="34" charset="-120"/>
                      </a:rPr>
                      <m:t>(1,4</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为角</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𝛼</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的终边上一点，且</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14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，则</a:t>
                </a:r>
              </a:p>
              <a:p>
                <a:pPr latinLnBrk="1">
                  <a:lnSpc>
                    <a:spcPts val="3100"/>
                  </a:lnSpc>
                </a:pP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𝛽</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2" name="QC_6_BD.29_1#b982b1e98?vaa=1&amp;vcp=1&amp;vop=1&amp;pid=a0eda20bf&amp;color=0,55,96&amp;vtp=1&amp;bt=1&amp;bbb=1&amp;hb=1"/>
              <p:cNvSpPr>
                <a:spLocks noRot="1" noChangeAspect="1" noMove="1" noResize="1" noEditPoints="1" noAdjustHandles="1" noChangeArrowheads="1" noChangeShapeType="1" noTextEdit="1"/>
              </p:cNvSpPr>
              <p:nvPr/>
            </p:nvSpPr>
            <p:spPr>
              <a:xfrm>
                <a:off x="502920" y="1336566"/>
                <a:ext cx="10570464" cy="833755"/>
              </a:xfrm>
              <a:prstGeom prst="rect">
                <a:avLst/>
              </a:prstGeom>
              <a:blipFill>
                <a:blip r:embed="rId3"/>
                <a:stretch>
                  <a:fillRect l="-1384" r="-1153" b="-17518"/>
                </a:stretch>
              </a:blipFill>
              <a:ln/>
            </p:spPr>
            <p:txBody>
              <a:bodyPr/>
              <a:lstStyle/>
              <a:p>
                <a:r>
                  <a:rPr lang="zh-CN" altLang="en-US">
                    <a:noFill/>
                  </a:rPr>
                  <a:t> </a:t>
                </a:r>
              </a:p>
            </p:txBody>
          </p:sp>
        </mc:Fallback>
      </mc:AlternateContent>
      <p:sp>
        <p:nvSpPr>
          <p:cNvPr id="3" name="QC_6_AN.31_1#b982b1e98.bracket?vaa=1&amp;vcp=1&amp;vop=1&amp;pid=a0eda20bf&amp;color=0,55,96&amp;vpa=7&amp;vtp=1"/>
          <p:cNvSpPr/>
          <p:nvPr/>
        </p:nvSpPr>
        <p:spPr>
          <a:xfrm>
            <a:off x="1044829" y="1896128"/>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D</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C_6_BD.29_2#b982b1e98.choices?vaa=1&amp;vcp=1&amp;vop=1&amp;pid=a0eda20bf&amp;color=0,55,96&amp;vtp=1&amp;bbb=1"/>
              <p:cNvSpPr/>
              <p:nvPr/>
            </p:nvSpPr>
            <p:spPr>
              <a:xfrm>
                <a:off x="502920" y="2175781"/>
                <a:ext cx="10570464" cy="501015"/>
              </a:xfrm>
              <a:prstGeom prst="rect">
                <a:avLst/>
              </a:prstGeom>
              <a:noFill/>
              <a:ln/>
            </p:spPr>
            <p:txBody>
              <a:bodyPr wrap="none" lIns="0" tIns="0" rIns="0" bIns="0" rtlCol="0" anchor="t"/>
              <a:lstStyle/>
              <a:p>
                <a:pPr latinLnBrk="1">
                  <a:lnSpc>
                    <a:spcPts val="4300"/>
                  </a:lnSpc>
                  <a:tabLst>
                    <a:tab pos="2766441" algn="l"/>
                    <a:tab pos="5431282" algn="l"/>
                    <a:tab pos="809612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29_2#b982b1e98.choices?vaa=1&amp;vcp=1&amp;vop=1&amp;pid=a0eda20bf&amp;color=0,55,96&amp;vtp=1&amp;bbb=1"/>
              <p:cNvSpPr>
                <a:spLocks noRot="1" noChangeAspect="1" noMove="1" noResize="1" noEditPoints="1" noAdjustHandles="1" noChangeArrowheads="1" noChangeShapeType="1" noTextEdit="1"/>
              </p:cNvSpPr>
              <p:nvPr/>
            </p:nvSpPr>
            <p:spPr>
              <a:xfrm>
                <a:off x="502920" y="2175781"/>
                <a:ext cx="10570464" cy="501015"/>
              </a:xfrm>
              <a:prstGeom prst="rect">
                <a:avLst/>
              </a:prstGeom>
              <a:blipFill>
                <a:blip r:embed="rId4"/>
                <a:stretch>
                  <a:fillRect l="-1384" b="-15854"/>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30_1#b982b1e98?vaa=1&amp;vcp=1&amp;vop=1&amp;pid=a0eda20bf&amp;color=0,55,96&amp;vtp=1&amp;bbb=1&amp;hb=1"/>
              <p:cNvSpPr/>
              <p:nvPr/>
            </p:nvSpPr>
            <p:spPr>
              <a:xfrm>
                <a:off x="502920" y="2682066"/>
                <a:ext cx="10570464" cy="2894838"/>
              </a:xfrm>
              <a:prstGeom prst="rect">
                <a:avLst/>
              </a:prstGeom>
              <a:noFill/>
              <a:ln/>
            </p:spPr>
            <p:txBody>
              <a:bodyPr wrap="none" lIns="0" tIns="0" rIns="0" bIns="0" rtlCol="0" anchor="t"/>
              <a:lstStyle/>
              <a:p>
                <a:pPr algn="l" latinLnBrk="1">
                  <a:lnSpc>
                    <a:spcPts val="38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𝑂𝑃</m:t>
                    </m:r>
                    <m:r>
                      <a:rPr lang="en-US" altLang="zh-CN" sz="1800" b="0" i="0" smtClean="0">
                        <a:solidFill>
                          <a:srgbClr val="003760"/>
                        </a:solidFill>
                        <a:latin typeface="Cambria Math" pitchFamily="34" charset="0"/>
                        <a:ea typeface="Cambria Math" pitchFamily="34" charset="-122"/>
                        <a:cs typeface="Cambria Math" pitchFamily="34" charset="-120"/>
                      </a:rPr>
                      <m:t>=7</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7</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7</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800"/>
                  </a:lnSpc>
                </a:pPr>
                <a:r>
                  <a:rPr lang="en-US" altLang="zh-CN" b="0" i="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14</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及诱导公式可得</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14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p>
              <a:p>
                <a:pPr latinLnBrk="1">
                  <a:lnSpc>
                    <a:spcPts val="3800"/>
                  </a:lnSpc>
                </a:pP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14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800"/>
                  </a:lnSpc>
                </a:pPr>
                <a:r>
                  <a:rPr lang="en-US" altLang="zh-CN" b="0" i="0">
                    <a:solidFill>
                      <a:srgbClr val="003760"/>
                    </a:solidFill>
                    <a:latin typeface="Times New Roman" pitchFamily="34" charset="0"/>
                    <a:ea typeface="微软雅黑" pitchFamily="34" charset="-122"/>
                    <a:cs typeface="Times New Roman" pitchFamily="34" charset="-120"/>
                  </a:rPr>
                  <a:t>因</a:t>
                </a:r>
                <a:r>
                  <a:rPr lang="en-US" altLang="zh-CN" sz="1800" b="0" i="0">
                    <a:solidFill>
                      <a:srgbClr val="003760"/>
                    </a:solidFill>
                    <a:latin typeface="Times New Roman" pitchFamily="34" charset="0"/>
                    <a:ea typeface="微软雅黑" pitchFamily="34" charset="-122"/>
                    <a:cs typeface="Times New Roman" pitchFamily="34" charset="-120"/>
                  </a:rPr>
                  <a:t>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0&lt;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&lt;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&lt;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0&lt;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&lt;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e>
                    </m:rad>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13</m:t>
                        </m:r>
                      </m:num>
                      <m:den>
                        <m:r>
                          <a:rPr lang="en-US" altLang="zh-CN" sz="1800" b="0" i="0">
                            <a:solidFill>
                              <a:srgbClr val="003760"/>
                            </a:solidFill>
                            <a:latin typeface="Cambria Math" pitchFamily="34" charset="0"/>
                            <a:ea typeface="Cambria Math" pitchFamily="34" charset="-122"/>
                            <a:cs typeface="Cambria Math" pitchFamily="34" charset="-120"/>
                          </a:rPr>
                          <m:t>14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p>
              <a:p>
                <a:pPr latinLnBrk="1">
                  <a:lnSpc>
                    <a:spcPts val="3800"/>
                  </a:lnSpc>
                </a:pP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7</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13</m:t>
                        </m:r>
                      </m:num>
                      <m:den>
                        <m:r>
                          <a:rPr lang="en-US" altLang="zh-CN" sz="1800" b="0" i="0">
                            <a:solidFill>
                              <a:srgbClr val="003760"/>
                            </a:solidFill>
                            <a:latin typeface="Cambria Math" pitchFamily="34" charset="0"/>
                            <a:ea typeface="Cambria Math" pitchFamily="34" charset="-122"/>
                            <a:cs typeface="Cambria Math" pitchFamily="34" charset="-120"/>
                          </a:rPr>
                          <m:t>14</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7</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14</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100"/>
                  </a:lnSpc>
                </a:pPr>
                <a:r>
                  <a:rPr lang="en-US" altLang="zh-CN" b="0" i="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0&lt;</m:t>
                    </m:r>
                    <m:r>
                      <a:rPr lang="en-US" altLang="zh-CN" b="0" i="0" smtClean="0">
                        <a:solidFill>
                          <a:srgbClr val="003760"/>
                        </a:solidFill>
                        <a:latin typeface="Cambria Math" pitchFamily="34" charset="0"/>
                        <a:ea typeface="Cambria Math" pitchFamily="34" charset="-122"/>
                        <a:cs typeface="Cambria Math" pitchFamily="34" charset="-120"/>
                      </a:rPr>
                      <m:t>𝛽</m:t>
                    </m:r>
                    <m:r>
                      <a:rPr lang="en-US" altLang="zh-CN" b="0" i="0" smtClean="0">
                        <a:solidFill>
                          <a:srgbClr val="003760"/>
                        </a:solidFill>
                        <a:latin typeface="Cambria Math" pitchFamily="34" charset="0"/>
                        <a:ea typeface="Cambria Math" pitchFamily="34" charset="-122"/>
                        <a:cs typeface="Cambria Math" pitchFamily="34" charset="-120"/>
                      </a:rPr>
                      <m:t>&lt;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2</m:t>
                        </m:r>
                      </m:den>
                    </m:f>
                  </m:oMath>
                </a14:m>
                <a:r>
                  <a:rPr lang="en-US" altLang="zh-CN"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𝛽</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，故选D.</a:t>
                </a:r>
                <a:endParaRPr lang="en-US" altLang="zh-CN" dirty="0">
                  <a:solidFill>
                    <a:srgbClr val="003760"/>
                  </a:solidFill>
                </a:endParaRPr>
              </a:p>
            </p:txBody>
          </p:sp>
        </mc:Choice>
        <mc:Fallback xmlns="">
          <p:sp>
            <p:nvSpPr>
              <p:cNvPr id="5" name="QC_6_AS.30_1#b982b1e98?vaa=1&amp;vcp=1&amp;vop=1&amp;pid=a0eda20bf&amp;color=0,55,96&amp;vtp=1&amp;bbb=1&amp;hb=1"/>
              <p:cNvSpPr>
                <a:spLocks noRot="1" noChangeAspect="1" noMove="1" noResize="1" noEditPoints="1" noAdjustHandles="1" noChangeArrowheads="1" noChangeShapeType="1" noTextEdit="1"/>
              </p:cNvSpPr>
              <p:nvPr/>
            </p:nvSpPr>
            <p:spPr>
              <a:xfrm>
                <a:off x="502920" y="2682066"/>
                <a:ext cx="10570464" cy="2894838"/>
              </a:xfrm>
              <a:prstGeom prst="rect">
                <a:avLst/>
              </a:prstGeom>
              <a:blipFill>
                <a:blip r:embed="rId5"/>
                <a:stretch>
                  <a:fillRect l="-1384" b="-273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33_1#15cfbaa3a?vaa=1&amp;vcp=1&amp;vop=1&amp;pid=a0eda20bf&amp;color=0,55,96&amp;vtp=1&amp;bt=1&amp;bbb=1"/>
              <p:cNvSpPr/>
              <p:nvPr/>
            </p:nvSpPr>
            <p:spPr>
              <a:xfrm>
                <a:off x="502920" y="1943532"/>
                <a:ext cx="10570464" cy="525971"/>
              </a:xfrm>
              <a:prstGeom prst="rect">
                <a:avLst/>
              </a:prstGeom>
              <a:noFill/>
              <a:ln/>
            </p:spPr>
            <p:txBody>
              <a:bodyPr wrap="none" lIns="0" tIns="0" rIns="0" bIns="0" rtlCol="0" anchor="t"/>
              <a:lstStyle/>
              <a:p>
                <a:pPr algn="l" latinLnBrk="1">
                  <a:lnSpc>
                    <a:spcPts val="4500"/>
                  </a:lnSpc>
                </a:pPr>
                <a:r>
                  <a:rPr lang="en-US" altLang="zh-CN" sz="1800" b="1" i="0" dirty="0">
                    <a:solidFill>
                      <a:srgbClr val="003760"/>
                    </a:solidFill>
                    <a:latin typeface="Times New Roman" pitchFamily="34" charset="0"/>
                    <a:ea typeface="微软雅黑" pitchFamily="34" charset="-122"/>
                    <a:cs typeface="Times New Roman" pitchFamily="34" charset="-120"/>
                  </a:rPr>
                  <a:t>2-2</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∈(0,</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，且</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𝛽</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的取值范围为(</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C_6_BD.33_1#15cfbaa3a?vaa=1&amp;vcp=1&amp;vop=1&amp;pid=a0eda20bf&amp;color=0,55,96&amp;vtp=1&amp;bt=1&amp;bbb=1"/>
              <p:cNvSpPr>
                <a:spLocks noRot="1" noChangeAspect="1" noMove="1" noResize="1" noEditPoints="1" noAdjustHandles="1" noChangeArrowheads="1" noChangeShapeType="1" noTextEdit="1"/>
              </p:cNvSpPr>
              <p:nvPr/>
            </p:nvSpPr>
            <p:spPr>
              <a:xfrm>
                <a:off x="502920" y="1943532"/>
                <a:ext cx="10570464" cy="525971"/>
              </a:xfrm>
              <a:prstGeom prst="rect">
                <a:avLst/>
              </a:prstGeom>
              <a:blipFill>
                <a:blip r:embed="rId3"/>
                <a:stretch>
                  <a:fillRect l="-1384" b="-15116"/>
                </a:stretch>
              </a:blipFill>
              <a:ln/>
            </p:spPr>
            <p:txBody>
              <a:bodyPr/>
              <a:lstStyle/>
              <a:p>
                <a:r>
                  <a:rPr lang="zh-CN" altLang="en-US">
                    <a:noFill/>
                  </a:rPr>
                  <a:t> </a:t>
                </a:r>
              </a:p>
            </p:txBody>
          </p:sp>
        </mc:Fallback>
      </mc:AlternateContent>
      <p:sp>
        <p:nvSpPr>
          <p:cNvPr id="3" name="QC_6_AN.35_1#15cfbaa3a.bracket?vaa=1&amp;vcp=1&amp;vop=1&amp;pid=a0eda20bf&amp;color=0,55,96&amp;vpa=8&amp;vtp=1"/>
          <p:cNvSpPr/>
          <p:nvPr/>
        </p:nvSpPr>
        <p:spPr>
          <a:xfrm>
            <a:off x="9215946" y="2129459"/>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C</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C_6_BD.33_2#15cfbaa3a.choices?vaa=1&amp;vcp=1&amp;vop=1&amp;pid=a0eda20bf&amp;color=0,55,96&amp;vtp=1&amp;bbb=1"/>
              <p:cNvSpPr/>
              <p:nvPr/>
            </p:nvSpPr>
            <p:spPr>
              <a:xfrm>
                <a:off x="502920" y="2475661"/>
                <a:ext cx="10570464" cy="525971"/>
              </a:xfrm>
              <a:prstGeom prst="rect">
                <a:avLst/>
              </a:prstGeom>
              <a:noFill/>
              <a:ln/>
            </p:spPr>
            <p:txBody>
              <a:bodyPr wrap="none" lIns="0" tIns="0" rIns="0" bIns="0" rtlCol="0" anchor="t"/>
              <a:lstStyle/>
              <a:p>
                <a:pPr latinLnBrk="1">
                  <a:lnSpc>
                    <a:spcPts val="4500"/>
                  </a:lnSpc>
                  <a:tabLst>
                    <a:tab pos="2639441" algn="l"/>
                    <a:tab pos="5278882" algn="l"/>
                    <a:tab pos="800722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33_2#15cfbaa3a.choices?vaa=1&amp;vcp=1&amp;vop=1&amp;pid=a0eda20bf&amp;color=0,55,96&amp;vtp=1&amp;bbb=1"/>
              <p:cNvSpPr>
                <a:spLocks noRot="1" noChangeAspect="1" noMove="1" noResize="1" noEditPoints="1" noAdjustHandles="1" noChangeArrowheads="1" noChangeShapeType="1" noTextEdit="1"/>
              </p:cNvSpPr>
              <p:nvPr/>
            </p:nvSpPr>
            <p:spPr>
              <a:xfrm>
                <a:off x="502920" y="2475661"/>
                <a:ext cx="10570464" cy="525971"/>
              </a:xfrm>
              <a:prstGeom prst="rect">
                <a:avLst/>
              </a:prstGeom>
              <a:blipFill>
                <a:blip r:embed="rId4"/>
                <a:stretch>
                  <a:fillRect l="-1384" b="-1627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34_1#15cfbaa3a?vaa=1&amp;vcp=1&amp;vop=1&amp;pid=a0eda20bf&amp;color=0,55,96&amp;vtp=1&amp;bbb=1&amp;hb=1"/>
              <p:cNvSpPr/>
              <p:nvPr/>
            </p:nvSpPr>
            <p:spPr>
              <a:xfrm>
                <a:off x="502920" y="3012363"/>
                <a:ext cx="10570464" cy="1973771"/>
              </a:xfrm>
              <a:prstGeom prst="rect">
                <a:avLst/>
              </a:prstGeom>
              <a:noFill/>
              <a:ln/>
            </p:spPr>
            <p:txBody>
              <a:bodyPr wrap="none" lIns="0" tIns="0" rIns="0" bIns="0" rtlCol="0" anchor="t"/>
              <a:lstStyle/>
              <a:p>
                <a:pPr algn="l" latinLnBrk="1">
                  <a:lnSpc>
                    <a:spcPts val="39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∈(0,</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p>
              <a:p>
                <a:pPr latinLnBrk="1">
                  <a:lnSpc>
                    <a:spcPts val="3900"/>
                  </a:lnSpc>
                </a:pP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5</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5</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6−4</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num>
                      <m:den>
                        <m:r>
                          <a:rPr lang="en-US" altLang="zh-CN" sz="1800" b="0" i="0">
                            <a:solidFill>
                              <a:srgbClr val="003760"/>
                            </a:solidFill>
                            <a:latin typeface="Cambria Math" pitchFamily="34" charset="0"/>
                            <a:ea typeface="Cambria Math" pitchFamily="34" charset="-122"/>
                            <a:cs typeface="Cambria Math" pitchFamily="34" charset="-120"/>
                          </a:rPr>
                          <m:t>15</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a:t>
                </a:r>
              </a:p>
              <a:p>
                <a:pPr latinLnBrk="1">
                  <a:lnSpc>
                    <a:spcPts val="3900"/>
                  </a:lnSpc>
                </a:pP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d>
                      <m:dPr>
                        <m:begChr m:val=""/>
                        <m:end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5</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e>
                    </m:d>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，且已知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100"/>
                  </a:lnSpc>
                </a:pPr>
                <a:r>
                  <a:rPr lang="en-US" altLang="zh-CN" b="0" i="0">
                    <a:solidFill>
                      <a:srgbClr val="003760"/>
                    </a:solidFill>
                    <a:latin typeface="Times New Roman" pitchFamily="34" charset="0"/>
                    <a:ea typeface="微软雅黑" pitchFamily="34" charset="-122"/>
                    <a:cs typeface="Times New Roman" pitchFamily="34" charset="-120"/>
                  </a:rPr>
                  <a:t>综上</a:t>
                </a:r>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𝛽</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2</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3</m:t>
                        </m:r>
                      </m:den>
                    </m:f>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5" name="QC_6_AS.34_1#15cfbaa3a?vaa=1&amp;vcp=1&amp;vop=1&amp;pid=a0eda20bf&amp;color=0,55,96&amp;vtp=1&amp;bbb=1&amp;hb=1"/>
              <p:cNvSpPr>
                <a:spLocks noRot="1" noChangeAspect="1" noMove="1" noResize="1" noEditPoints="1" noAdjustHandles="1" noChangeArrowheads="1" noChangeShapeType="1" noTextEdit="1"/>
              </p:cNvSpPr>
              <p:nvPr/>
            </p:nvSpPr>
            <p:spPr>
              <a:xfrm>
                <a:off x="502920" y="3012363"/>
                <a:ext cx="10570464" cy="1973771"/>
              </a:xfrm>
              <a:prstGeom prst="rect">
                <a:avLst/>
              </a:prstGeom>
              <a:blipFill>
                <a:blip r:embed="rId5"/>
                <a:stretch>
                  <a:fillRect l="-1384" b="-432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3">
                                            <p:bg/>
                                          </p:spTgt>
                                        </p:tgtEl>
                                        <p:attrNameLst>
                                          <p:attrName>style.visibility</p:attrName>
                                        </p:attrNameLst>
                                      </p:cBhvr>
                                      <p:to>
                                        <p:strVal val="visible"/>
                                      </p:to>
                                    </p:set>
                                    <p:animEffect transition="in" filter="fade">
                                      <p:cBhvr>
                                        <p:cTn id="34" dur="500"/>
                                        <p:tgtEl>
                                          <p:spTgt spid="3">
                                            <p:bg/>
                                          </p:spTgt>
                                        </p:tgtEl>
                                      </p:cBhvr>
                                    </p:animEffect>
                                    <p:anim calcmode="lin" valueType="num">
                                      <p:cBhvr>
                                        <p:cTn id="35" dur="500" fill="hold"/>
                                        <p:tgtEl>
                                          <p:spTgt spid="3">
                                            <p:bg/>
                                          </p:spTgt>
                                        </p:tgtEl>
                                        <p:attrNameLst>
                                          <p:attrName>ppt_x</p:attrName>
                                        </p:attrNameLst>
                                      </p:cBhvr>
                                      <p:tavLst>
                                        <p:tav tm="0">
                                          <p:val>
                                            <p:strVal val="#ppt_x"/>
                                          </p:val>
                                        </p:tav>
                                        <p:tav tm="100000">
                                          <p:val>
                                            <p:strVal val="#ppt_x"/>
                                          </p:val>
                                        </p:tav>
                                      </p:tavLst>
                                    </p:anim>
                                    <p:anim calcmode="lin" valueType="num">
                                      <p:cBhvr>
                                        <p:cTn id="36" dur="500" fill="hold"/>
                                        <p:tgtEl>
                                          <p:spTgt spid="3">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
                                            <p:txEl>
                                              <p:pRg st="0" end="0"/>
                                            </p:txEl>
                                          </p:spTgt>
                                        </p:tgtEl>
                                        <p:attrNameLst>
                                          <p:attrName>style.visibility</p:attrName>
                                        </p:attrNameLst>
                                      </p:cBhvr>
                                      <p:to>
                                        <p:strVal val="visible"/>
                                      </p:to>
                                    </p:set>
                                    <p:animEffect transition="in" filter="fade">
                                      <p:cBhvr>
                                        <p:cTn id="39" dur="500"/>
                                        <p:tgtEl>
                                          <p:spTgt spid="3">
                                            <p:txEl>
                                              <p:pRg st="0" end="0"/>
                                            </p:txEl>
                                          </p:spTgt>
                                        </p:tgtEl>
                                      </p:cBhvr>
                                    </p:animEffect>
                                    <p:anim calcmode="lin" valueType="num">
                                      <p:cBhvr>
                                        <p:cTn id="4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pic>
        <p:nvPicPr>
          <p:cNvPr id="2" name="C_4#bb7767234?vcp=1&amp;pid=995b55f3c&amp;color=0,55,96&amp;tib=255,255,255&amp;vtp=1&amp;bt=1" descr="preencoded.png"/>
          <p:cNvPicPr>
            <a:picLocks noChangeAspect="1"/>
          </p:cNvPicPr>
          <p:nvPr/>
        </p:nvPicPr>
        <p:blipFill>
          <a:blip r:embed="rId3"/>
          <a:stretch>
            <a:fillRect/>
          </a:stretch>
        </p:blipFill>
        <p:spPr>
          <a:xfrm>
            <a:off x="521208" y="792000"/>
            <a:ext cx="512064" cy="548640"/>
          </a:xfrm>
          <a:prstGeom prst="rect">
            <a:avLst/>
          </a:prstGeom>
        </p:spPr>
      </p:pic>
      <p:sp>
        <p:nvSpPr>
          <p:cNvPr id="3" name="C_4_BD#bb7767234?vcp=1&amp;pid=995b55f3c&amp;color=61,88,159&amp;vtp=1&amp;bbb=1"/>
          <p:cNvSpPr/>
          <p:nvPr/>
        </p:nvSpPr>
        <p:spPr>
          <a:xfrm>
            <a:off x="1188720" y="810288"/>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题型诀</a:t>
            </a:r>
            <a:endParaRPr lang="en-US" altLang="zh-CN" sz="2400" dirty="0"/>
          </a:p>
        </p:txBody>
      </p:sp>
      <p:sp>
        <p:nvSpPr>
          <p:cNvPr id="4" name="C_5_BD#7deb19616?vcp=1&amp;pid=bb7767234&amp;color=97,97,244&amp;vtp=1&amp;bbb=1"/>
          <p:cNvSpPr/>
          <p:nvPr/>
        </p:nvSpPr>
        <p:spPr>
          <a:xfrm>
            <a:off x="502920" y="1342672"/>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题型1</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三角函数式求值问题</a:t>
            </a:r>
            <a:endParaRPr lang="en-US" altLang="zh-CN" sz="2000" dirty="0"/>
          </a:p>
        </p:txBody>
      </p:sp>
      <mc:AlternateContent xmlns:mc="http://schemas.openxmlformats.org/markup-compatibility/2006" xmlns:a14="http://schemas.microsoft.com/office/drawing/2010/main">
        <mc:Choice Requires="a14">
          <p:sp>
            <p:nvSpPr>
              <p:cNvPr id="5" name="QO_6_BD.37_1#a97b4a206?vcp=1&amp;vop=1&amp;pid=7deb19616&amp;color=0,55,96&amp;vtp=1&amp;bbb=1"/>
              <p:cNvSpPr/>
              <p:nvPr/>
            </p:nvSpPr>
            <p:spPr>
              <a:xfrm>
                <a:off x="502920" y="1730022"/>
                <a:ext cx="10570464" cy="549021"/>
              </a:xfrm>
              <a:prstGeom prst="rect">
                <a:avLst/>
              </a:prstGeom>
              <a:noFill/>
              <a:ln/>
            </p:spPr>
            <p:txBody>
              <a:bodyPr wrap="none" lIns="0" tIns="0" rIns="0" bIns="0" rtlCol="0" anchor="t"/>
              <a:lstStyle/>
              <a:p>
                <a:pPr algn="l" latinLnBrk="1">
                  <a:lnSpc>
                    <a:spcPts val="47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例1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求值：</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47</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17</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30</m:t>
                            </m:r>
                          </m:e>
                          <m:sup>
                            <m:r>
                              <a:rPr lang="en-US" altLang="zh-CN" sz="1800" b="0" i="0">
                                <a:solidFill>
                                  <a:srgbClr val="003760"/>
                                </a:solidFill>
                                <a:latin typeface="Cambria Math" pitchFamily="34" charset="0"/>
                                <a:ea typeface="Cambria Math" pitchFamily="34" charset="-122"/>
                                <a:cs typeface="Cambria Math" pitchFamily="34" charset="-120"/>
                              </a:rPr>
                              <m:t>∘</m:t>
                            </m:r>
                          </m:sup>
                        </m:sSup>
                      </m:num>
                      <m:den>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17</m:t>
                            </m:r>
                          </m:e>
                          <m:sup>
                            <m:r>
                              <a:rPr lang="en-US" altLang="zh-CN" sz="1800" b="0" i="0">
                                <a:solidFill>
                                  <a:srgbClr val="003760"/>
                                </a:solidFill>
                                <a:latin typeface="Cambria Math" pitchFamily="34" charset="0"/>
                                <a:ea typeface="Cambria Math" pitchFamily="34" charset="-122"/>
                                <a:cs typeface="Cambria Math" pitchFamily="34" charset="-120"/>
                              </a:rPr>
                              <m:t>∘</m:t>
                            </m:r>
                          </m:sup>
                        </m:sSup>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5" name="QO_6_BD.37_1#a97b4a206?vcp=1&amp;vop=1&amp;pid=7deb19616&amp;color=0,55,96&amp;vtp=1&amp;bbb=1"/>
              <p:cNvSpPr>
                <a:spLocks noRot="1" noChangeAspect="1" noMove="1" noResize="1" noEditPoints="1" noAdjustHandles="1" noChangeArrowheads="1" noChangeShapeType="1" noTextEdit="1"/>
              </p:cNvSpPr>
              <p:nvPr/>
            </p:nvSpPr>
            <p:spPr>
              <a:xfrm>
                <a:off x="502920" y="1730022"/>
                <a:ext cx="10570464" cy="549021"/>
              </a:xfrm>
              <a:prstGeom prst="rect">
                <a:avLst/>
              </a:prstGeom>
              <a:blipFill>
                <a:blip r:embed="rId4"/>
                <a:stretch>
                  <a:fillRect b="-14444"/>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O_6_AN.38_1#a97b4a206?vcp=1&amp;vop=1&amp;pid=7deb19616&amp;color=0,55,96&amp;vtp=1&amp;bbb=1"/>
              <p:cNvSpPr/>
              <p:nvPr/>
            </p:nvSpPr>
            <p:spPr>
              <a:xfrm>
                <a:off x="502920" y="2280503"/>
                <a:ext cx="10570464" cy="1828800"/>
              </a:xfrm>
              <a:prstGeom prst="rect">
                <a:avLst/>
              </a:prstGeom>
              <a:noFill/>
              <a:ln/>
            </p:spPr>
            <p:txBody>
              <a:bodyPr wrap="none" lIns="0" tIns="0" rIns="0" bIns="0" rtlCol="0" anchor="t"/>
              <a:lstStyle/>
              <a:p>
                <a:pPr algn="l" latinLnBrk="1">
                  <a:lnSpc>
                    <a:spcPts val="3600"/>
                  </a:lnSpc>
                </a:pPr>
                <a:r>
                  <a:rPr lang="en-US" altLang="zh-CN" sz="1800" b="1" i="0" dirty="0">
                    <a:solidFill>
                      <a:srgbClr val="003760"/>
                    </a:solidFill>
                    <a:latin typeface="Times New Roman" pitchFamily="34" charset="0"/>
                    <a:ea typeface="微软雅黑" pitchFamily="34" charset="-122"/>
                    <a:cs typeface="Times New Roman" pitchFamily="34" charset="-120"/>
                  </a:rPr>
                  <a:t>【解】</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47</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17</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30</m:t>
                            </m:r>
                          </m:e>
                          <m:sup>
                            <m:r>
                              <a:rPr lang="en-US" altLang="zh-CN" sz="1800" b="0" i="0">
                                <a:solidFill>
                                  <a:srgbClr val="003760"/>
                                </a:solidFill>
                                <a:latin typeface="Cambria Math" pitchFamily="34" charset="0"/>
                                <a:ea typeface="Cambria Math" pitchFamily="34" charset="-122"/>
                                <a:cs typeface="Cambria Math" pitchFamily="34" charset="-120"/>
                              </a:rPr>
                              <m:t>∘</m:t>
                            </m:r>
                          </m:sup>
                        </m:sSup>
                      </m:num>
                      <m:den>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17</m:t>
                            </m:r>
                          </m:e>
                          <m:sup>
                            <m:r>
                              <a:rPr lang="en-US" altLang="zh-CN" sz="1800" b="0" i="0">
                                <a:solidFill>
                                  <a:srgbClr val="003760"/>
                                </a:solidFill>
                                <a:latin typeface="Cambria Math" pitchFamily="34" charset="0"/>
                                <a:ea typeface="Cambria Math" pitchFamily="34" charset="-122"/>
                                <a:cs typeface="Cambria Math" pitchFamily="34" charset="-120"/>
                              </a:rPr>
                              <m:t>∘</m:t>
                            </m:r>
                          </m:sup>
                        </m:sSup>
                      </m:den>
                    </m:f>
                  </m:oMath>
                </a14:m>
                <a:r>
                  <a:rPr lang="en-US" altLang="zh-CN" sz="1800" b="0" i="0" dirty="0">
                    <a:solidFill>
                      <a:srgbClr val="FF8827"/>
                    </a:solidFill>
                    <a:latin typeface="Times New Roman" pitchFamily="34" charset="0"/>
                    <a:ea typeface="微软雅黑" pitchFamily="34" charset="-122"/>
                    <a:cs typeface="Times New Roman" pitchFamily="34" charset="-120"/>
                  </a:rPr>
                  <a:t>（提示：寻找已知角的关系，</a:t>
                </a:r>
                <a14:m>
                  <m:oMath xmlns:m="http://schemas.openxmlformats.org/officeDocument/2006/math">
                    <m:sSup>
                      <m:sSupPr>
                        <m:ctrlPr>
                          <a:rPr lang="en-US" altLang="zh-CN" sz="1800" b="0" i="1" dirty="0">
                            <a:solidFill>
                              <a:srgbClr val="FF8827"/>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FF8827"/>
                            </a:solidFill>
                            <a:latin typeface="Cambria Math" pitchFamily="34" charset="0"/>
                            <a:ea typeface="Cambria Math" pitchFamily="34" charset="-122"/>
                            <a:cs typeface="Cambria Math" pitchFamily="34" charset="-120"/>
                          </a:rPr>
                          <m:t>47</m:t>
                        </m:r>
                      </m:e>
                      <m:sup>
                        <m:r>
                          <a:rPr lang="en-US" altLang="zh-CN" sz="1800" b="0" i="0">
                            <a:solidFill>
                              <a:srgbClr val="FF8827"/>
                            </a:solidFill>
                            <a:latin typeface="Cambria Math" pitchFamily="34" charset="0"/>
                            <a:ea typeface="Cambria Math" pitchFamily="34" charset="-122"/>
                            <a:cs typeface="Cambria Math" pitchFamily="34" charset="-120"/>
                          </a:rPr>
                          <m:t>∘</m:t>
                        </m:r>
                      </m:sup>
                    </m:sSup>
                    <m:r>
                      <a:rPr lang="en-US" altLang="zh-CN" sz="1800" b="0" i="0">
                        <a:solidFill>
                          <a:srgbClr val="FF8827"/>
                        </a:solidFill>
                        <a:latin typeface="Cambria Math" pitchFamily="34" charset="0"/>
                        <a:ea typeface="Cambria Math" pitchFamily="34" charset="-122"/>
                        <a:cs typeface="Cambria Math" pitchFamily="34" charset="-120"/>
                      </a:rPr>
                      <m:t>=</m:t>
                    </m:r>
                    <m:sSup>
                      <m:sSupPr>
                        <m:ctrlPr>
                          <a:rPr lang="en-US" altLang="zh-CN" sz="1800" b="0" i="1" dirty="0">
                            <a:solidFill>
                              <a:srgbClr val="FF8827"/>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FF8827"/>
                            </a:solidFill>
                            <a:latin typeface="Cambria Math" pitchFamily="34" charset="0"/>
                            <a:ea typeface="Cambria Math" pitchFamily="34" charset="-122"/>
                            <a:cs typeface="Cambria Math" pitchFamily="34" charset="-120"/>
                          </a:rPr>
                          <m:t>17</m:t>
                        </m:r>
                      </m:e>
                      <m:sup>
                        <m:r>
                          <a:rPr lang="en-US" altLang="zh-CN" sz="1800" b="0" i="0">
                            <a:solidFill>
                              <a:srgbClr val="FF8827"/>
                            </a:solidFill>
                            <a:latin typeface="Cambria Math" pitchFamily="34" charset="0"/>
                            <a:ea typeface="Cambria Math" pitchFamily="34" charset="-122"/>
                            <a:cs typeface="Cambria Math" pitchFamily="34" charset="-120"/>
                          </a:rPr>
                          <m:t>∘</m:t>
                        </m:r>
                      </m:sup>
                    </m:sSup>
                    <m:r>
                      <a:rPr lang="en-US" altLang="zh-CN" sz="1800" b="0" i="0">
                        <a:solidFill>
                          <a:srgbClr val="FF8827"/>
                        </a:solidFill>
                        <a:latin typeface="Cambria Math" pitchFamily="34" charset="0"/>
                        <a:ea typeface="Cambria Math" pitchFamily="34" charset="-122"/>
                        <a:cs typeface="Cambria Math" pitchFamily="34" charset="-120"/>
                      </a:rPr>
                      <m:t>+</m:t>
                    </m:r>
                    <m:sSup>
                      <m:sSupPr>
                        <m:ctrlPr>
                          <a:rPr lang="en-US" altLang="zh-CN" sz="1800" b="0" i="1" dirty="0">
                            <a:solidFill>
                              <a:srgbClr val="FF8827"/>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FF8827"/>
                            </a:solidFill>
                            <a:latin typeface="Cambria Math" pitchFamily="34" charset="0"/>
                            <a:ea typeface="Cambria Math" pitchFamily="34" charset="-122"/>
                            <a:cs typeface="Cambria Math" pitchFamily="34" charset="-120"/>
                          </a:rPr>
                          <m:t>30</m:t>
                        </m:r>
                      </m:e>
                      <m:sup>
                        <m:r>
                          <a:rPr lang="en-US" altLang="zh-CN" sz="1800" b="0" i="0">
                            <a:solidFill>
                              <a:srgbClr val="FF8827"/>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t>
                </a:r>
                <a:endParaRPr lang="en-US" altLang="zh-CN" sz="1800" dirty="0"/>
              </a:p>
              <a:p>
                <a:pPr latinLnBrk="1">
                  <a:lnSpc>
                    <a:spcPts val="3600"/>
                  </a:lnSpc>
                </a:pPr>
                <a:r>
                  <a:rPr lang="en-US" altLang="zh-CN" b="0" i="0" kern="0" dirty="0">
                    <a:solidFill>
                      <a:srgbClr val="003760"/>
                    </a:solidFill>
                    <a:latin typeface="SimSun" panose="02010600030101010101" pitchFamily="2" charset="-122"/>
                    <a:ea typeface="微软雅黑" pitchFamily="34" charset="-122"/>
                    <a:cs typeface="Times New Roma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17</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17</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30</m:t>
                            </m:r>
                          </m:e>
                          <m:sup>
                            <m:r>
                              <a:rPr lang="en-US" altLang="zh-CN" sz="1800" b="0" i="0">
                                <a:solidFill>
                                  <a:srgbClr val="003760"/>
                                </a:solidFill>
                                <a:latin typeface="Cambria Math" pitchFamily="34" charset="0"/>
                                <a:ea typeface="Cambria Math" pitchFamily="34" charset="-122"/>
                                <a:cs typeface="Cambria Math" pitchFamily="34" charset="-120"/>
                              </a:rPr>
                              <m:t>∘</m:t>
                            </m:r>
                          </m:sup>
                        </m:sSup>
                      </m:num>
                      <m:den>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17</m:t>
                            </m:r>
                          </m:e>
                          <m:sup>
                            <m:r>
                              <a:rPr lang="en-US" altLang="zh-CN" sz="1800" b="0" i="0">
                                <a:solidFill>
                                  <a:srgbClr val="003760"/>
                                </a:solidFill>
                                <a:latin typeface="Cambria Math" pitchFamily="34" charset="0"/>
                                <a:ea typeface="Cambria Math" pitchFamily="34" charset="-122"/>
                                <a:cs typeface="Cambria Math" pitchFamily="34" charset="-120"/>
                              </a:rPr>
                              <m:t>∘</m:t>
                            </m:r>
                          </m:sup>
                        </m:sSup>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600"/>
                  </a:lnSpc>
                </a:pPr>
                <a:r>
                  <a:rPr lang="en-US" altLang="zh-CN" b="0" i="0" kern="0" dirty="0">
                    <a:solidFill>
                      <a:srgbClr val="003760"/>
                    </a:solidFill>
                    <a:latin typeface="SimSun" panose="02010600030101010101" pitchFamily="2" charset="-122"/>
                    <a:ea typeface="微软雅黑" pitchFamily="34" charset="-122"/>
                    <a:cs typeface="Times New Roma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30</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17</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30</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17</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17</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30</m:t>
                            </m:r>
                          </m:e>
                          <m:sup>
                            <m:r>
                              <a:rPr lang="en-US" altLang="zh-CN" sz="1800" b="0" i="0">
                                <a:solidFill>
                                  <a:srgbClr val="003760"/>
                                </a:solidFill>
                                <a:latin typeface="Cambria Math" pitchFamily="34" charset="0"/>
                                <a:ea typeface="Cambria Math" pitchFamily="34" charset="-122"/>
                                <a:cs typeface="Cambria Math" pitchFamily="34" charset="-120"/>
                              </a:rPr>
                              <m:t>∘</m:t>
                            </m:r>
                          </m:sup>
                        </m:sSup>
                      </m:num>
                      <m:den>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17</m:t>
                            </m:r>
                          </m:e>
                          <m:sup>
                            <m:r>
                              <a:rPr lang="en-US" altLang="zh-CN" sz="1800" b="0" i="0">
                                <a:solidFill>
                                  <a:srgbClr val="003760"/>
                                </a:solidFill>
                                <a:latin typeface="Cambria Math" pitchFamily="34" charset="0"/>
                                <a:ea typeface="Cambria Math" pitchFamily="34" charset="-122"/>
                                <a:cs typeface="Cambria Math" pitchFamily="34" charset="-120"/>
                              </a:rPr>
                              <m:t>∘</m:t>
                            </m:r>
                          </m:sup>
                        </m:sSup>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600"/>
                  </a:lnSpc>
                </a:pPr>
                <a:r>
                  <a:rPr lang="en-US" altLang="zh-CN" b="0" i="0" kern="0" dirty="0">
                    <a:solidFill>
                      <a:srgbClr val="003760"/>
                    </a:solidFill>
                    <a:latin typeface="SimSun" panose="02010600030101010101" pitchFamily="2" charset="-122"/>
                    <a:ea typeface="微软雅黑" pitchFamily="34" charset="-122"/>
                    <a:cs typeface="Times New Roma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6" name="QO_6_AN.38_1#a97b4a206?vcp=1&amp;vop=1&amp;pid=7deb19616&amp;color=0,55,96&amp;vtp=1&amp;bbb=1"/>
              <p:cNvSpPr>
                <a:spLocks noRot="1" noChangeAspect="1" noMove="1" noResize="1" noEditPoints="1" noAdjustHandles="1" noChangeArrowheads="1" noChangeShapeType="1" noTextEdit="1"/>
              </p:cNvSpPr>
              <p:nvPr/>
            </p:nvSpPr>
            <p:spPr>
              <a:xfrm>
                <a:off x="502920" y="2280503"/>
                <a:ext cx="10570464" cy="1828800"/>
              </a:xfrm>
              <a:prstGeom prst="rect">
                <a:avLst/>
              </a:prstGeom>
              <a:blipFill>
                <a:blip r:embed="rId5"/>
                <a:stretch>
                  <a:fillRect l="-1384" b="-4667"/>
                </a:stretch>
              </a:blipFill>
              <a:ln/>
            </p:spPr>
            <p:txBody>
              <a:bodyPr/>
              <a:lstStyle/>
              <a:p>
                <a:r>
                  <a:rPr lang="zh-CN" altLang="en-US">
                    <a:noFill/>
                  </a:rPr>
                  <a:t> </a:t>
                </a:r>
              </a:p>
            </p:txBody>
          </p:sp>
        </mc:Fallback>
      </mc:AlternateContent>
      <p:sp>
        <p:nvSpPr>
          <p:cNvPr id="7" name="P_6_BD#fabd0fb0b?vcp=1&amp;pid=7deb19616&amp;color=0,55,96&amp;vtp=1&amp;bt=1&amp;bbb=1&amp;hb=1"/>
          <p:cNvSpPr/>
          <p:nvPr/>
        </p:nvSpPr>
        <p:spPr>
          <a:xfrm>
            <a:off x="521208" y="4110972"/>
            <a:ext cx="10570464" cy="77324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t>
            </a:r>
            <a:r>
              <a:rPr lang="en-US" altLang="zh-CN" sz="1800" b="1" i="0" dirty="0" err="1">
                <a:solidFill>
                  <a:srgbClr val="003760"/>
                </a:solidFill>
                <a:latin typeface="Times New Roman" pitchFamily="34" charset="0"/>
                <a:ea typeface="微软雅黑" pitchFamily="34" charset="-122"/>
                <a:cs typeface="Times New Roman" pitchFamily="34" charset="-120"/>
              </a:rPr>
              <a:t>方法总结】</a:t>
            </a:r>
            <a:r>
              <a:rPr lang="en-US" altLang="zh-CN" sz="1800" b="0" i="0" dirty="0" err="1">
                <a:solidFill>
                  <a:srgbClr val="003760"/>
                </a:solidFill>
                <a:latin typeface="Times New Roman" pitchFamily="34" charset="0"/>
                <a:ea typeface="微软雅黑" pitchFamily="34" charset="-122"/>
                <a:cs typeface="Times New Roman" pitchFamily="34" charset="-120"/>
              </a:rPr>
              <a:t>题目中多个非特殊角，注意观察这些角之间的关系，特别是可以考虑能否与某些特殊角</a:t>
            </a:r>
            <a:endParaRPr lang="en-US" altLang="zh-CN" sz="1800" b="0" i="0" dirty="0">
              <a:solidFill>
                <a:srgbClr val="003760"/>
              </a:solidFill>
              <a:latin typeface="Times New Roman" pitchFamily="34" charset="0"/>
              <a:ea typeface="微软雅黑" pitchFamily="34" charset="-122"/>
              <a:cs typeface="Times New Roman" pitchFamily="34" charset="-120"/>
            </a:endParaRPr>
          </a:p>
          <a:p>
            <a:pPr latinLnBrk="1">
              <a:lnSpc>
                <a:spcPts val="3100"/>
              </a:lnSpc>
            </a:pPr>
            <a:r>
              <a:rPr lang="en-US" altLang="zh-CN" b="0" i="0" dirty="0" err="1">
                <a:solidFill>
                  <a:srgbClr val="003760"/>
                </a:solidFill>
                <a:latin typeface="Times New Roman" pitchFamily="34" charset="0"/>
                <a:ea typeface="微软雅黑" pitchFamily="34" charset="-122"/>
                <a:cs typeface="Times New Roman" pitchFamily="34" charset="-120"/>
              </a:rPr>
              <a:t>建立联系，从而通过角变换减少角的个数，实现求解</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500"/>
                                        <p:tgtEl>
                                          <p:spTgt spid="6">
                                            <p:txEl>
                                              <p:pRg st="2" end="2"/>
                                            </p:txEl>
                                          </p:spTgt>
                                        </p:tgtEl>
                                      </p:cBhvr>
                                    </p:animEffect>
                                    <p:anim calcmode="lin" valueType="num">
                                      <p:cBhvr>
                                        <p:cTn id="2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6">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
                                            <p:txEl>
                                              <p:pRg st="3" end="3"/>
                                            </p:txEl>
                                          </p:spTgt>
                                        </p:tgtEl>
                                        <p:attrNameLst>
                                          <p:attrName>style.visibility</p:attrName>
                                        </p:attrNameLst>
                                      </p:cBhvr>
                                      <p:to>
                                        <p:strVal val="visible"/>
                                      </p:to>
                                    </p:set>
                                    <p:animEffect transition="in" filter="fade">
                                      <p:cBhvr>
                                        <p:cTn id="27" dur="500"/>
                                        <p:tgtEl>
                                          <p:spTgt spid="6">
                                            <p:txEl>
                                              <p:pRg st="3" end="3"/>
                                            </p:txEl>
                                          </p:spTgt>
                                        </p:tgtEl>
                                      </p:cBhvr>
                                    </p:animEffect>
                                    <p:anim calcmode="lin" valueType="num">
                                      <p:cBhvr>
                                        <p:cTn id="28"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anim calcmode="lin" valueType="num">
                                      <p:cBhvr>
                                        <p:cTn id="35" dur="500" fill="hold"/>
                                        <p:tgtEl>
                                          <p:spTgt spid="7">
                                            <p:bg/>
                                          </p:spTgt>
                                        </p:tgtEl>
                                        <p:attrNameLst>
                                          <p:attrName>ppt_x</p:attrName>
                                        </p:attrNameLst>
                                      </p:cBhvr>
                                      <p:tavLst>
                                        <p:tav tm="0">
                                          <p:val>
                                            <p:strVal val="#ppt_x"/>
                                          </p:val>
                                        </p:tav>
                                        <p:tav tm="100000">
                                          <p:val>
                                            <p:strVal val="#ppt_x"/>
                                          </p:val>
                                        </p:tav>
                                      </p:tavLst>
                                    </p:anim>
                                    <p:anim calcmode="lin" valueType="num">
                                      <p:cBhvr>
                                        <p:cTn id="36" dur="500" fill="hold"/>
                                        <p:tgtEl>
                                          <p:spTgt spid="7">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7">
                                            <p:txEl>
                                              <p:pRg st="0" end="0"/>
                                            </p:txEl>
                                          </p:spTgt>
                                        </p:tgtEl>
                                        <p:attrNameLst>
                                          <p:attrName>style.visibility</p:attrName>
                                        </p:attrNameLst>
                                      </p:cBhvr>
                                      <p:to>
                                        <p:strVal val="visible"/>
                                      </p:to>
                                    </p:set>
                                    <p:animEffect transition="in" filter="fade">
                                      <p:cBhvr>
                                        <p:cTn id="39" dur="500"/>
                                        <p:tgtEl>
                                          <p:spTgt spid="7">
                                            <p:txEl>
                                              <p:pRg st="0" end="0"/>
                                            </p:txEl>
                                          </p:spTgt>
                                        </p:tgtEl>
                                      </p:cBhvr>
                                    </p:animEffect>
                                    <p:anim calcmode="lin" valueType="num">
                                      <p:cBhvr>
                                        <p:cTn id="4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7">
                                            <p:txEl>
                                              <p:pRg st="0" end="0"/>
                                            </p:txEl>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7">
                                            <p:txEl>
                                              <p:pRg st="1" end="1"/>
                                            </p:txEl>
                                          </p:spTgt>
                                        </p:tgtEl>
                                        <p:attrNameLst>
                                          <p:attrName>style.visibility</p:attrName>
                                        </p:attrNameLst>
                                      </p:cBhvr>
                                      <p:to>
                                        <p:strVal val="visible"/>
                                      </p:to>
                                    </p:set>
                                    <p:animEffect transition="in" filter="fade">
                                      <p:cBhvr>
                                        <p:cTn id="44" dur="500"/>
                                        <p:tgtEl>
                                          <p:spTgt spid="7">
                                            <p:txEl>
                                              <p:pRg st="1" end="1"/>
                                            </p:txEl>
                                          </p:spTgt>
                                        </p:tgtEl>
                                      </p:cBhvr>
                                    </p:animEffect>
                                    <p:anim calcmode="lin" valueType="num">
                                      <p:cBhvr>
                                        <p:cTn id="4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46" dur="5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7" grpId="0" uiExpand="1"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QC_6_BD.39_1#de4413e9d?vaa=1&amp;vcp=1&amp;vop=1&amp;pid=7deb19616&amp;color=0,55,96&amp;vtp=1&amp;bbb=1"/>
              <p:cNvSpPr/>
              <p:nvPr/>
            </p:nvSpPr>
            <p:spPr>
              <a:xfrm>
                <a:off x="502920" y="2421375"/>
                <a:ext cx="10570464" cy="360680"/>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1-1</a:t>
                </a:r>
                <a:r>
                  <a:rPr lang="en-US" altLang="zh-CN" sz="1800" b="1" i="0" dirty="0">
                    <a:solidFill>
                      <a:srgbClr val="003760"/>
                    </a:solidFill>
                    <a:latin typeface="SimSun" pitchFamily="34" charset="0"/>
                    <a:ea typeface="SimSun" pitchFamily="34" charset="-122"/>
                    <a:cs typeface="SimSun" pitchFamily="34" charset="-120"/>
                  </a:rPr>
                  <a:t> </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975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p:sp>
            <p:nvSpPr>
              <p:cNvPr id="3" name="QC_6_BD.39_1#de4413e9d?vaa=1&amp;vcp=1&amp;vop=1&amp;pid=7deb19616&amp;color=0,55,96&amp;vtp=1&amp;bbb=1"/>
              <p:cNvSpPr>
                <a:spLocks noRot="1" noChangeAspect="1" noMove="1" noResize="1" noEditPoints="1" noAdjustHandles="1" noChangeArrowheads="1" noChangeShapeType="1" noTextEdit="1"/>
              </p:cNvSpPr>
              <p:nvPr/>
            </p:nvSpPr>
            <p:spPr>
              <a:xfrm>
                <a:off x="502920" y="2421375"/>
                <a:ext cx="10570464" cy="360680"/>
              </a:xfrm>
              <a:prstGeom prst="rect">
                <a:avLst/>
              </a:prstGeom>
              <a:blipFill>
                <a:blip r:embed="rId3"/>
                <a:stretch>
                  <a:fillRect l="-1384" b="-40678"/>
                </a:stretch>
              </a:blipFill>
              <a:ln/>
            </p:spPr>
            <p:txBody>
              <a:bodyPr/>
              <a:lstStyle/>
              <a:p>
                <a:r>
                  <a:rPr lang="zh-CN" altLang="en-US">
                    <a:noFill/>
                  </a:rPr>
                  <a:t> </a:t>
                </a:r>
              </a:p>
            </p:txBody>
          </p:sp>
        </mc:Fallback>
      </mc:AlternateContent>
      <p:sp>
        <p:nvSpPr>
          <p:cNvPr id="4" name="QC_6_AN.41_1#de4413e9d.bracket?vaa=1&amp;vcp=1&amp;vop=1&amp;pid=7deb19616&amp;color=0,55,96&amp;vpa=9&amp;vtp=1"/>
          <p:cNvSpPr/>
          <p:nvPr/>
        </p:nvSpPr>
        <p:spPr>
          <a:xfrm>
            <a:off x="2152269" y="2499544"/>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D</a:t>
            </a:r>
            <a:endParaRPr lang="en-US" altLang="zh-CN" sz="2000" dirty="0">
              <a:solidFill>
                <a:srgbClr val="6161F4"/>
              </a:solidFill>
            </a:endParaRPr>
          </a:p>
        </p:txBody>
      </p:sp>
      <mc:AlternateContent xmlns:mc="http://schemas.openxmlformats.org/markup-compatibility/2006">
        <mc:Choice xmlns:a14="http://schemas.microsoft.com/office/drawing/2010/main" Requires="a14">
          <p:sp>
            <p:nvSpPr>
              <p:cNvPr id="5" name="QC_6_BD.39_2#de4413e9d.choices?vaa=1&amp;vcp=1&amp;vop=1&amp;pid=7deb19616&amp;color=0,55,96&amp;vtp=1&amp;bbb=1"/>
              <p:cNvSpPr/>
              <p:nvPr/>
            </p:nvSpPr>
            <p:spPr>
              <a:xfrm>
                <a:off x="502920" y="2794692"/>
                <a:ext cx="10570464" cy="386461"/>
              </a:xfrm>
              <a:prstGeom prst="rect">
                <a:avLst/>
              </a:prstGeom>
              <a:noFill/>
              <a:ln/>
            </p:spPr>
            <p:txBody>
              <a:bodyPr wrap="none" lIns="0" tIns="0" rIns="0" bIns="0" rtlCol="0" anchor="t"/>
              <a:lstStyle/>
              <a:p>
                <a:pPr latinLnBrk="1">
                  <a:lnSpc>
                    <a:spcPts val="3500"/>
                  </a:lnSpc>
                  <a:tabLst>
                    <a:tab pos="2798191" algn="l"/>
                    <a:tab pos="5570982" algn="l"/>
                    <a:tab pos="816597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p:sp>
            <p:nvSpPr>
              <p:cNvPr id="5" name="QC_6_BD.39_2#de4413e9d.choices?vaa=1&amp;vcp=1&amp;vop=1&amp;pid=7deb19616&amp;color=0,55,96&amp;vtp=1&amp;bbb=1"/>
              <p:cNvSpPr>
                <a:spLocks noRot="1" noChangeAspect="1" noMove="1" noResize="1" noEditPoints="1" noAdjustHandles="1" noChangeArrowheads="1" noChangeShapeType="1" noTextEdit="1"/>
              </p:cNvSpPr>
              <p:nvPr/>
            </p:nvSpPr>
            <p:spPr>
              <a:xfrm>
                <a:off x="502920" y="2794692"/>
                <a:ext cx="10570464" cy="386461"/>
              </a:xfrm>
              <a:prstGeom prst="rect">
                <a:avLst/>
              </a:prstGeom>
              <a:blipFill>
                <a:blip r:embed="rId4"/>
                <a:stretch>
                  <a:fillRect l="-1384" b="-3750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6_AS.40_1#de4413e9d?vaa=1&amp;vcp=1&amp;vop=1&amp;pid=7deb19616&amp;color=0,55,96&amp;vtp=1&amp;bbb=1"/>
              <p:cNvSpPr/>
              <p:nvPr/>
            </p:nvSpPr>
            <p:spPr>
              <a:xfrm>
                <a:off x="502920" y="3184010"/>
                <a:ext cx="10570464" cy="762000"/>
              </a:xfrm>
              <a:prstGeom prst="rect">
                <a:avLst/>
              </a:prstGeom>
              <a:noFill/>
              <a:ln/>
            </p:spPr>
            <p:txBody>
              <a:bodyPr wrap="none" lIns="0" tIns="0" rIns="0" bIns="0" rtlCol="0" anchor="t"/>
              <a:lstStyle/>
              <a:p>
                <a:pPr algn="l" latinLnBrk="1">
                  <a:lnSpc>
                    <a:spcPts val="60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975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(5×</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180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75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75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45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1−</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3</m:t>
                            </m:r>
                          </m:den>
                        </m:f>
                      </m:den>
                    </m:f>
                    <m:r>
                      <a:rPr lang="en-US" altLang="zh-CN" sz="1800" b="0" i="0" smtClean="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,故选D.</a:t>
                </a:r>
                <a:endParaRPr lang="en-US" altLang="zh-CN" sz="1800" dirty="0">
                  <a:solidFill>
                    <a:srgbClr val="003760"/>
                  </a:solidFill>
                </a:endParaRPr>
              </a:p>
            </p:txBody>
          </p:sp>
        </mc:Choice>
        <mc:Fallback>
          <p:sp>
            <p:nvSpPr>
              <p:cNvPr id="6" name="QC_6_AS.40_1#de4413e9d?vaa=1&amp;vcp=1&amp;vop=1&amp;pid=7deb19616&amp;color=0,55,96&amp;vtp=1&amp;bbb=1"/>
              <p:cNvSpPr>
                <a:spLocks noRot="1" noChangeAspect="1" noMove="1" noResize="1" noEditPoints="1" noAdjustHandles="1" noChangeArrowheads="1" noChangeShapeType="1" noTextEdit="1"/>
              </p:cNvSpPr>
              <p:nvPr/>
            </p:nvSpPr>
            <p:spPr>
              <a:xfrm>
                <a:off x="502920" y="3184010"/>
                <a:ext cx="10570464" cy="762000"/>
              </a:xfrm>
              <a:prstGeom prst="rect">
                <a:avLst/>
              </a:prstGeom>
              <a:blipFill>
                <a:blip r:embed="rId5"/>
                <a:stretch>
                  <a:fillRect l="-1384" b="-80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4">
                                            <p:bg/>
                                          </p:spTgt>
                                        </p:tgtEl>
                                        <p:attrNameLst>
                                          <p:attrName>style.visibility</p:attrName>
                                        </p:attrNameLst>
                                      </p:cBhvr>
                                      <p:to>
                                        <p:strVal val="visible"/>
                                      </p:to>
                                    </p:set>
                                    <p:animEffect transition="in" filter="fade">
                                      <p:cBhvr>
                                        <p:cTn id="19" dur="500"/>
                                        <p:tgtEl>
                                          <p:spTgt spid="4">
                                            <p:bg/>
                                          </p:spTgt>
                                        </p:tgtEl>
                                      </p:cBhvr>
                                    </p:animEffect>
                                    <p:anim calcmode="lin" valueType="num">
                                      <p:cBhvr>
                                        <p:cTn id="20" dur="500" fill="hold"/>
                                        <p:tgtEl>
                                          <p:spTgt spid="4">
                                            <p:bg/>
                                          </p:spTgt>
                                        </p:tgtEl>
                                        <p:attrNameLst>
                                          <p:attrName>ppt_x</p:attrName>
                                        </p:attrNameLst>
                                      </p:cBhvr>
                                      <p:tavLst>
                                        <p:tav tm="0">
                                          <p:val>
                                            <p:strVal val="#ppt_x"/>
                                          </p:val>
                                        </p:tav>
                                        <p:tav tm="100000">
                                          <p:val>
                                            <p:strVal val="#ppt_x"/>
                                          </p:val>
                                        </p:tav>
                                      </p:tavLst>
                                    </p:anim>
                                    <p:anim calcmode="lin" valueType="num">
                                      <p:cBhvr>
                                        <p:cTn id="21" dur="500" fill="hold"/>
                                        <p:tgtEl>
                                          <p:spTgt spid="4">
                                            <p:bg/>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anim calcmode="lin" valueType="num">
                                      <p:cBhvr>
                                        <p:cTn id="2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6"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43_1#1dd3527d0?vaa=1&amp;vcp=1&amp;vop=1&amp;pid=7deb19616&amp;color=0,55,96&amp;vtp=1&amp;bt=1&amp;bbb=1"/>
              <p:cNvSpPr/>
              <p:nvPr/>
            </p:nvSpPr>
            <p:spPr>
              <a:xfrm>
                <a:off x="502920" y="1227315"/>
                <a:ext cx="10570464" cy="549085"/>
              </a:xfrm>
              <a:prstGeom prst="rect">
                <a:avLst/>
              </a:prstGeom>
              <a:noFill/>
              <a:ln/>
            </p:spPr>
            <p:txBody>
              <a:bodyPr wrap="none" lIns="0" tIns="0" rIns="0" bIns="0" rtlCol="0" anchor="t"/>
              <a:lstStyle/>
              <a:p>
                <a:pPr algn="l" latinLnBrk="1">
                  <a:lnSpc>
                    <a:spcPts val="4700"/>
                  </a:lnSpc>
                </a:pPr>
                <a:r>
                  <a:rPr lang="en-US" altLang="zh-CN" sz="1800" b="1" i="0" dirty="0">
                    <a:solidFill>
                      <a:srgbClr val="003760"/>
                    </a:solidFill>
                    <a:latin typeface="Times New Roman" pitchFamily="34" charset="0"/>
                    <a:ea typeface="微软雅黑" pitchFamily="34" charset="-122"/>
                    <a:cs typeface="Times New Roman" pitchFamily="34" charset="-120"/>
                  </a:rPr>
                  <a:t>1-2</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计算：</a:t>
                </a:r>
                <a14:m>
                  <m:oMath xmlns:m="http://schemas.openxmlformats.org/officeDocument/2006/math">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40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80</m:t>
                            </m:r>
                          </m:e>
                          <m:sup>
                            <m:r>
                              <a:rPr lang="en-US" altLang="zh-CN" sz="1800" b="0" i="0">
                                <a:solidFill>
                                  <a:srgbClr val="003760"/>
                                </a:solidFill>
                                <a:latin typeface="Cambria Math" pitchFamily="34" charset="0"/>
                                <a:ea typeface="Cambria Math" pitchFamily="34" charset="-122"/>
                                <a:cs typeface="Cambria Math" pitchFamily="34" charset="-120"/>
                              </a:rPr>
                              <m:t>∘</m:t>
                            </m:r>
                          </m:sup>
                        </m:sSup>
                      </m:num>
                      <m:den>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40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60</m:t>
                            </m:r>
                          </m:e>
                          <m:sup>
                            <m:r>
                              <a:rPr lang="en-US" altLang="zh-CN" sz="1800" b="0" i="0">
                                <a:solidFill>
                                  <a:srgbClr val="003760"/>
                                </a:solidFill>
                                <a:latin typeface="Cambria Math" pitchFamily="34" charset="0"/>
                                <a:ea typeface="Cambria Math" pitchFamily="34" charset="-122"/>
                                <a:cs typeface="Cambria Math" pitchFamily="34" charset="-120"/>
                              </a:rPr>
                              <m:t>∘</m:t>
                            </m:r>
                          </m:sup>
                        </m:sSup>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C_6_BD.43_1#1dd3527d0?vaa=1&amp;vcp=1&amp;vop=1&amp;pid=7deb19616&amp;color=0,55,96&amp;vtp=1&amp;bt=1&amp;bbb=1"/>
              <p:cNvSpPr>
                <a:spLocks noRot="1" noChangeAspect="1" noMove="1" noResize="1" noEditPoints="1" noAdjustHandles="1" noChangeArrowheads="1" noChangeShapeType="1" noTextEdit="1"/>
              </p:cNvSpPr>
              <p:nvPr/>
            </p:nvSpPr>
            <p:spPr>
              <a:xfrm>
                <a:off x="502920" y="1227315"/>
                <a:ext cx="10570464" cy="549085"/>
              </a:xfrm>
              <a:prstGeom prst="rect">
                <a:avLst/>
              </a:prstGeom>
              <a:blipFill>
                <a:blip r:embed="rId3"/>
                <a:stretch>
                  <a:fillRect l="-1384" b="-15556"/>
                </a:stretch>
              </a:blipFill>
              <a:ln/>
            </p:spPr>
            <p:txBody>
              <a:bodyPr/>
              <a:lstStyle/>
              <a:p>
                <a:r>
                  <a:rPr lang="zh-CN" altLang="en-US">
                    <a:noFill/>
                  </a:rPr>
                  <a:t> </a:t>
                </a:r>
              </a:p>
            </p:txBody>
          </p:sp>
        </mc:Fallback>
      </mc:AlternateContent>
      <p:sp>
        <p:nvSpPr>
          <p:cNvPr id="3" name="QC_6_AN.45_1#1dd3527d0.bracket?vaa=1&amp;vcp=1&amp;vop=1&amp;pid=7deb19616&amp;color=0,55,96&amp;vpa=10&amp;vtp=1"/>
          <p:cNvSpPr/>
          <p:nvPr/>
        </p:nvSpPr>
        <p:spPr>
          <a:xfrm>
            <a:off x="3724402" y="1450580"/>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C</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C_6_BD.43_2#1dd3527d0.choices?vaa=1&amp;vcp=1&amp;vop=1&amp;pid=7deb19616&amp;color=0,55,96&amp;vtp=1&amp;bbb=1"/>
              <p:cNvSpPr/>
              <p:nvPr/>
            </p:nvSpPr>
            <p:spPr>
              <a:xfrm>
                <a:off x="502920" y="1782050"/>
                <a:ext cx="10570464" cy="461709"/>
              </a:xfrm>
              <a:prstGeom prst="rect">
                <a:avLst/>
              </a:prstGeom>
              <a:noFill/>
              <a:ln/>
            </p:spPr>
            <p:txBody>
              <a:bodyPr wrap="none" lIns="0" tIns="0" rIns="0" bIns="0" rtlCol="0" anchor="t"/>
              <a:lstStyle/>
              <a:p>
                <a:pPr latinLnBrk="1">
                  <a:lnSpc>
                    <a:spcPts val="3700"/>
                  </a:lnSpc>
                  <a:tabLst>
                    <a:tab pos="2756916" algn="l"/>
                    <a:tab pos="5399532" algn="l"/>
                    <a:tab pos="8131048"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6</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2</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43_2#1dd3527d0.choices?vaa=1&amp;vcp=1&amp;vop=1&amp;pid=7deb19616&amp;color=0,55,96&amp;vtp=1&amp;bbb=1"/>
              <p:cNvSpPr>
                <a:spLocks noRot="1" noChangeAspect="1" noMove="1" noResize="1" noEditPoints="1" noAdjustHandles="1" noChangeArrowheads="1" noChangeShapeType="1" noTextEdit="1"/>
              </p:cNvSpPr>
              <p:nvPr/>
            </p:nvSpPr>
            <p:spPr>
              <a:xfrm>
                <a:off x="502920" y="1782050"/>
                <a:ext cx="10570464" cy="461709"/>
              </a:xfrm>
              <a:prstGeom prst="rect">
                <a:avLst/>
              </a:prstGeom>
              <a:blipFill>
                <a:blip r:embed="rId4"/>
                <a:stretch>
                  <a:fillRect l="-1384" b="-1842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44_1#1dd3527d0?vaa=1&amp;vcp=1&amp;vop=1&amp;pid=7deb19616&amp;color=0,55,96&amp;vtp=1&amp;bbb=1"/>
              <p:cNvSpPr/>
              <p:nvPr/>
            </p:nvSpPr>
            <p:spPr>
              <a:xfrm>
                <a:off x="502920" y="2243886"/>
                <a:ext cx="10570464" cy="3560509"/>
              </a:xfrm>
              <a:prstGeom prst="rect">
                <a:avLst/>
              </a:prstGeom>
              <a:noFill/>
              <a:ln/>
            </p:spPr>
            <p:txBody>
              <a:bodyPr wrap="none" lIns="0" tIns="0" rIns="0" bIns="0" rtlCol="0" anchor="t"/>
              <a:lstStyle/>
              <a:p>
                <a:pPr algn="l" latinLnBrk="1">
                  <a:lnSpc>
                    <a:spcPts val="36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40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80</m:t>
                            </m:r>
                          </m:e>
                          <m:sup>
                            <m:r>
                              <a:rPr lang="en-US" altLang="zh-CN" sz="1800" b="0" i="0">
                                <a:solidFill>
                                  <a:srgbClr val="003760"/>
                                </a:solidFill>
                                <a:latin typeface="Cambria Math" pitchFamily="34" charset="0"/>
                                <a:ea typeface="Cambria Math" pitchFamily="34" charset="-122"/>
                                <a:cs typeface="Cambria Math" pitchFamily="34" charset="-120"/>
                              </a:rPr>
                              <m:t>∘</m:t>
                            </m:r>
                          </m:sup>
                        </m:sSup>
                      </m:num>
                      <m:den>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40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60</m:t>
                            </m:r>
                          </m:e>
                          <m:sup>
                            <m:r>
                              <a:rPr lang="en-US" altLang="zh-CN" sz="1800" b="0" i="0">
                                <a:solidFill>
                                  <a:srgbClr val="003760"/>
                                </a:solidFill>
                                <a:latin typeface="Cambria Math" pitchFamily="34" charset="0"/>
                                <a:ea typeface="Cambria Math" pitchFamily="34" charset="-122"/>
                                <a:cs typeface="Cambria Math" pitchFamily="34" charset="-120"/>
                              </a:rPr>
                              <m:t>∘</m:t>
                            </m:r>
                          </m:sup>
                        </m:sSup>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45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60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60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num>
                      <m:den>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57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num>
                      <m:den>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−2</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20</m:t>
                            </m:r>
                          </m:e>
                          <m:sup>
                            <m:r>
                              <a:rPr lang="en-US" altLang="zh-CN" sz="1800" b="0" i="0">
                                <a:solidFill>
                                  <a:srgbClr val="003760"/>
                                </a:solidFill>
                                <a:latin typeface="Cambria Math" pitchFamily="34" charset="0"/>
                                <a:ea typeface="Cambria Math" pitchFamily="34" charset="-122"/>
                                <a:cs typeface="Cambria Math" pitchFamily="34" charset="-120"/>
                              </a:rPr>
                              <m:t>∘</m:t>
                            </m:r>
                          </m:sup>
                        </m:sSup>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53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4</m:t>
                            </m:r>
                          </m:den>
                        </m:f>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4</m:t>
                            </m:r>
                          </m:den>
                        </m:f>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20</m:t>
                            </m:r>
                          </m:e>
                          <m:sup>
                            <m:r>
                              <a:rPr lang="en-US" altLang="zh-CN" sz="1800" b="0" i="0">
                                <a:solidFill>
                                  <a:srgbClr val="003760"/>
                                </a:solidFill>
                                <a:latin typeface="Cambria Math" pitchFamily="34" charset="0"/>
                                <a:ea typeface="Cambria Math" pitchFamily="34" charset="-122"/>
                                <a:cs typeface="Cambria Math" pitchFamily="34" charset="-120"/>
                              </a:rPr>
                              <m:t>∘</m:t>
                            </m:r>
                          </m:sup>
                        </m:sSup>
                      </m:num>
                      <m:den>
                        <m:r>
                          <a:rPr lang="en-US" altLang="zh-CN" sz="1800" b="0" i="0">
                            <a:solidFill>
                              <a:srgbClr val="003760"/>
                            </a:solidFill>
                            <a:latin typeface="Cambria Math" pitchFamily="34" charset="0"/>
                            <a:ea typeface="Cambria Math" pitchFamily="34" charset="-122"/>
                            <a:cs typeface="Cambria Math" pitchFamily="34" charset="-120"/>
                          </a:rPr>
                          <m:t>2(</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53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20</m:t>
                            </m:r>
                          </m:e>
                          <m:sup>
                            <m:r>
                              <a:rPr lang="en-US" altLang="zh-CN" sz="1800" b="0" i="0">
                                <a:solidFill>
                                  <a:srgbClr val="003760"/>
                                </a:solidFill>
                                <a:latin typeface="Cambria Math" pitchFamily="34" charset="0"/>
                                <a:ea typeface="Cambria Math" pitchFamily="34" charset="-122"/>
                                <a:cs typeface="Cambria Math" pitchFamily="34" charset="-120"/>
                              </a:rPr>
                              <m:t>∘</m:t>
                            </m:r>
                          </m:sup>
                        </m:sSup>
                      </m:num>
                      <m:den>
                        <m:r>
                          <a:rPr lang="en-US" altLang="zh-CN" sz="1800" b="0" i="0">
                            <a:solidFill>
                              <a:srgbClr val="003760"/>
                            </a:solidFill>
                            <a:latin typeface="Cambria Math" pitchFamily="34" charset="0"/>
                            <a:ea typeface="Cambria Math" pitchFamily="34" charset="-122"/>
                            <a:cs typeface="Cambria Math" pitchFamily="34" charset="-120"/>
                          </a:rPr>
                          <m:t>2(</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7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以原式</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.故选C.</a:t>
                </a:r>
                <a:endParaRPr lang="en-US" altLang="zh-CN" sz="1800" dirty="0">
                  <a:solidFill>
                    <a:srgbClr val="003760"/>
                  </a:solidFill>
                </a:endParaRPr>
              </a:p>
            </p:txBody>
          </p:sp>
        </mc:Choice>
        <mc:Fallback xmlns="">
          <p:sp>
            <p:nvSpPr>
              <p:cNvPr id="5" name="QC_6_AS.44_1#1dd3527d0?vaa=1&amp;vcp=1&amp;vop=1&amp;pid=7deb19616&amp;color=0,55,96&amp;vtp=1&amp;bbb=1"/>
              <p:cNvSpPr>
                <a:spLocks noRot="1" noChangeAspect="1" noMove="1" noResize="1" noEditPoints="1" noAdjustHandles="1" noChangeArrowheads="1" noChangeShapeType="1" noTextEdit="1"/>
              </p:cNvSpPr>
              <p:nvPr/>
            </p:nvSpPr>
            <p:spPr>
              <a:xfrm>
                <a:off x="502920" y="2243886"/>
                <a:ext cx="10570464" cy="3560509"/>
              </a:xfrm>
              <a:prstGeom prst="rect">
                <a:avLst/>
              </a:prstGeom>
              <a:blipFill>
                <a:blip r:embed="rId5"/>
                <a:stretch>
                  <a:fillRect l="-1384" b="-239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47_1#1913e0757?vaa=1&amp;vcp=1&amp;vop=1&amp;pid=7deb19616&amp;color=0,55,96&amp;vtp=1&amp;bt=1&amp;bbb=1"/>
              <p:cNvSpPr/>
              <p:nvPr/>
            </p:nvSpPr>
            <p:spPr>
              <a:xfrm>
                <a:off x="502920" y="1314341"/>
                <a:ext cx="10570464" cy="525907"/>
              </a:xfrm>
              <a:prstGeom prst="rect">
                <a:avLst/>
              </a:prstGeom>
              <a:noFill/>
              <a:ln/>
            </p:spPr>
            <p:txBody>
              <a:bodyPr wrap="none" lIns="0" tIns="0" rIns="0" bIns="0" rtlCol="0" anchor="t"/>
              <a:lstStyle/>
              <a:p>
                <a:pPr algn="l" latinLnBrk="1">
                  <a:lnSpc>
                    <a:spcPts val="4500"/>
                  </a:lnSpc>
                </a:pPr>
                <a:r>
                  <a:rPr lang="en-US" altLang="zh-CN" sz="1800" b="1" i="0" dirty="0">
                    <a:solidFill>
                      <a:srgbClr val="003760"/>
                    </a:solidFill>
                    <a:latin typeface="Times New Roman" pitchFamily="34" charset="0"/>
                    <a:ea typeface="微软雅黑" pitchFamily="34" charset="-122"/>
                    <a:cs typeface="Times New Roman" pitchFamily="34" charset="-120"/>
                  </a:rPr>
                  <a:t>例2</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7</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0&lt;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&lt;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的值为(</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C_6_BD.47_1#1913e0757?vaa=1&amp;vcp=1&amp;vop=1&amp;pid=7deb19616&amp;color=0,55,96&amp;vtp=1&amp;bt=1&amp;bbb=1"/>
              <p:cNvSpPr>
                <a:spLocks noRot="1" noChangeAspect="1" noMove="1" noResize="1" noEditPoints="1" noAdjustHandles="1" noChangeArrowheads="1" noChangeShapeType="1" noTextEdit="1"/>
              </p:cNvSpPr>
              <p:nvPr/>
            </p:nvSpPr>
            <p:spPr>
              <a:xfrm>
                <a:off x="502920" y="1314341"/>
                <a:ext cx="10570464" cy="525907"/>
              </a:xfrm>
              <a:prstGeom prst="rect">
                <a:avLst/>
              </a:prstGeom>
              <a:blipFill>
                <a:blip r:embed="rId3"/>
                <a:stretch>
                  <a:fillRect l="-1384" b="-15116"/>
                </a:stretch>
              </a:blipFill>
              <a:ln/>
            </p:spPr>
            <p:txBody>
              <a:bodyPr/>
              <a:lstStyle/>
              <a:p>
                <a:r>
                  <a:rPr lang="zh-CN" altLang="en-US">
                    <a:noFill/>
                  </a:rPr>
                  <a:t> </a:t>
                </a:r>
              </a:p>
            </p:txBody>
          </p:sp>
        </mc:Fallback>
      </mc:AlternateContent>
      <p:sp>
        <p:nvSpPr>
          <p:cNvPr id="3" name="QC_6_AN.50_1#1913e0757.bracket?vaa=1&amp;vcp=1&amp;vop=1&amp;pid=7deb19616&amp;color=0,55,96&amp;vpa=11&amp;vtp=1"/>
          <p:cNvSpPr/>
          <p:nvPr/>
        </p:nvSpPr>
        <p:spPr>
          <a:xfrm>
            <a:off x="6103747" y="1500586"/>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C</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C_6_BD.47_2#1913e0757.choices?vaa=1&amp;vcp=1&amp;vop=1&amp;pid=7deb19616&amp;color=0,55,96&amp;vtp=1&amp;bbb=1"/>
              <p:cNvSpPr/>
              <p:nvPr/>
            </p:nvSpPr>
            <p:spPr>
              <a:xfrm>
                <a:off x="502920" y="1846788"/>
                <a:ext cx="10570464" cy="461518"/>
              </a:xfrm>
              <a:prstGeom prst="rect">
                <a:avLst/>
              </a:prstGeom>
              <a:noFill/>
              <a:ln/>
            </p:spPr>
            <p:txBody>
              <a:bodyPr wrap="none" lIns="0" tIns="0" rIns="0" bIns="0" rtlCol="0" anchor="t"/>
              <a:lstStyle/>
              <a:p>
                <a:pPr latinLnBrk="1">
                  <a:lnSpc>
                    <a:spcPts val="3700"/>
                  </a:lnSpc>
                  <a:tabLst>
                    <a:tab pos="2766441" algn="l"/>
                    <a:tab pos="5507482" algn="l"/>
                    <a:tab pos="813422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14</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14</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11</m:t>
                        </m:r>
                      </m:num>
                      <m:den>
                        <m:r>
                          <a:rPr lang="en-US" altLang="zh-CN" sz="1800" b="0" i="0">
                            <a:solidFill>
                              <a:srgbClr val="003760"/>
                            </a:solidFill>
                            <a:latin typeface="Cambria Math" pitchFamily="34" charset="0"/>
                            <a:ea typeface="Cambria Math" pitchFamily="34" charset="-122"/>
                            <a:cs typeface="Cambria Math" pitchFamily="34" charset="-120"/>
                          </a:rPr>
                          <m:t>14</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13</m:t>
                        </m:r>
                      </m:num>
                      <m:den>
                        <m:r>
                          <a:rPr lang="en-US" altLang="zh-CN" sz="1800" b="0" i="0">
                            <a:solidFill>
                              <a:srgbClr val="003760"/>
                            </a:solidFill>
                            <a:latin typeface="Cambria Math" pitchFamily="34" charset="0"/>
                            <a:ea typeface="Cambria Math" pitchFamily="34" charset="-122"/>
                            <a:cs typeface="Cambria Math" pitchFamily="34" charset="-120"/>
                          </a:rPr>
                          <m:t>14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47_2#1913e0757.choices?vaa=1&amp;vcp=1&amp;vop=1&amp;pid=7deb19616&amp;color=0,55,96&amp;vtp=1&amp;bbb=1"/>
              <p:cNvSpPr>
                <a:spLocks noRot="1" noChangeAspect="1" noMove="1" noResize="1" noEditPoints="1" noAdjustHandles="1" noChangeArrowheads="1" noChangeShapeType="1" noTextEdit="1"/>
              </p:cNvSpPr>
              <p:nvPr/>
            </p:nvSpPr>
            <p:spPr>
              <a:xfrm>
                <a:off x="502920" y="1846788"/>
                <a:ext cx="10570464" cy="461518"/>
              </a:xfrm>
              <a:prstGeom prst="rect">
                <a:avLst/>
              </a:prstGeom>
              <a:blipFill>
                <a:blip r:embed="rId4"/>
                <a:stretch>
                  <a:fillRect l="-1384" b="-1710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6_EX.48_1#1913e0757?vaa=1&amp;vcp=1&amp;vop=1&amp;pid=7deb19616&amp;color=0,55,96&amp;vtp=1&amp;bbb=1&amp;hb=1"/>
              <p:cNvSpPr/>
              <p:nvPr/>
            </p:nvSpPr>
            <p:spPr>
              <a:xfrm>
                <a:off x="502920" y="2309131"/>
                <a:ext cx="10570464" cy="161144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err="1">
                    <a:solidFill>
                      <a:srgbClr val="003760"/>
                    </a:solidFill>
                    <a:latin typeface="Times New Roman" pitchFamily="34" charset="0"/>
                    <a:ea typeface="微软雅黑" pitchFamily="34" charset="-122"/>
                    <a:cs typeface="Times New Roman" pitchFamily="34" charset="-120"/>
                  </a:rPr>
                  <a:t>点透</a:t>
                </a:r>
                <a:endParaRPr lang="en-US" altLang="zh-CN" sz="1800" dirty="0">
                  <a:solidFill>
                    <a:srgbClr val="003760"/>
                  </a:solidFill>
                </a:endParaRPr>
              </a:p>
              <a:p>
                <a:pPr latinLnBrk="1">
                  <a:lnSpc>
                    <a:spcPts val="3300"/>
                  </a:lnSpc>
                </a:pPr>
                <a:r>
                  <a:rPr lang="en-US" altLang="zh-CN" b="0" i="0" dirty="0" err="1">
                    <a:solidFill>
                      <a:srgbClr val="003760"/>
                    </a:solidFill>
                    <a:latin typeface="Times New Roman" pitchFamily="34" charset="0"/>
                    <a:ea typeface="微软雅黑" pitchFamily="34" charset="-122"/>
                    <a:cs typeface="Times New Roman" pitchFamily="34" charset="-120"/>
                  </a:rPr>
                  <a:t>观</a:t>
                </a:r>
                <a:r>
                  <a:rPr lang="en-US" altLang="zh-CN" sz="1800" b="0" i="0" dirty="0" err="1">
                    <a:solidFill>
                      <a:srgbClr val="003760"/>
                    </a:solidFill>
                    <a:latin typeface="Times New Roman" pitchFamily="34" charset="0"/>
                    <a:ea typeface="微软雅黑" pitchFamily="34" charset="-122"/>
                    <a:cs typeface="Times New Roman" pitchFamily="34" charset="-120"/>
                  </a:rPr>
                  <a:t>察已知式中的角与所求表达式中角的关系，通过角变换，再利用和角或差角公式求解</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a:p>
                <a:pPr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【思路分析】</a:t>
                </a:r>
                <a:r>
                  <a:rPr lang="en-US" altLang="zh-CN" sz="1800" b="0" i="0" dirty="0">
                    <a:solidFill>
                      <a:srgbClr val="003760"/>
                    </a:solidFill>
                    <a:latin typeface="Times New Roman" pitchFamily="34" charset="0"/>
                    <a:ea typeface="微软雅黑" pitchFamily="34" charset="-122"/>
                    <a:cs typeface="Times New Roman" pitchFamily="34" charset="-120"/>
                  </a:rPr>
                  <a:t>根据同角三角函数的基本关系求出</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，再根据</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err="1">
                    <a:solidFill>
                      <a:srgbClr val="003760"/>
                    </a:solidFill>
                    <a:latin typeface="Times New Roman" pitchFamily="34" charset="0"/>
                    <a:ea typeface="微软雅黑" pitchFamily="34" charset="-122"/>
                    <a:cs typeface="Times New Roman" pitchFamily="34" charset="-120"/>
                  </a:rPr>
                  <a:t>利用两角</a:t>
                </a:r>
                <a:endParaRPr lang="en-US" altLang="zh-CN" sz="1800" b="0" i="0" dirty="0">
                  <a:solidFill>
                    <a:srgbClr val="003760"/>
                  </a:solidFill>
                  <a:latin typeface="Times New Roman" pitchFamily="34" charset="0"/>
                  <a:ea typeface="微软雅黑" pitchFamily="34" charset="-122"/>
                  <a:cs typeface="Times New Roman" pitchFamily="34" charset="-120"/>
                </a:endParaRPr>
              </a:p>
              <a:p>
                <a:pPr latinLnBrk="1">
                  <a:lnSpc>
                    <a:spcPts val="3100"/>
                  </a:lnSpc>
                </a:pPr>
                <a:r>
                  <a:rPr lang="en-US" altLang="zh-CN" b="0" i="0" dirty="0" err="1">
                    <a:solidFill>
                      <a:srgbClr val="003760"/>
                    </a:solidFill>
                    <a:latin typeface="Times New Roman" pitchFamily="34" charset="0"/>
                    <a:ea typeface="微软雅黑" pitchFamily="34" charset="-122"/>
                    <a:cs typeface="Times New Roman" pitchFamily="34" charset="-120"/>
                  </a:rPr>
                  <a:t>差的正弦公式计算可得</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p:sp>
            <p:nvSpPr>
              <p:cNvPr id="5" name="QC_6_EX.48_1#1913e0757?vaa=1&amp;vcp=1&amp;vop=1&amp;pid=7deb19616&amp;color=0,55,96&amp;vtp=1&amp;bbb=1&amp;hb=1"/>
              <p:cNvSpPr>
                <a:spLocks noRot="1" noChangeAspect="1" noMove="1" noResize="1" noEditPoints="1" noAdjustHandles="1" noChangeArrowheads="1" noChangeShapeType="1" noTextEdit="1"/>
              </p:cNvSpPr>
              <p:nvPr/>
            </p:nvSpPr>
            <p:spPr>
              <a:xfrm>
                <a:off x="502920" y="2309131"/>
                <a:ext cx="10570464" cy="1611440"/>
              </a:xfrm>
              <a:prstGeom prst="rect">
                <a:avLst/>
              </a:prstGeom>
              <a:blipFill>
                <a:blip r:embed="rId5"/>
                <a:stretch>
                  <a:fillRect l="-1384" b="-8712"/>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C_6_AS.49_1#1913e0757?vaa=1&amp;vcp=1&amp;vop=1&amp;pid=7deb19616&amp;color=0,55,96&amp;vtp=1&amp;bbb=1&amp;hb=1"/>
              <p:cNvSpPr/>
              <p:nvPr/>
            </p:nvSpPr>
            <p:spPr>
              <a:xfrm>
                <a:off x="502920" y="3921650"/>
                <a:ext cx="10570464" cy="1677988"/>
              </a:xfrm>
              <a:prstGeom prst="rect">
                <a:avLst/>
              </a:prstGeom>
              <a:noFill/>
              <a:ln/>
            </p:spPr>
            <p:txBody>
              <a:bodyPr wrap="none" lIns="0" tIns="0" rIns="0" bIns="0" rtlCol="0" anchor="t"/>
              <a:lstStyle/>
              <a:p>
                <a:pPr algn="l" latinLnBrk="1">
                  <a:lnSpc>
                    <a:spcPts val="46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0&lt;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&lt;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&lt;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&lt;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7</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，又因为</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7</m:t>
                        </m:r>
                      </m:den>
                    </m:f>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&lt;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&lt;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p>
              <a:p>
                <a:pPr latinLnBrk="1">
                  <a:lnSpc>
                    <a:spcPts val="4900"/>
                  </a:lnSpc>
                </a:pP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e>
                    </m:rad>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7</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p>
              <a:p>
                <a:pPr latinLnBrk="1">
                  <a:lnSpc>
                    <a:spcPts val="3800"/>
                  </a:lnSpc>
                </a:pPr>
                <a14:m>
                  <m:oMath xmlns:m="http://schemas.openxmlformats.org/officeDocument/2006/math">
                    <m:r>
                      <m:rPr>
                        <m:sty m:val="p"/>
                      </m:rPr>
                      <a:rPr lang="en-US" altLang="zh-CN" b="0" i="0" smtClean="0">
                        <a:solidFill>
                          <a:srgbClr val="003760"/>
                        </a:solidFill>
                        <a:latin typeface="Cambria Math" pitchFamily="34" charset="0"/>
                        <a:ea typeface="Cambria Math" pitchFamily="34" charset="-122"/>
                        <a:cs typeface="Cambria Math" pitchFamily="34" charset="-120"/>
                      </a:rPr>
                      <m:t>sin</m:t>
                    </m:r>
                    <m:r>
                      <m:rPr>
                        <m:nor/>
                      </m:rPr>
                      <a:rPr lang="en-US" altLang="zh-CN" b="0" i="0" smtClean="0">
                        <a:solidFill>
                          <a:srgbClr val="003760"/>
                        </a:solidFill>
                        <a:latin typeface="Cambria Math" pitchFamily="34" charset="0"/>
                        <a:ea typeface="Cambria Math" pitchFamily="34" charset="-122"/>
                        <a:cs typeface="Cambria Math" pitchFamily="34" charset="-120"/>
                      </a:rPr>
                      <m:t> </m:t>
                    </m:r>
                    <m:r>
                      <a:rPr lang="en-US" altLang="zh-CN" b="0" i="0" smtClean="0">
                        <a:solidFill>
                          <a:srgbClr val="003760"/>
                        </a:solidFill>
                        <a:latin typeface="Cambria Math" pitchFamily="34" charset="0"/>
                        <a:ea typeface="Cambria Math" pitchFamily="34" charset="-122"/>
                        <a:cs typeface="Cambria Math" pitchFamily="34" charset="-120"/>
                      </a:rPr>
                      <m:t>𝛼</m:t>
                    </m:r>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sin</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𝛼</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sin</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𝛼</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cos</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cos</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𝛼</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sin</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4</m:t>
                        </m:r>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3</m:t>
                            </m:r>
                          </m:e>
                        </m:rad>
                      </m:num>
                      <m:den>
                        <m:r>
                          <a:rPr lang="en-US" altLang="zh-CN" b="0" i="0">
                            <a:solidFill>
                              <a:srgbClr val="003760"/>
                            </a:solidFill>
                            <a:latin typeface="Cambria Math" pitchFamily="34" charset="0"/>
                            <a:ea typeface="Cambria Math" pitchFamily="34" charset="-122"/>
                            <a:cs typeface="Cambria Math" pitchFamily="34" charset="-120"/>
                          </a:rPr>
                          <m:t>7</m:t>
                        </m:r>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3</m:t>
                            </m:r>
                          </m:e>
                        </m:rad>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m:t>
                        </m:r>
                      </m:num>
                      <m:den>
                        <m:r>
                          <a:rPr lang="en-US" altLang="zh-CN" b="0" i="0">
                            <a:solidFill>
                              <a:srgbClr val="003760"/>
                            </a:solidFill>
                            <a:latin typeface="Cambria Math" pitchFamily="34" charset="0"/>
                            <a:ea typeface="Cambria Math" pitchFamily="34" charset="-122"/>
                            <a:cs typeface="Cambria Math" pitchFamily="34" charset="-120"/>
                          </a:rPr>
                          <m:t>7</m:t>
                        </m:r>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11</m:t>
                        </m:r>
                      </m:num>
                      <m:den>
                        <m:r>
                          <a:rPr lang="en-US" altLang="zh-CN" b="0" i="0">
                            <a:solidFill>
                              <a:srgbClr val="003760"/>
                            </a:solidFill>
                            <a:latin typeface="Cambria Math" pitchFamily="34" charset="0"/>
                            <a:ea typeface="Cambria Math" pitchFamily="34" charset="-122"/>
                            <a:cs typeface="Cambria Math" pitchFamily="34" charset="-120"/>
                          </a:rPr>
                          <m:t>14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.故选C.</a:t>
                </a:r>
                <a:endParaRPr lang="en-US" altLang="zh-CN" dirty="0">
                  <a:solidFill>
                    <a:srgbClr val="003760"/>
                  </a:solidFill>
                </a:endParaRPr>
              </a:p>
            </p:txBody>
          </p:sp>
        </mc:Choice>
        <mc:Fallback xmlns="">
          <p:sp>
            <p:nvSpPr>
              <p:cNvPr id="6" name="QC_6_AS.49_1#1913e0757?vaa=1&amp;vcp=1&amp;vop=1&amp;pid=7deb19616&amp;color=0,55,96&amp;vtp=1&amp;bbb=1&amp;hb=1"/>
              <p:cNvSpPr>
                <a:spLocks noRot="1" noChangeAspect="1" noMove="1" noResize="1" noEditPoints="1" noAdjustHandles="1" noChangeArrowheads="1" noChangeShapeType="1" noTextEdit="1"/>
              </p:cNvSpPr>
              <p:nvPr/>
            </p:nvSpPr>
            <p:spPr>
              <a:xfrm>
                <a:off x="502920" y="3921650"/>
                <a:ext cx="10570464" cy="1677988"/>
              </a:xfrm>
              <a:prstGeom prst="rect">
                <a:avLst/>
              </a:prstGeom>
              <a:blipFill>
                <a:blip r:embed="rId6"/>
                <a:stretch>
                  <a:fillRect l="-1384" b="-471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6">
                                            <p:bg/>
                                          </p:spTgt>
                                        </p:tgtEl>
                                        <p:attrNameLst>
                                          <p:attrName>style.visibility</p:attrName>
                                        </p:attrNameLst>
                                      </p:cBhvr>
                                      <p:to>
                                        <p:strVal val="visible"/>
                                      </p:to>
                                    </p:set>
                                    <p:animEffect transition="in" filter="fade">
                                      <p:cBhvr>
                                        <p:cTn id="34" dur="500"/>
                                        <p:tgtEl>
                                          <p:spTgt spid="6">
                                            <p:bg/>
                                          </p:spTgt>
                                        </p:tgtEl>
                                      </p:cBhvr>
                                    </p:animEffect>
                                    <p:anim calcmode="lin" valueType="num">
                                      <p:cBhvr>
                                        <p:cTn id="35" dur="500" fill="hold"/>
                                        <p:tgtEl>
                                          <p:spTgt spid="6">
                                            <p:bg/>
                                          </p:spTgt>
                                        </p:tgtEl>
                                        <p:attrNameLst>
                                          <p:attrName>ppt_x</p:attrName>
                                        </p:attrNameLst>
                                      </p:cBhvr>
                                      <p:tavLst>
                                        <p:tav tm="0">
                                          <p:val>
                                            <p:strVal val="#ppt_x"/>
                                          </p:val>
                                        </p:tav>
                                        <p:tav tm="100000">
                                          <p:val>
                                            <p:strVal val="#ppt_x"/>
                                          </p:val>
                                        </p:tav>
                                      </p:tavLst>
                                    </p:anim>
                                    <p:anim calcmode="lin" valueType="num">
                                      <p:cBhvr>
                                        <p:cTn id="36" dur="500" fill="hold"/>
                                        <p:tgtEl>
                                          <p:spTgt spid="6">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Effect transition="in" filter="fade">
                                      <p:cBhvr>
                                        <p:cTn id="39" dur="500"/>
                                        <p:tgtEl>
                                          <p:spTgt spid="6">
                                            <p:txEl>
                                              <p:pRg st="0" end="0"/>
                                            </p:txEl>
                                          </p:spTgt>
                                        </p:tgtEl>
                                      </p:cBhvr>
                                    </p:animEffect>
                                    <p:anim calcmode="lin" valueType="num">
                                      <p:cBhvr>
                                        <p:cTn id="40"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6">
                                            <p:txEl>
                                              <p:pRg st="0" end="0"/>
                                            </p:txEl>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6">
                                            <p:txEl>
                                              <p:pRg st="1" end="1"/>
                                            </p:txEl>
                                          </p:spTgt>
                                        </p:tgtEl>
                                        <p:attrNameLst>
                                          <p:attrName>style.visibility</p:attrName>
                                        </p:attrNameLst>
                                      </p:cBhvr>
                                      <p:to>
                                        <p:strVal val="visible"/>
                                      </p:to>
                                    </p:set>
                                    <p:animEffect transition="in" filter="fade">
                                      <p:cBhvr>
                                        <p:cTn id="44" dur="500"/>
                                        <p:tgtEl>
                                          <p:spTgt spid="6">
                                            <p:txEl>
                                              <p:pRg st="1" end="1"/>
                                            </p:txEl>
                                          </p:spTgt>
                                        </p:tgtEl>
                                      </p:cBhvr>
                                    </p:animEffect>
                                    <p:anim calcmode="lin" valueType="num">
                                      <p:cBhvr>
                                        <p:cTn id="4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46" dur="500" fill="hold"/>
                                        <p:tgtEl>
                                          <p:spTgt spid="6">
                                            <p:txEl>
                                              <p:pRg st="1" end="1"/>
                                            </p:txEl>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6">
                                            <p:txEl>
                                              <p:pRg st="2" end="2"/>
                                            </p:txEl>
                                          </p:spTgt>
                                        </p:tgtEl>
                                        <p:attrNameLst>
                                          <p:attrName>style.visibility</p:attrName>
                                        </p:attrNameLst>
                                      </p:cBhvr>
                                      <p:to>
                                        <p:strVal val="visible"/>
                                      </p:to>
                                    </p:set>
                                    <p:animEffect transition="in" filter="fade">
                                      <p:cBhvr>
                                        <p:cTn id="49" dur="500"/>
                                        <p:tgtEl>
                                          <p:spTgt spid="6">
                                            <p:txEl>
                                              <p:pRg st="2" end="2"/>
                                            </p:txEl>
                                          </p:spTgt>
                                        </p:tgtEl>
                                      </p:cBhvr>
                                    </p:animEffect>
                                    <p:anim calcmode="lin" valueType="num">
                                      <p:cBhvr>
                                        <p:cTn id="50"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51" dur="5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bg/>
                                          </p:spTgt>
                                        </p:tgtEl>
                                        <p:attrNameLst>
                                          <p:attrName>style.visibility</p:attrName>
                                        </p:attrNameLst>
                                      </p:cBhvr>
                                      <p:to>
                                        <p:strVal val="visible"/>
                                      </p:to>
                                    </p:set>
                                    <p:animEffect transition="in" filter="fade">
                                      <p:cBhvr>
                                        <p:cTn id="56" dur="500"/>
                                        <p:tgtEl>
                                          <p:spTgt spid="3">
                                            <p:bg/>
                                          </p:spTgt>
                                        </p:tgtEl>
                                      </p:cBhvr>
                                    </p:animEffect>
                                    <p:anim calcmode="lin" valueType="num">
                                      <p:cBhvr>
                                        <p:cTn id="57" dur="500" fill="hold"/>
                                        <p:tgtEl>
                                          <p:spTgt spid="3">
                                            <p:bg/>
                                          </p:spTgt>
                                        </p:tgtEl>
                                        <p:attrNameLst>
                                          <p:attrName>ppt_x</p:attrName>
                                        </p:attrNameLst>
                                      </p:cBhvr>
                                      <p:tavLst>
                                        <p:tav tm="0">
                                          <p:val>
                                            <p:strVal val="#ppt_x"/>
                                          </p:val>
                                        </p:tav>
                                        <p:tav tm="100000">
                                          <p:val>
                                            <p:strVal val="#ppt_x"/>
                                          </p:val>
                                        </p:tav>
                                      </p:tavLst>
                                    </p:anim>
                                    <p:anim calcmode="lin" valueType="num">
                                      <p:cBhvr>
                                        <p:cTn id="58" dur="500" fill="hold"/>
                                        <p:tgtEl>
                                          <p:spTgt spid="3">
                                            <p:bg/>
                                          </p:spTgt>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3">
                                            <p:txEl>
                                              <p:pRg st="0" end="0"/>
                                            </p:txEl>
                                          </p:spTgt>
                                        </p:tgtEl>
                                        <p:attrNameLst>
                                          <p:attrName>style.visibility</p:attrName>
                                        </p:attrNameLst>
                                      </p:cBhvr>
                                      <p:to>
                                        <p:strVal val="visible"/>
                                      </p:to>
                                    </p:set>
                                    <p:animEffect transition="in" filter="fade">
                                      <p:cBhvr>
                                        <p:cTn id="61" dur="500"/>
                                        <p:tgtEl>
                                          <p:spTgt spid="3">
                                            <p:txEl>
                                              <p:pRg st="0" end="0"/>
                                            </p:txEl>
                                          </p:spTgt>
                                        </p:tgtEl>
                                      </p:cBhvr>
                                    </p:animEffect>
                                    <p:anim calcmode="lin" valueType="num">
                                      <p:cBhvr>
                                        <p:cTn id="6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63"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6"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52_1#4c099f7c2?vaa=1&amp;vcp=1&amp;vop=1&amp;pid=7deb19616&amp;color=0,55,96&amp;vtp=1&amp;bt=1&amp;bbb=1&amp;hb=1"/>
              <p:cNvSpPr/>
              <p:nvPr/>
            </p:nvSpPr>
            <p:spPr>
              <a:xfrm>
                <a:off x="502920" y="1676387"/>
                <a:ext cx="10570464" cy="935546"/>
              </a:xfrm>
              <a:prstGeom prst="rect">
                <a:avLst/>
              </a:prstGeom>
              <a:noFill/>
              <a:ln/>
            </p:spPr>
            <p:txBody>
              <a:bodyPr wrap="none" lIns="0" tIns="0" rIns="0" bIns="0" rtlCol="0" anchor="t"/>
              <a:lstStyle/>
              <a:p>
                <a:pPr algn="l" latinLnBrk="1">
                  <a:lnSpc>
                    <a:spcPts val="3500"/>
                  </a:lnSpc>
                </a:pPr>
                <a:r>
                  <a:rPr lang="en-US" altLang="zh-CN" sz="1800" b="1" i="0" dirty="0">
                    <a:solidFill>
                      <a:srgbClr val="003760"/>
                    </a:solidFill>
                    <a:latin typeface="Times New Roman" pitchFamily="34" charset="0"/>
                    <a:ea typeface="微软雅黑" pitchFamily="34" charset="-122"/>
                    <a:cs typeface="Times New Roman" pitchFamily="34" charset="-120"/>
                  </a:rPr>
                  <a:t>2-1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[江苏南京2025高一月考]</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0&lt;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&lt;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0&lt;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&lt;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num>
                      <m:den>
                        <m:r>
                          <a:rPr lang="en-US" altLang="zh-CN" sz="1800" b="0" i="0">
                            <a:solidFill>
                              <a:srgbClr val="003760"/>
                            </a:solidFill>
                            <a:latin typeface="Cambria Math" pitchFamily="34" charset="0"/>
                            <a:ea typeface="Cambria Math" pitchFamily="34" charset="-122"/>
                            <a:cs typeface="Cambria Math" pitchFamily="34" charset="-120"/>
                          </a:rPr>
                          <m:t>13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，则</a:t>
                </a:r>
              </a:p>
              <a:p>
                <a:pPr latinLnBrk="1">
                  <a:lnSpc>
                    <a:spcPts val="4200"/>
                  </a:lnSpc>
                </a:pPr>
                <a14:m>
                  <m:oMath xmlns:m="http://schemas.openxmlformats.org/officeDocument/2006/math">
                    <m:r>
                      <m:rPr>
                        <m:sty m:val="p"/>
                      </m:rPr>
                      <a:rPr lang="en-US" altLang="zh-CN" b="0" i="0" smtClean="0">
                        <a:solidFill>
                          <a:srgbClr val="003760"/>
                        </a:solidFill>
                        <a:latin typeface="Cambria Math" pitchFamily="34" charset="0"/>
                        <a:ea typeface="Cambria Math" pitchFamily="34" charset="-122"/>
                        <a:cs typeface="Cambria Math" pitchFamily="34" charset="-120"/>
                      </a:rPr>
                      <m:t>cos</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𝛼</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4</m:t>
                        </m:r>
                      </m:den>
                    </m:f>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2" name="QC_6_BD.52_1#4c099f7c2?vaa=1&amp;vcp=1&amp;vop=1&amp;pid=7deb19616&amp;color=0,55,96&amp;vtp=1&amp;bt=1&amp;bbb=1&amp;hb=1"/>
              <p:cNvSpPr>
                <a:spLocks noRot="1" noChangeAspect="1" noMove="1" noResize="1" noEditPoints="1" noAdjustHandles="1" noChangeArrowheads="1" noChangeShapeType="1" noTextEdit="1"/>
              </p:cNvSpPr>
              <p:nvPr/>
            </p:nvSpPr>
            <p:spPr>
              <a:xfrm>
                <a:off x="502920" y="1676387"/>
                <a:ext cx="10570464" cy="935546"/>
              </a:xfrm>
              <a:prstGeom prst="rect">
                <a:avLst/>
              </a:prstGeom>
              <a:blipFill>
                <a:blip r:embed="rId3"/>
                <a:stretch>
                  <a:fillRect l="-1384" b="-9150"/>
                </a:stretch>
              </a:blipFill>
              <a:ln/>
            </p:spPr>
            <p:txBody>
              <a:bodyPr/>
              <a:lstStyle/>
              <a:p>
                <a:r>
                  <a:rPr lang="zh-CN" altLang="en-US">
                    <a:noFill/>
                  </a:rPr>
                  <a:t> </a:t>
                </a:r>
              </a:p>
            </p:txBody>
          </p:sp>
        </mc:Fallback>
      </mc:AlternateContent>
      <p:sp>
        <p:nvSpPr>
          <p:cNvPr id="3" name="QC_6_AN.54_1#4c099f7c2.bracket?vaa=1&amp;vcp=1&amp;vop=1&amp;pid=7deb19616&amp;color=0,55,96&amp;vpa=12&amp;vtp=1"/>
          <p:cNvSpPr/>
          <p:nvPr/>
        </p:nvSpPr>
        <p:spPr>
          <a:xfrm>
            <a:off x="1938592" y="2288653"/>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C</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C_6_BD.52_2#4c099f7c2.choices?vaa=1&amp;vcp=1&amp;vop=1&amp;pid=7deb19616&amp;color=0,55,96&amp;vtp=1&amp;bbb=1"/>
              <p:cNvSpPr/>
              <p:nvPr/>
            </p:nvSpPr>
            <p:spPr>
              <a:xfrm>
                <a:off x="502920" y="2618599"/>
                <a:ext cx="10570464" cy="461709"/>
              </a:xfrm>
              <a:prstGeom prst="rect">
                <a:avLst/>
              </a:prstGeom>
              <a:noFill/>
              <a:ln/>
            </p:spPr>
            <p:txBody>
              <a:bodyPr wrap="none" lIns="0" tIns="0" rIns="0" bIns="0" rtlCol="0" anchor="t"/>
              <a:lstStyle/>
              <a:p>
                <a:pPr latinLnBrk="1">
                  <a:lnSpc>
                    <a:spcPts val="3700"/>
                  </a:lnSpc>
                  <a:tabLst>
                    <a:tab pos="2741041" algn="l"/>
                    <a:tab pos="5355082" algn="l"/>
                    <a:tab pos="805802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56</m:t>
                        </m:r>
                      </m:num>
                      <m:den>
                        <m:r>
                          <a:rPr lang="en-US" altLang="zh-CN" sz="1800" b="0" i="0">
                            <a:solidFill>
                              <a:srgbClr val="003760"/>
                            </a:solidFill>
                            <a:latin typeface="Cambria Math" pitchFamily="34" charset="0"/>
                            <a:ea typeface="Cambria Math" pitchFamily="34" charset="-122"/>
                            <a:cs typeface="Cambria Math" pitchFamily="34" charset="-120"/>
                          </a:rPr>
                          <m:t>65</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36</m:t>
                        </m:r>
                      </m:num>
                      <m:den>
                        <m:r>
                          <a:rPr lang="en-US" altLang="zh-CN" sz="1800" b="0" i="0">
                            <a:solidFill>
                              <a:srgbClr val="003760"/>
                            </a:solidFill>
                            <a:latin typeface="Cambria Math" pitchFamily="34" charset="0"/>
                            <a:ea typeface="Cambria Math" pitchFamily="34" charset="-122"/>
                            <a:cs typeface="Cambria Math" pitchFamily="34" charset="-120"/>
                          </a:rPr>
                          <m:t>65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52_2#4c099f7c2.choices?vaa=1&amp;vcp=1&amp;vop=1&amp;pid=7deb19616&amp;color=0,55,96&amp;vtp=1&amp;bbb=1"/>
              <p:cNvSpPr>
                <a:spLocks noRot="1" noChangeAspect="1" noMove="1" noResize="1" noEditPoints="1" noAdjustHandles="1" noChangeArrowheads="1" noChangeShapeType="1" noTextEdit="1"/>
              </p:cNvSpPr>
              <p:nvPr/>
            </p:nvSpPr>
            <p:spPr>
              <a:xfrm>
                <a:off x="502920" y="2618599"/>
                <a:ext cx="10570464" cy="461709"/>
              </a:xfrm>
              <a:prstGeom prst="rect">
                <a:avLst/>
              </a:prstGeom>
              <a:blipFill>
                <a:blip r:embed="rId4"/>
                <a:stretch>
                  <a:fillRect l="-1384" b="-1866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53_1#4c099f7c2?vaa=1&amp;vcp=1&amp;vop=1&amp;pid=7deb19616&amp;color=0,55,96&amp;vtp=1&amp;bbb=1&amp;hb=1"/>
              <p:cNvSpPr/>
              <p:nvPr/>
            </p:nvSpPr>
            <p:spPr>
              <a:xfrm>
                <a:off x="502920" y="3080435"/>
                <a:ext cx="10570464" cy="2005140"/>
              </a:xfrm>
              <a:prstGeom prst="rect">
                <a:avLst/>
              </a:prstGeom>
              <a:noFill/>
              <a:ln/>
            </p:spPr>
            <p:txBody>
              <a:bodyPr wrap="none" lIns="0" tIns="0" rIns="0" bIns="0" rtlCol="0" anchor="t"/>
              <a:lstStyle/>
              <a:p>
                <a:pPr algn="l" latinLnBrk="1">
                  <a:lnSpc>
                    <a:spcPts val="46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0&lt;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&lt;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0&lt;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&lt;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0&lt;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&lt;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e>
                    </m:rad>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.又</a:t>
                </a:r>
              </a:p>
              <a:p>
                <a:pPr latinLnBrk="1">
                  <a:lnSpc>
                    <a:spcPts val="49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&lt;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&lt;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e>
                    </m:rad>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12</m:t>
                        </m:r>
                      </m:num>
                      <m:den>
                        <m:r>
                          <a:rPr lang="en-US" altLang="zh-CN" sz="1800" b="0" i="0">
                            <a:solidFill>
                              <a:srgbClr val="003760"/>
                            </a:solidFill>
                            <a:latin typeface="Cambria Math" pitchFamily="34" charset="0"/>
                            <a:ea typeface="Cambria Math" pitchFamily="34" charset="-122"/>
                            <a:cs typeface="Cambria Math" pitchFamily="34" charset="-120"/>
                          </a:rPr>
                          <m:t>13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p>
              <a:p>
                <a:pPr latinLnBrk="1">
                  <a:lnSpc>
                    <a:spcPts val="3500"/>
                  </a:lnSpc>
                </a:pP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5</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12</m:t>
                        </m:r>
                      </m:num>
                      <m:den>
                        <m:r>
                          <a:rPr lang="en-US" altLang="zh-CN" sz="1800" b="0" i="0">
                            <a:solidFill>
                              <a:srgbClr val="003760"/>
                            </a:solidFill>
                            <a:latin typeface="Cambria Math" pitchFamily="34" charset="0"/>
                            <a:ea typeface="Cambria Math" pitchFamily="34" charset="-122"/>
                            <a:cs typeface="Cambria Math" pitchFamily="34" charset="-120"/>
                          </a:rPr>
                          <m:t>13</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5</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num>
                      <m:den>
                        <m:r>
                          <a:rPr lang="en-US" altLang="zh-CN" sz="1800" b="0" i="0">
                            <a:solidFill>
                              <a:srgbClr val="003760"/>
                            </a:solidFill>
                            <a:latin typeface="Cambria Math" pitchFamily="34" charset="0"/>
                            <a:ea typeface="Cambria Math" pitchFamily="34" charset="-122"/>
                            <a:cs typeface="Cambria Math" pitchFamily="34" charset="-120"/>
                          </a:rPr>
                          <m:t>13</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56</m:t>
                        </m:r>
                      </m:num>
                      <m:den>
                        <m:r>
                          <a:rPr lang="en-US" altLang="zh-CN" sz="1800" b="0" i="0">
                            <a:solidFill>
                              <a:srgbClr val="003760"/>
                            </a:solidFill>
                            <a:latin typeface="Cambria Math" pitchFamily="34" charset="0"/>
                            <a:ea typeface="Cambria Math" pitchFamily="34" charset="-122"/>
                            <a:cs typeface="Cambria Math" pitchFamily="34" charset="-120"/>
                          </a:rPr>
                          <m:t>65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 </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故选</a:t>
                </a:r>
                <a:r>
                  <a:rPr lang="en-US" altLang="zh-CN" b="0" i="0" dirty="0">
                    <a:solidFill>
                      <a:srgbClr val="003760"/>
                    </a:solidFill>
                    <a:latin typeface="Times New Roman" pitchFamily="34" charset="0"/>
                    <a:ea typeface="微软雅黑" pitchFamily="34" charset="-122"/>
                    <a:cs typeface="Times New Roman" pitchFamily="34" charset="-120"/>
                  </a:rPr>
                  <a:t>C.</a:t>
                </a:r>
                <a:endParaRPr lang="en-US" altLang="zh-CN" dirty="0">
                  <a:solidFill>
                    <a:srgbClr val="003760"/>
                  </a:solidFill>
                </a:endParaRPr>
              </a:p>
            </p:txBody>
          </p:sp>
        </mc:Choice>
        <mc:Fallback xmlns="">
          <p:sp>
            <p:nvSpPr>
              <p:cNvPr id="5" name="QC_6_AS.53_1#4c099f7c2?vaa=1&amp;vcp=1&amp;vop=1&amp;pid=7deb19616&amp;color=0,55,96&amp;vtp=1&amp;bbb=1&amp;hb=1"/>
              <p:cNvSpPr>
                <a:spLocks noRot="1" noChangeAspect="1" noMove="1" noResize="1" noEditPoints="1" noAdjustHandles="1" noChangeArrowheads="1" noChangeShapeType="1" noTextEdit="1"/>
              </p:cNvSpPr>
              <p:nvPr/>
            </p:nvSpPr>
            <p:spPr>
              <a:xfrm>
                <a:off x="502920" y="3080435"/>
                <a:ext cx="10570464" cy="2005140"/>
              </a:xfrm>
              <a:prstGeom prst="rect">
                <a:avLst/>
              </a:prstGeom>
              <a:blipFill>
                <a:blip r:embed="rId5"/>
                <a:stretch>
                  <a:fillRect l="-1384" r="-980" b="-699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3">
                                            <p:bg/>
                                          </p:spTgt>
                                        </p:tgtEl>
                                        <p:attrNameLst>
                                          <p:attrName>style.visibility</p:attrName>
                                        </p:attrNameLst>
                                      </p:cBhvr>
                                      <p:to>
                                        <p:strVal val="visible"/>
                                      </p:to>
                                    </p:set>
                                    <p:animEffect transition="in" filter="fade">
                                      <p:cBhvr>
                                        <p:cTn id="34" dur="500"/>
                                        <p:tgtEl>
                                          <p:spTgt spid="3">
                                            <p:bg/>
                                          </p:spTgt>
                                        </p:tgtEl>
                                      </p:cBhvr>
                                    </p:animEffect>
                                    <p:anim calcmode="lin" valueType="num">
                                      <p:cBhvr>
                                        <p:cTn id="35" dur="500" fill="hold"/>
                                        <p:tgtEl>
                                          <p:spTgt spid="3">
                                            <p:bg/>
                                          </p:spTgt>
                                        </p:tgtEl>
                                        <p:attrNameLst>
                                          <p:attrName>ppt_x</p:attrName>
                                        </p:attrNameLst>
                                      </p:cBhvr>
                                      <p:tavLst>
                                        <p:tav tm="0">
                                          <p:val>
                                            <p:strVal val="#ppt_x"/>
                                          </p:val>
                                        </p:tav>
                                        <p:tav tm="100000">
                                          <p:val>
                                            <p:strVal val="#ppt_x"/>
                                          </p:val>
                                        </p:tav>
                                      </p:tavLst>
                                    </p:anim>
                                    <p:anim calcmode="lin" valueType="num">
                                      <p:cBhvr>
                                        <p:cTn id="36" dur="500" fill="hold"/>
                                        <p:tgtEl>
                                          <p:spTgt spid="3">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
                                            <p:txEl>
                                              <p:pRg st="0" end="0"/>
                                            </p:txEl>
                                          </p:spTgt>
                                        </p:tgtEl>
                                        <p:attrNameLst>
                                          <p:attrName>style.visibility</p:attrName>
                                        </p:attrNameLst>
                                      </p:cBhvr>
                                      <p:to>
                                        <p:strVal val="visible"/>
                                      </p:to>
                                    </p:set>
                                    <p:animEffect transition="in" filter="fade">
                                      <p:cBhvr>
                                        <p:cTn id="39" dur="500"/>
                                        <p:tgtEl>
                                          <p:spTgt spid="3">
                                            <p:txEl>
                                              <p:pRg st="0" end="0"/>
                                            </p:txEl>
                                          </p:spTgt>
                                        </p:tgtEl>
                                      </p:cBhvr>
                                    </p:animEffect>
                                    <p:anim calcmode="lin" valueType="num">
                                      <p:cBhvr>
                                        <p:cTn id="4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56_1#f326226ac?vaa=1&amp;vcp=1&amp;vop=1&amp;pid=7deb19616&amp;color=0,55,96&amp;vtp=1&amp;bt=1&amp;bbb=1"/>
              <p:cNvSpPr/>
              <p:nvPr/>
            </p:nvSpPr>
            <p:spPr>
              <a:xfrm>
                <a:off x="502920" y="995381"/>
                <a:ext cx="10570464" cy="444500"/>
              </a:xfrm>
              <a:prstGeom prst="rect">
                <a:avLst/>
              </a:prstGeom>
              <a:noFill/>
              <a:ln/>
            </p:spPr>
            <p:txBody>
              <a:bodyPr wrap="none" lIns="0" tIns="0" rIns="0" bIns="0" rtlCol="0" anchor="t"/>
              <a:lstStyle/>
              <a:p>
                <a:pPr algn="l" latinLnBrk="1">
                  <a:lnSpc>
                    <a:spcPts val="3500"/>
                  </a:lnSpc>
                </a:pPr>
                <a:r>
                  <a:rPr lang="en-US" altLang="zh-CN" sz="1800" b="1" i="0" dirty="0">
                    <a:solidFill>
                      <a:srgbClr val="003760"/>
                    </a:solidFill>
                    <a:latin typeface="Times New Roman" pitchFamily="34" charset="0"/>
                    <a:ea typeface="微软雅黑" pitchFamily="34" charset="-122"/>
                    <a:cs typeface="Times New Roman" pitchFamily="34" charset="-120"/>
                  </a:rPr>
                  <a:t>2-2</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𝛼</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=3</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C_6_BD.56_1#f326226ac?vaa=1&amp;vcp=1&amp;vop=1&amp;pid=7deb19616&amp;color=0,55,96&amp;vtp=1&amp;bt=1&amp;bbb=1"/>
              <p:cNvSpPr>
                <a:spLocks noRot="1" noChangeAspect="1" noMove="1" noResize="1" noEditPoints="1" noAdjustHandles="1" noChangeArrowheads="1" noChangeShapeType="1" noTextEdit="1"/>
              </p:cNvSpPr>
              <p:nvPr/>
            </p:nvSpPr>
            <p:spPr>
              <a:xfrm>
                <a:off x="502920" y="995381"/>
                <a:ext cx="10570464" cy="444500"/>
              </a:xfrm>
              <a:prstGeom prst="rect">
                <a:avLst/>
              </a:prstGeom>
              <a:blipFill>
                <a:blip r:embed="rId3"/>
                <a:stretch>
                  <a:fillRect l="-1384" b="-19178"/>
                </a:stretch>
              </a:blipFill>
              <a:ln/>
            </p:spPr>
            <p:txBody>
              <a:bodyPr/>
              <a:lstStyle/>
              <a:p>
                <a:r>
                  <a:rPr lang="zh-CN" altLang="en-US">
                    <a:noFill/>
                  </a:rPr>
                  <a:t> </a:t>
                </a:r>
              </a:p>
            </p:txBody>
          </p:sp>
        </mc:Fallback>
      </mc:AlternateContent>
      <p:sp>
        <p:nvSpPr>
          <p:cNvPr id="3" name="QC_6_AN.58_1#f326226ac.bracket?vaa=1&amp;vcp=1&amp;vop=1&amp;pid=7deb19616&amp;color=0,55,96&amp;vpa=13&amp;vtp=1"/>
          <p:cNvSpPr/>
          <p:nvPr/>
        </p:nvSpPr>
        <p:spPr>
          <a:xfrm>
            <a:off x="7550722" y="1108537"/>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B</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C_6_BD.56_2#f326226ac.choices?vaa=1&amp;vcp=1&amp;vop=1&amp;pid=7deb19616&amp;color=0,55,96&amp;vtp=1&amp;bbb=1"/>
              <p:cNvSpPr/>
              <p:nvPr/>
            </p:nvSpPr>
            <p:spPr>
              <a:xfrm>
                <a:off x="502920" y="1444452"/>
                <a:ext cx="10570464" cy="536131"/>
              </a:xfrm>
              <a:prstGeom prst="rect">
                <a:avLst/>
              </a:prstGeom>
              <a:noFill/>
              <a:ln/>
            </p:spPr>
            <p:txBody>
              <a:bodyPr wrap="none" lIns="0" tIns="0" rIns="0" bIns="0" rtlCol="0" anchor="t"/>
              <a:lstStyle/>
              <a:p>
                <a:pPr latinLnBrk="1">
                  <a:lnSpc>
                    <a:spcPts val="4600"/>
                  </a:lnSpc>
                  <a:tabLst>
                    <a:tab pos="2836291" algn="l"/>
                    <a:tab pos="5443982" algn="l"/>
                    <a:tab pos="806437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2</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56_2#f326226ac.choices?vaa=1&amp;vcp=1&amp;vop=1&amp;pid=7deb19616&amp;color=0,55,96&amp;vtp=1&amp;bbb=1"/>
              <p:cNvSpPr>
                <a:spLocks noRot="1" noChangeAspect="1" noMove="1" noResize="1" noEditPoints="1" noAdjustHandles="1" noChangeArrowheads="1" noChangeShapeType="1" noTextEdit="1"/>
              </p:cNvSpPr>
              <p:nvPr/>
            </p:nvSpPr>
            <p:spPr>
              <a:xfrm>
                <a:off x="502920" y="1444452"/>
                <a:ext cx="10570464" cy="536131"/>
              </a:xfrm>
              <a:prstGeom prst="rect">
                <a:avLst/>
              </a:prstGeom>
              <a:blipFill>
                <a:blip r:embed="rId4"/>
                <a:stretch>
                  <a:fillRect l="-1384" b="-1477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57_1#f326226ac?vaa=1&amp;vcp=1&amp;vop=1&amp;pid=7deb19616&amp;color=0,55,96&amp;vtp=1&amp;bbb=1"/>
              <p:cNvSpPr/>
              <p:nvPr/>
            </p:nvSpPr>
            <p:spPr>
              <a:xfrm>
                <a:off x="502920" y="1987949"/>
                <a:ext cx="10570464" cy="3999040"/>
              </a:xfrm>
              <a:prstGeom prst="rect">
                <a:avLst/>
              </a:prstGeom>
              <a:noFill/>
              <a:ln/>
            </p:spPr>
            <p:txBody>
              <a:bodyPr wrap="none" lIns="0" tIns="0" rIns="0" bIns="0" rtlCol="0" anchor="t"/>
              <a:lstStyle/>
              <a:p>
                <a:pPr algn="l" latinLnBrk="1">
                  <a:lnSpc>
                    <a:spcPts val="4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=3&gt;0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3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300"/>
                  </a:lnSpc>
                </a:pPr>
                <a:r>
                  <a:rPr lang="en-US" altLang="zh-CN" b="0" i="0">
                    <a:solidFill>
                      <a:srgbClr val="003760"/>
                    </a:solidFill>
                    <a:latin typeface="Times New Roman" pitchFamily="34" charset="0"/>
                    <a:ea typeface="微软雅黑" pitchFamily="34" charset="-122"/>
                    <a:cs typeface="Times New Roman" pitchFamily="34" charset="-120"/>
                  </a:rPr>
                  <a:t>因</a:t>
                </a:r>
                <a:r>
                  <a:rPr lang="en-US" altLang="zh-CN" sz="1800" b="0" i="0">
                    <a:solidFill>
                      <a:srgbClr val="003760"/>
                    </a:solidFill>
                    <a:latin typeface="Times New Roman" pitchFamily="34" charset="0"/>
                    <a:ea typeface="微软雅黑" pitchFamily="34" charset="-122"/>
                    <a:cs typeface="Times New Roman" pitchFamily="34" charset="-120"/>
                  </a:rPr>
                  <a:t>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&lt;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&lt;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500"/>
                  </a:lnSpc>
                </a:pPr>
                <a:r>
                  <a:rPr lang="en-US" altLang="zh-CN" b="0" i="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num>
                      <m:den>
                        <m:r>
                          <a:rPr lang="en-US" altLang="zh-CN" sz="1800" b="0" i="0">
                            <a:solidFill>
                              <a:srgbClr val="003760"/>
                            </a:solidFill>
                            <a:latin typeface="Cambria Math" pitchFamily="34" charset="0"/>
                            <a:ea typeface="Cambria Math" pitchFamily="34" charset="-122"/>
                            <a:cs typeface="Cambria Math" pitchFamily="34" charset="-120"/>
                          </a:rPr>
                          <m:t>5</m:t>
                        </m:r>
                      </m:den>
                    </m:f>
                    <m:r>
                      <a:rPr lang="en-US" altLang="zh-CN" sz="1800" b="0" i="0" smtClean="0">
                        <a:solidFill>
                          <a:srgbClr val="003760"/>
                        </a:solidFill>
                        <a:latin typeface="Cambria Math" pitchFamily="34" charset="0"/>
                        <a:ea typeface="Cambria Math" pitchFamily="34" charset="-122"/>
                        <a:cs typeface="Cambria Math" pitchFamily="34" charset="-120"/>
                      </a:rPr>
                      <m:t>&lt;0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300"/>
                  </a:lnSpc>
                </a:pPr>
                <a:r>
                  <a:rPr lang="en-US" altLang="zh-CN" b="0" i="0">
                    <a:solidFill>
                      <a:srgbClr val="003760"/>
                    </a:solidFill>
                    <a:latin typeface="Times New Roman" pitchFamily="34" charset="0"/>
                    <a:ea typeface="微软雅黑" pitchFamily="34" charset="-122"/>
                    <a:cs typeface="Times New Roman" pitchFamily="34" charset="-120"/>
                  </a:rPr>
                  <a:t>故</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&lt;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&lt;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400"/>
                  </a:lnSpc>
                </a:pPr>
                <a:r>
                  <a:rPr lang="en-US" altLang="zh-CN" b="0" i="0">
                    <a:solidFill>
                      <a:srgbClr val="003760"/>
                    </a:solidFill>
                    <a:latin typeface="Times New Roman" pitchFamily="34" charset="0"/>
                    <a:ea typeface="微软雅黑" pitchFamily="34" charset="-122"/>
                    <a:cs typeface="Times New Roman" pitchFamily="34" charset="-120"/>
                  </a:rPr>
                  <a:t>故</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−2−3</m:t>
                        </m:r>
                      </m:num>
                      <m:den>
                        <m:r>
                          <a:rPr lang="en-US" altLang="zh-CN" sz="1800" b="0" i="0">
                            <a:solidFill>
                              <a:srgbClr val="003760"/>
                            </a:solidFill>
                            <a:latin typeface="Cambria Math" pitchFamily="34" charset="0"/>
                            <a:ea typeface="Cambria Math" pitchFamily="34" charset="-122"/>
                            <a:cs typeface="Cambria Math" pitchFamily="34" charset="-120"/>
                          </a:rPr>
                          <m:t>1+(−2)×3</m:t>
                        </m:r>
                      </m:den>
                    </m:f>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6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3−1</m:t>
                        </m:r>
                      </m:num>
                      <m:den>
                        <m:r>
                          <a:rPr lang="en-US" altLang="zh-CN" sz="1800" b="0" i="0">
                            <a:solidFill>
                              <a:srgbClr val="003760"/>
                            </a:solidFill>
                            <a:latin typeface="Cambria Math" pitchFamily="34" charset="0"/>
                            <a:ea typeface="Cambria Math" pitchFamily="34" charset="-122"/>
                            <a:cs typeface="Cambria Math" pitchFamily="34" charset="-120"/>
                          </a:rPr>
                          <m:t>1+3×1</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故</a:t>
                </a:r>
                <a:r>
                  <a:rPr lang="en-US" altLang="zh-CN" sz="1800" b="0" i="0">
                    <a:solidFill>
                      <a:srgbClr val="003760"/>
                    </a:solidFill>
                    <a:latin typeface="Times New Roman" pitchFamily="34" charset="0"/>
                    <a:ea typeface="微软雅黑" pitchFamily="34" charset="-122"/>
                    <a:cs typeface="Times New Roman" pitchFamily="34" charset="-120"/>
                  </a:rPr>
                  <a:t>选</a:t>
                </a:r>
                <a:r>
                  <a:rPr lang="en-US" altLang="zh-CN" sz="1800" b="0" i="0" dirty="0">
                    <a:solidFill>
                      <a:srgbClr val="003760"/>
                    </a:solidFill>
                    <a:latin typeface="Times New Roman" pitchFamily="34" charset="0"/>
                    <a:ea typeface="微软雅黑" pitchFamily="34" charset="-122"/>
                    <a:cs typeface="Times New Roman" pitchFamily="34" charset="-120"/>
                  </a:rPr>
                  <a:t>B.</a:t>
                </a:r>
                <a:endParaRPr lang="en-US" altLang="zh-CN" sz="1800" dirty="0">
                  <a:solidFill>
                    <a:srgbClr val="003760"/>
                  </a:solidFill>
                </a:endParaRPr>
              </a:p>
            </p:txBody>
          </p:sp>
        </mc:Choice>
        <mc:Fallback xmlns="">
          <p:sp>
            <p:nvSpPr>
              <p:cNvPr id="5" name="QC_6_AS.57_1#f326226ac?vaa=1&amp;vcp=1&amp;vop=1&amp;pid=7deb19616&amp;color=0,55,96&amp;vtp=1&amp;bbb=1"/>
              <p:cNvSpPr>
                <a:spLocks noRot="1" noChangeAspect="1" noMove="1" noResize="1" noEditPoints="1" noAdjustHandles="1" noChangeArrowheads="1" noChangeShapeType="1" noTextEdit="1"/>
              </p:cNvSpPr>
              <p:nvPr/>
            </p:nvSpPr>
            <p:spPr>
              <a:xfrm>
                <a:off x="502920" y="1987949"/>
                <a:ext cx="10570464" cy="3999040"/>
              </a:xfrm>
              <a:prstGeom prst="rect">
                <a:avLst/>
              </a:prstGeom>
              <a:blipFill>
                <a:blip r:embed="rId5"/>
                <a:stretch>
                  <a:fillRect l="-1384" b="-350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5">
                                            <p:txEl>
                                              <p:pRg st="6" end="6"/>
                                            </p:txEl>
                                          </p:spTgt>
                                        </p:tgtEl>
                                        <p:attrNameLst>
                                          <p:attrName>style.visibility</p:attrName>
                                        </p:attrNameLst>
                                      </p:cBhvr>
                                      <p:to>
                                        <p:strVal val="visible"/>
                                      </p:to>
                                    </p:set>
                                    <p:animEffect transition="in" filter="fade">
                                      <p:cBhvr>
                                        <p:cTn id="42" dur="500"/>
                                        <p:tgtEl>
                                          <p:spTgt spid="5">
                                            <p:txEl>
                                              <p:pRg st="6" end="6"/>
                                            </p:txEl>
                                          </p:spTgt>
                                        </p:tgtEl>
                                      </p:cBhvr>
                                    </p:animEffect>
                                    <p:anim calcmode="lin" valueType="num">
                                      <p:cBhvr>
                                        <p:cTn id="43"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5">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5">
                                            <p:txEl>
                                              <p:pRg st="7" end="7"/>
                                            </p:txEl>
                                          </p:spTgt>
                                        </p:tgtEl>
                                        <p:attrNameLst>
                                          <p:attrName>style.visibility</p:attrName>
                                        </p:attrNameLst>
                                      </p:cBhvr>
                                      <p:to>
                                        <p:strVal val="visible"/>
                                      </p:to>
                                    </p:set>
                                    <p:animEffect transition="in" filter="fade">
                                      <p:cBhvr>
                                        <p:cTn id="47" dur="500"/>
                                        <p:tgtEl>
                                          <p:spTgt spid="5">
                                            <p:txEl>
                                              <p:pRg st="7" end="7"/>
                                            </p:txEl>
                                          </p:spTgt>
                                        </p:tgtEl>
                                      </p:cBhvr>
                                    </p:animEffect>
                                    <p:anim calcmode="lin" valueType="num">
                                      <p:cBhvr>
                                        <p:cTn id="48"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5">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3">
                                            <p:bg/>
                                          </p:spTgt>
                                        </p:tgtEl>
                                        <p:attrNameLst>
                                          <p:attrName>style.visibility</p:attrName>
                                        </p:attrNameLst>
                                      </p:cBhvr>
                                      <p:to>
                                        <p:strVal val="visible"/>
                                      </p:to>
                                    </p:set>
                                    <p:animEffect transition="in" filter="fade">
                                      <p:cBhvr>
                                        <p:cTn id="54" dur="500"/>
                                        <p:tgtEl>
                                          <p:spTgt spid="3">
                                            <p:bg/>
                                          </p:spTgt>
                                        </p:tgtEl>
                                      </p:cBhvr>
                                    </p:animEffect>
                                    <p:anim calcmode="lin" valueType="num">
                                      <p:cBhvr>
                                        <p:cTn id="55" dur="500" fill="hold"/>
                                        <p:tgtEl>
                                          <p:spTgt spid="3">
                                            <p:bg/>
                                          </p:spTgt>
                                        </p:tgtEl>
                                        <p:attrNameLst>
                                          <p:attrName>ppt_x</p:attrName>
                                        </p:attrNameLst>
                                      </p:cBhvr>
                                      <p:tavLst>
                                        <p:tav tm="0">
                                          <p:val>
                                            <p:strVal val="#ppt_x"/>
                                          </p:val>
                                        </p:tav>
                                        <p:tav tm="100000">
                                          <p:val>
                                            <p:strVal val="#ppt_x"/>
                                          </p:val>
                                        </p:tav>
                                      </p:tavLst>
                                    </p:anim>
                                    <p:anim calcmode="lin" valueType="num">
                                      <p:cBhvr>
                                        <p:cTn id="56" dur="500" fill="hold"/>
                                        <p:tgtEl>
                                          <p:spTgt spid="3">
                                            <p:bg/>
                                          </p:spTgt>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3">
                                            <p:txEl>
                                              <p:pRg st="0" end="0"/>
                                            </p:txEl>
                                          </p:spTgt>
                                        </p:tgtEl>
                                        <p:attrNameLst>
                                          <p:attrName>style.visibility</p:attrName>
                                        </p:attrNameLst>
                                      </p:cBhvr>
                                      <p:to>
                                        <p:strVal val="visible"/>
                                      </p:to>
                                    </p:set>
                                    <p:animEffect transition="in" filter="fade">
                                      <p:cBhvr>
                                        <p:cTn id="59" dur="500"/>
                                        <p:tgtEl>
                                          <p:spTgt spid="3">
                                            <p:txEl>
                                              <p:pRg st="0" end="0"/>
                                            </p:txEl>
                                          </p:spTgt>
                                        </p:tgtEl>
                                      </p:cBhvr>
                                    </p:animEffect>
                                    <p:anim calcmode="lin" valueType="num">
                                      <p:cBhvr>
                                        <p:cTn id="6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6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60_1#e1963ce82?vcp=1&amp;vop=1&amp;pid=7deb19616&amp;color=0,55,96&amp;vtp=1&amp;bt=1&amp;bbb=1"/>
              <p:cNvSpPr/>
              <p:nvPr/>
            </p:nvSpPr>
            <p:spPr>
              <a:xfrm>
                <a:off x="502920" y="1597266"/>
                <a:ext cx="10570464" cy="535559"/>
              </a:xfrm>
              <a:prstGeom prst="rect">
                <a:avLst/>
              </a:prstGeom>
              <a:noFill/>
              <a:ln/>
            </p:spPr>
            <p:txBody>
              <a:bodyPr wrap="none" lIns="0" tIns="0" rIns="0" bIns="0" rtlCol="0" anchor="t"/>
              <a:lstStyle/>
              <a:p>
                <a:pPr algn="l" latinLnBrk="1">
                  <a:lnSpc>
                    <a:spcPts val="4600"/>
                  </a:lnSpc>
                </a:pPr>
                <a:r>
                  <a:rPr lang="en-US" altLang="zh-CN" sz="1800" b="1" i="0" dirty="0">
                    <a:solidFill>
                      <a:srgbClr val="003760"/>
                    </a:solidFill>
                    <a:latin typeface="Times New Roman" pitchFamily="34" charset="0"/>
                    <a:ea typeface="微软雅黑" pitchFamily="34" charset="-122"/>
                    <a:cs typeface="Times New Roman" pitchFamily="34" charset="-120"/>
                  </a:rPr>
                  <a:t>2-3</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&lt;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&lt;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12</m:t>
                        </m:r>
                      </m:num>
                      <m:den>
                        <m:r>
                          <a:rPr lang="en-US" altLang="zh-CN" sz="1800" b="0" i="0">
                            <a:solidFill>
                              <a:srgbClr val="003760"/>
                            </a:solidFill>
                            <a:latin typeface="Cambria Math" pitchFamily="34" charset="0"/>
                            <a:ea typeface="Cambria Math" pitchFamily="34" charset="-122"/>
                            <a:cs typeface="Cambria Math" pitchFamily="34" charset="-120"/>
                          </a:rPr>
                          <m:t>13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，求</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的值．</a:t>
                </a:r>
                <a:endParaRPr lang="en-US" altLang="zh-CN" sz="1800" dirty="0"/>
              </a:p>
            </p:txBody>
          </p:sp>
        </mc:Choice>
        <mc:Fallback xmlns="">
          <p:sp>
            <p:nvSpPr>
              <p:cNvPr id="2" name="QO_6_BD.60_1#e1963ce82?vcp=1&amp;vop=1&amp;pid=7deb19616&amp;color=0,55,96&amp;vtp=1&amp;bt=1&amp;bbb=1"/>
              <p:cNvSpPr>
                <a:spLocks noRot="1" noChangeAspect="1" noMove="1" noResize="1" noEditPoints="1" noAdjustHandles="1" noChangeArrowheads="1" noChangeShapeType="1" noTextEdit="1"/>
              </p:cNvSpPr>
              <p:nvPr/>
            </p:nvSpPr>
            <p:spPr>
              <a:xfrm>
                <a:off x="502920" y="1597266"/>
                <a:ext cx="10570464" cy="535559"/>
              </a:xfrm>
              <a:prstGeom prst="rect">
                <a:avLst/>
              </a:prstGeom>
              <a:blipFill>
                <a:blip r:embed="rId3"/>
                <a:stretch>
                  <a:fillRect l="-1384" b="-1590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6_AN.61_1#e1963ce82?vcp=1&amp;vop=1&amp;pid=7deb19616&amp;color=0,55,96&amp;vtp=1&amp;bbb=1&amp;hb=1"/>
              <p:cNvSpPr/>
              <p:nvPr/>
            </p:nvSpPr>
            <p:spPr>
              <a:xfrm>
                <a:off x="502920" y="2135047"/>
                <a:ext cx="10570464" cy="2990850"/>
              </a:xfrm>
              <a:prstGeom prst="rect">
                <a:avLst/>
              </a:prstGeom>
              <a:noFill/>
              <a:ln/>
            </p:spPr>
            <p:txBody>
              <a:bodyPr wrap="none" lIns="0" tIns="0" rIns="0" bIns="0" rtlCol="0" anchor="t"/>
              <a:lstStyle/>
              <a:p>
                <a:pPr algn="l" latinLnBrk="1">
                  <a:lnSpc>
                    <a:spcPts val="46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&lt;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&lt;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6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0&lt;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&lt;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500"/>
                  </a:lnSpc>
                </a:pPr>
                <a:r>
                  <a:rPr lang="en-US" altLang="zh-CN" b="0" i="0">
                    <a:solidFill>
                      <a:srgbClr val="003760"/>
                    </a:solidFill>
                    <a:latin typeface="Times New Roman" pitchFamily="34" charset="0"/>
                    <a:ea typeface="微软雅黑" pitchFamily="34" charset="-122"/>
                    <a:cs typeface="Times New Roman" pitchFamily="34" charset="-120"/>
                  </a:rPr>
                  <a:t>因</a:t>
                </a:r>
                <a:r>
                  <a:rPr lang="en-US" altLang="zh-CN" sz="1800" b="0" i="0">
                    <a:solidFill>
                      <a:srgbClr val="003760"/>
                    </a:solidFill>
                    <a:latin typeface="Times New Roman" pitchFamily="34" charset="0"/>
                    <a:ea typeface="微软雅黑" pitchFamily="34" charset="-122"/>
                    <a:cs typeface="Times New Roman" pitchFamily="34" charset="-120"/>
                  </a:rPr>
                  <a:t>为</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12</m:t>
                        </m:r>
                      </m:num>
                      <m:den>
                        <m:r>
                          <a:rPr lang="en-US" altLang="zh-CN" sz="1800" b="0" i="0">
                            <a:solidFill>
                              <a:srgbClr val="003760"/>
                            </a:solidFill>
                            <a:latin typeface="Cambria Math" pitchFamily="34" charset="0"/>
                            <a:ea typeface="Cambria Math" pitchFamily="34" charset="-122"/>
                            <a:cs typeface="Cambria Math" pitchFamily="34" charset="-120"/>
                          </a:rPr>
                          <m:t>13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num>
                      <m:den>
                        <m:r>
                          <a:rPr lang="en-US" altLang="zh-CN" sz="1800" b="0" i="0">
                            <a:solidFill>
                              <a:srgbClr val="003760"/>
                            </a:solidFill>
                            <a:latin typeface="Cambria Math" pitchFamily="34" charset="0"/>
                            <a:ea typeface="Cambria Math" pitchFamily="34" charset="-122"/>
                            <a:cs typeface="Cambria Math" pitchFamily="34" charset="-120"/>
                          </a:rPr>
                          <m:t>13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400"/>
                  </a:lnSpc>
                </a:pPr>
                <a:r>
                  <a:rPr lang="en-US" altLang="zh-CN" b="0" i="0">
                    <a:solidFill>
                      <a:srgbClr val="003760"/>
                    </a:solidFill>
                    <a:latin typeface="Times New Roman" pitchFamily="34" charset="0"/>
                    <a:ea typeface="微软雅黑" pitchFamily="34" charset="-122"/>
                    <a:cs typeface="Times New Roman" pitchFamily="34" charset="-120"/>
                  </a:rPr>
                  <a:t>因</a:t>
                </a:r>
                <a:r>
                  <a:rPr lang="en-US" altLang="zh-CN" sz="1800" b="0" i="0">
                    <a:solidFill>
                      <a:srgbClr val="003760"/>
                    </a:solidFill>
                    <a:latin typeface="Times New Roman" pitchFamily="34" charset="0"/>
                    <a:ea typeface="微软雅黑" pitchFamily="34" charset="-122"/>
                    <a:cs typeface="Times New Roman" pitchFamily="34" charset="-120"/>
                  </a:rPr>
                  <a:t>为</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p>
              <a:p>
                <a:pPr latinLnBrk="1">
                  <a:lnSpc>
                    <a:spcPts val="4500"/>
                  </a:lnSpc>
                </a:pPr>
                <a14:m>
                  <m:oMath xmlns:m="http://schemas.openxmlformats.org/officeDocument/2006/math">
                    <m:r>
                      <m:rPr>
                        <m:sty m:val="p"/>
                      </m:rPr>
                      <a:rPr lang="en-US" altLang="zh-CN" b="0" i="0">
                        <a:solidFill>
                          <a:srgbClr val="003760"/>
                        </a:solidFill>
                        <a:latin typeface="Cambria Math" pitchFamily="34" charset="0"/>
                        <a:ea typeface="Cambria Math" pitchFamily="34" charset="-122"/>
                        <a:cs typeface="Cambria Math" pitchFamily="34" charset="-120"/>
                      </a:rPr>
                      <m:t>sin</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2</m:t>
                    </m:r>
                    <m:r>
                      <a:rPr lang="en-US" altLang="zh-CN" b="0" i="0">
                        <a:solidFill>
                          <a:srgbClr val="003760"/>
                        </a:solidFill>
                        <a:latin typeface="Cambria Math" pitchFamily="34" charset="0"/>
                        <a:ea typeface="Cambria Math" pitchFamily="34" charset="-122"/>
                        <a:cs typeface="Cambria Math" pitchFamily="34" charset="-120"/>
                      </a:rPr>
                      <m:t>𝛼</m:t>
                    </m:r>
                    <m:r>
                      <a:rPr lang="en-US" altLang="zh-CN" b="0" i="0">
                        <a:solidFill>
                          <a:srgbClr val="003760"/>
                        </a:solidFill>
                        <a:latin typeface="Cambria Math" pitchFamily="34" charset="0"/>
                        <a:ea typeface="Cambria Math" pitchFamily="34" charset="-122"/>
                        <a:cs typeface="Cambria Math" pitchFamily="34" charset="-120"/>
                      </a:rPr>
                      <m:t>=</m:t>
                    </m:r>
                    <m:r>
                      <m:rPr>
                        <m:sty m:val="p"/>
                      </m:rPr>
                      <a:rPr lang="en-US" altLang="zh-CN" b="0" i="0">
                        <a:solidFill>
                          <a:srgbClr val="003760"/>
                        </a:solidFill>
                        <a:latin typeface="Cambria Math" pitchFamily="34" charset="0"/>
                        <a:ea typeface="Cambria Math" pitchFamily="34" charset="-122"/>
                        <a:cs typeface="Cambria Math" pitchFamily="34" charset="-120"/>
                      </a:rPr>
                      <m:t>sin</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𝛼</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𝛽</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𝛼</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𝛽</m:t>
                    </m:r>
                    <m:r>
                      <a:rPr lang="en-US" altLang="zh-CN" b="0" i="0">
                        <a:solidFill>
                          <a:srgbClr val="003760"/>
                        </a:solidFill>
                        <a:latin typeface="Cambria Math" pitchFamily="34" charset="0"/>
                        <a:ea typeface="Cambria Math" pitchFamily="34" charset="-122"/>
                        <a:cs typeface="Cambria Math" pitchFamily="34" charset="-120"/>
                      </a:rPr>
                      <m:t>)]=</m:t>
                    </m:r>
                    <m:r>
                      <m:rPr>
                        <m:sty m:val="p"/>
                      </m:rPr>
                      <a:rPr lang="en-US" altLang="zh-CN" b="0" i="0">
                        <a:solidFill>
                          <a:srgbClr val="003760"/>
                        </a:solidFill>
                        <a:latin typeface="Cambria Math" pitchFamily="34" charset="0"/>
                        <a:ea typeface="Cambria Math" pitchFamily="34" charset="-122"/>
                        <a:cs typeface="Cambria Math" pitchFamily="34" charset="-120"/>
                      </a:rPr>
                      <m:t>sin</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𝛼</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𝛽</m:t>
                    </m:r>
                    <m:r>
                      <a:rPr lang="en-US" altLang="zh-CN" b="0" i="0">
                        <a:solidFill>
                          <a:srgbClr val="003760"/>
                        </a:solidFill>
                        <a:latin typeface="Cambria Math" pitchFamily="34" charset="0"/>
                        <a:ea typeface="Cambria Math" pitchFamily="34" charset="-122"/>
                        <a:cs typeface="Cambria Math" pitchFamily="34" charset="-120"/>
                      </a:rPr>
                      <m:t>)</m:t>
                    </m:r>
                    <m:r>
                      <m:rPr>
                        <m:sty m:val="p"/>
                      </m:rPr>
                      <a:rPr lang="en-US" altLang="zh-CN" b="0" i="0">
                        <a:solidFill>
                          <a:srgbClr val="003760"/>
                        </a:solidFill>
                        <a:latin typeface="Cambria Math" pitchFamily="34" charset="0"/>
                        <a:ea typeface="Cambria Math" pitchFamily="34" charset="-122"/>
                        <a:cs typeface="Cambria Math" pitchFamily="34" charset="-120"/>
                      </a:rPr>
                      <m:t>cos</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𝛼</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𝛽</m:t>
                    </m:r>
                    <m:r>
                      <a:rPr lang="en-US" altLang="zh-CN" b="0" i="0">
                        <a:solidFill>
                          <a:srgbClr val="003760"/>
                        </a:solidFill>
                        <a:latin typeface="Cambria Math" pitchFamily="34" charset="0"/>
                        <a:ea typeface="Cambria Math" pitchFamily="34" charset="-122"/>
                        <a:cs typeface="Cambria Math" pitchFamily="34" charset="-120"/>
                      </a:rPr>
                      <m:t>)+</m:t>
                    </m:r>
                    <m:r>
                      <m:rPr>
                        <m:sty m:val="p"/>
                      </m:rPr>
                      <a:rPr lang="en-US" altLang="zh-CN" b="0" i="0">
                        <a:solidFill>
                          <a:srgbClr val="003760"/>
                        </a:solidFill>
                        <a:latin typeface="Cambria Math" pitchFamily="34" charset="0"/>
                        <a:ea typeface="Cambria Math" pitchFamily="34" charset="-122"/>
                        <a:cs typeface="Cambria Math" pitchFamily="34" charset="-120"/>
                      </a:rPr>
                      <m:t>cos</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𝛼</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𝛽</m:t>
                    </m:r>
                    <m:r>
                      <a:rPr lang="en-US" altLang="zh-CN" b="0" i="0">
                        <a:solidFill>
                          <a:srgbClr val="003760"/>
                        </a:solidFill>
                        <a:latin typeface="Cambria Math" pitchFamily="34" charset="0"/>
                        <a:ea typeface="Cambria Math" pitchFamily="34" charset="-122"/>
                        <a:cs typeface="Cambria Math" pitchFamily="34" charset="-120"/>
                      </a:rPr>
                      <m:t>)</m:t>
                    </m:r>
                    <m:r>
                      <m:rPr>
                        <m:sty m:val="p"/>
                      </m:rPr>
                      <a:rPr lang="en-US" altLang="zh-CN" b="0" i="0">
                        <a:solidFill>
                          <a:srgbClr val="003760"/>
                        </a:solidFill>
                        <a:latin typeface="Cambria Math" pitchFamily="34" charset="0"/>
                        <a:ea typeface="Cambria Math" pitchFamily="34" charset="-122"/>
                        <a:cs typeface="Cambria Math" pitchFamily="34" charset="-120"/>
                      </a:rPr>
                      <m:t>sin</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𝛼</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𝛽</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3</m:t>
                        </m:r>
                      </m:num>
                      <m:den>
                        <m:r>
                          <a:rPr lang="en-US" altLang="zh-CN" b="0" i="0">
                            <a:solidFill>
                              <a:srgbClr val="003760"/>
                            </a:solidFill>
                            <a:latin typeface="Cambria Math" pitchFamily="34" charset="0"/>
                            <a:ea typeface="Cambria Math" pitchFamily="34" charset="-122"/>
                            <a:cs typeface="Cambria Math" pitchFamily="34" charset="-120"/>
                          </a:rPr>
                          <m:t>5</m:t>
                        </m:r>
                      </m:den>
                    </m:f>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12</m:t>
                        </m:r>
                      </m:num>
                      <m:den>
                        <m:r>
                          <a:rPr lang="en-US" altLang="zh-CN" b="0" i="0">
                            <a:solidFill>
                              <a:srgbClr val="003760"/>
                            </a:solidFill>
                            <a:latin typeface="Cambria Math" pitchFamily="34" charset="0"/>
                            <a:ea typeface="Cambria Math" pitchFamily="34" charset="-122"/>
                            <a:cs typeface="Cambria Math" pitchFamily="34" charset="-120"/>
                          </a:rPr>
                          <m:t>13</m:t>
                        </m:r>
                      </m:den>
                    </m:f>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4</m:t>
                        </m:r>
                      </m:num>
                      <m:den>
                        <m:r>
                          <a:rPr lang="en-US" altLang="zh-CN" b="0" i="0">
                            <a:solidFill>
                              <a:srgbClr val="003760"/>
                            </a:solidFill>
                            <a:latin typeface="Cambria Math" pitchFamily="34" charset="0"/>
                            <a:ea typeface="Cambria Math" pitchFamily="34" charset="-122"/>
                            <a:cs typeface="Cambria Math" pitchFamily="34" charset="-120"/>
                          </a:rPr>
                          <m:t>5</m:t>
                        </m:r>
                      </m:den>
                    </m:f>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5</m:t>
                        </m:r>
                      </m:num>
                      <m:den>
                        <m:r>
                          <a:rPr lang="en-US" altLang="zh-CN" b="0" i="0">
                            <a:solidFill>
                              <a:srgbClr val="003760"/>
                            </a:solidFill>
                            <a:latin typeface="Cambria Math" pitchFamily="34" charset="0"/>
                            <a:ea typeface="Cambria Math" pitchFamily="34" charset="-122"/>
                            <a:cs typeface="Cambria Math" pitchFamily="34" charset="-120"/>
                          </a:rPr>
                          <m:t>13</m:t>
                        </m:r>
                      </m:den>
                    </m:f>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56</m:t>
                        </m:r>
                      </m:num>
                      <m:den>
                        <m:r>
                          <a:rPr lang="en-US" altLang="zh-CN" b="0" i="0">
                            <a:solidFill>
                              <a:srgbClr val="003760"/>
                            </a:solidFill>
                            <a:latin typeface="Cambria Math" pitchFamily="34" charset="0"/>
                            <a:ea typeface="Cambria Math" pitchFamily="34" charset="-122"/>
                            <a:cs typeface="Cambria Math" pitchFamily="34" charset="-120"/>
                          </a:rPr>
                          <m:t>65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3" name="QO_6_AN.61_1#e1963ce82?vcp=1&amp;vop=1&amp;pid=7deb19616&amp;color=0,55,96&amp;vtp=1&amp;bbb=1&amp;hb=1"/>
              <p:cNvSpPr>
                <a:spLocks noRot="1" noChangeAspect="1" noMove="1" noResize="1" noEditPoints="1" noAdjustHandles="1" noChangeArrowheads="1" noChangeShapeType="1" noTextEdit="1"/>
              </p:cNvSpPr>
              <p:nvPr/>
            </p:nvSpPr>
            <p:spPr>
              <a:xfrm>
                <a:off x="502920" y="2135047"/>
                <a:ext cx="10570464" cy="2990850"/>
              </a:xfrm>
              <a:prstGeom prst="rect">
                <a:avLst/>
              </a:prstGeom>
              <a:blipFill>
                <a:blip r:embed="rId4"/>
                <a:stretch>
                  <a:fillRect l="-1384" r="-1961" b="-264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anim calcmode="lin" valueType="num">
                                      <p:cBhvr>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62_1#df816d954?vcp=1&amp;vop=1&amp;pid=7deb19616&amp;color=0,55,96&amp;vtp=1&amp;bt=1&amp;bbb=1"/>
              <p:cNvSpPr/>
              <p:nvPr/>
            </p:nvSpPr>
            <p:spPr>
              <a:xfrm>
                <a:off x="502920" y="1324247"/>
                <a:ext cx="10570464" cy="471678"/>
              </a:xfrm>
              <a:prstGeom prst="rect">
                <a:avLst/>
              </a:prstGeom>
              <a:noFill/>
              <a:ln/>
            </p:spPr>
            <p:txBody>
              <a:bodyPr wrap="none" lIns="0" tIns="0" rIns="0" bIns="0" rtlCol="0" anchor="t"/>
              <a:lstStyle/>
              <a:p>
                <a:pPr algn="l" latinLnBrk="1">
                  <a:lnSpc>
                    <a:spcPts val="38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例3</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&lt;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&lt;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&lt;2</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，且</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12</m:t>
                        </m:r>
                      </m:num>
                      <m:den>
                        <m:r>
                          <a:rPr lang="en-US" altLang="zh-CN" sz="1800" b="0" i="0">
                            <a:solidFill>
                              <a:srgbClr val="003760"/>
                            </a:solidFill>
                            <a:latin typeface="Cambria Math" pitchFamily="34" charset="0"/>
                            <a:ea typeface="Cambria Math" pitchFamily="34" charset="-122"/>
                            <a:cs typeface="Cambria Math" pitchFamily="34" charset="-120"/>
                          </a:rPr>
                          <m:t>13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17</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num>
                      <m:den>
                        <m:r>
                          <a:rPr lang="en-US" altLang="zh-CN" sz="1800" b="0" i="0">
                            <a:solidFill>
                              <a:srgbClr val="003760"/>
                            </a:solidFill>
                            <a:latin typeface="Cambria Math" pitchFamily="34" charset="0"/>
                            <a:ea typeface="Cambria Math" pitchFamily="34" charset="-122"/>
                            <a:cs typeface="Cambria Math" pitchFamily="34" charset="-120"/>
                          </a:rPr>
                          <m:t>26</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，求</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𝛽</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的值.</a:t>
                </a:r>
                <a:endParaRPr lang="en-US" altLang="zh-CN" sz="1800" dirty="0"/>
              </a:p>
            </p:txBody>
          </p:sp>
        </mc:Choice>
        <mc:Fallback xmlns="">
          <p:sp>
            <p:nvSpPr>
              <p:cNvPr id="2" name="QO_6_BD.62_1#df816d954?vcp=1&amp;vop=1&amp;pid=7deb19616&amp;color=0,55,96&amp;vtp=1&amp;bt=1&amp;bbb=1"/>
              <p:cNvSpPr>
                <a:spLocks noRot="1" noChangeAspect="1" noMove="1" noResize="1" noEditPoints="1" noAdjustHandles="1" noChangeArrowheads="1" noChangeShapeType="1" noTextEdit="1"/>
              </p:cNvSpPr>
              <p:nvPr/>
            </p:nvSpPr>
            <p:spPr>
              <a:xfrm>
                <a:off x="502920" y="1324247"/>
                <a:ext cx="10570464" cy="471678"/>
              </a:xfrm>
              <a:prstGeom prst="rect">
                <a:avLst/>
              </a:prstGeom>
              <a:blipFill>
                <a:blip r:embed="rId3"/>
                <a:stretch>
                  <a:fillRect b="-1666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6_EX.63_1#df816d954?vcp=1&amp;vop=1&amp;pid=7deb19616&amp;color=0,55,96&amp;vtp=1&amp;bbb=1&amp;hb=1"/>
              <p:cNvSpPr/>
              <p:nvPr/>
            </p:nvSpPr>
            <p:spPr>
              <a:xfrm>
                <a:off x="502920" y="1798719"/>
                <a:ext cx="10570464"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【思路分析】</a:t>
                </a:r>
                <a:r>
                  <a:rPr lang="en-US" altLang="zh-CN" sz="1800" b="0" i="0" dirty="0">
                    <a:solidFill>
                      <a:srgbClr val="003760"/>
                    </a:solidFill>
                    <a:latin typeface="Times New Roman" pitchFamily="34" charset="0"/>
                    <a:ea typeface="微软雅黑" pitchFamily="34" charset="-122"/>
                    <a:cs typeface="Times New Roman" pitchFamily="34" charset="-120"/>
                  </a:rPr>
                  <a:t>求角的问题可以转化为求角的某个三角函数值的问题，再结合角的范围求角</a:t>
                </a:r>
                <a:r>
                  <a:rPr lang="en-US" altLang="zh-CN" sz="1800" b="0" i="0">
                    <a:solidFill>
                      <a:srgbClr val="003760"/>
                    </a:solidFill>
                    <a:latin typeface="Times New Roman" pitchFamily="34" charset="0"/>
                    <a:ea typeface="微软雅黑" pitchFamily="34" charset="-122"/>
                    <a:cs typeface="Times New Roman" pitchFamily="34" charset="-120"/>
                  </a:rPr>
                  <a:t>.由</a:t>
                </a:r>
              </a:p>
              <a:p>
                <a:pPr latinLnBrk="1">
                  <a:lnSpc>
                    <a:spcPts val="3100"/>
                  </a:lnSpc>
                </a:pPr>
                <a14:m>
                  <m:oMath xmlns:m="http://schemas.openxmlformats.org/officeDocument/2006/math">
                    <m:r>
                      <m:rPr>
                        <m:sty m:val="p"/>
                      </m:rPr>
                      <a:rPr lang="en-US" altLang="zh-CN" b="0" i="0">
                        <a:solidFill>
                          <a:srgbClr val="003760"/>
                        </a:solidFill>
                        <a:latin typeface="Cambria Math" pitchFamily="34" charset="0"/>
                        <a:ea typeface="Cambria Math" pitchFamily="34" charset="-122"/>
                        <a:cs typeface="Cambria Math" pitchFamily="34" charset="-120"/>
                      </a:rPr>
                      <m:t>π</m:t>
                    </m:r>
                    <m:r>
                      <a:rPr lang="en-US" altLang="zh-CN" b="0" i="0">
                        <a:solidFill>
                          <a:srgbClr val="003760"/>
                        </a:solidFill>
                        <a:latin typeface="Cambria Math" pitchFamily="34" charset="0"/>
                        <a:ea typeface="Cambria Math" pitchFamily="34" charset="-122"/>
                        <a:cs typeface="Cambria Math" pitchFamily="34" charset="-120"/>
                      </a:rPr>
                      <m:t>&lt;</m:t>
                    </m:r>
                    <m:r>
                      <a:rPr lang="en-US" altLang="zh-CN" b="0" i="0">
                        <a:solidFill>
                          <a:srgbClr val="003760"/>
                        </a:solidFill>
                        <a:latin typeface="Cambria Math" pitchFamily="34" charset="0"/>
                        <a:ea typeface="Cambria Math" pitchFamily="34" charset="-122"/>
                        <a:cs typeface="Cambria Math" pitchFamily="34" charset="-120"/>
                      </a:rPr>
                      <m:t>𝛼</m:t>
                    </m:r>
                    <m:r>
                      <a:rPr lang="en-US" altLang="zh-CN" b="0" i="0">
                        <a:solidFill>
                          <a:srgbClr val="003760"/>
                        </a:solidFill>
                        <a:latin typeface="Cambria Math" pitchFamily="34" charset="0"/>
                        <a:ea typeface="Cambria Math" pitchFamily="34" charset="-122"/>
                        <a:cs typeface="Cambria Math" pitchFamily="34" charset="-120"/>
                      </a:rPr>
                      <m:t>&lt;</m:t>
                    </m:r>
                    <m:r>
                      <a:rPr lang="en-US" altLang="zh-CN" b="0" i="0">
                        <a:solidFill>
                          <a:srgbClr val="003760"/>
                        </a:solidFill>
                        <a:latin typeface="Cambria Math" pitchFamily="34" charset="0"/>
                        <a:ea typeface="Cambria Math" pitchFamily="34" charset="-122"/>
                        <a:cs typeface="Cambria Math" pitchFamily="34" charset="-120"/>
                      </a:rPr>
                      <m:t>𝛼</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𝛽</m:t>
                    </m:r>
                    <m:r>
                      <a:rPr lang="en-US" altLang="zh-CN" b="0" i="0">
                        <a:solidFill>
                          <a:srgbClr val="003760"/>
                        </a:solidFill>
                        <a:latin typeface="Cambria Math" pitchFamily="34" charset="0"/>
                        <a:ea typeface="Cambria Math" pitchFamily="34" charset="-122"/>
                        <a:cs typeface="Cambria Math" pitchFamily="34" charset="-120"/>
                      </a:rPr>
                      <m:t>&lt;2</m:t>
                    </m:r>
                    <m:r>
                      <m:rPr>
                        <m:sty m:val="p"/>
                      </m:rPr>
                      <a:rPr lang="en-US" altLang="zh-CN" b="0" i="0">
                        <a:solidFill>
                          <a:srgbClr val="003760"/>
                        </a:solidFill>
                        <a:latin typeface="Cambria Math" pitchFamily="34" charset="0"/>
                        <a:ea typeface="Cambria Math" pitchFamily="34" charset="-122"/>
                        <a:cs typeface="Cambria Math" pitchFamily="34" charset="-120"/>
                      </a:rPr>
                      <m:t>π</m:t>
                    </m:r>
                  </m:oMath>
                </a14:m>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可得</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0&lt;</m:t>
                    </m:r>
                    <m:r>
                      <a:rPr lang="en-US" altLang="zh-CN" b="0" i="0">
                        <a:solidFill>
                          <a:srgbClr val="003760"/>
                        </a:solidFill>
                        <a:latin typeface="Cambria Math" pitchFamily="34" charset="0"/>
                        <a:ea typeface="Cambria Math" pitchFamily="34" charset="-122"/>
                        <a:cs typeface="Cambria Math" pitchFamily="34" charset="-120"/>
                      </a:rPr>
                      <m:t>𝛽</m:t>
                    </m:r>
                    <m:r>
                      <a:rPr lang="en-US" altLang="zh-CN" b="0" i="0">
                        <a:solidFill>
                          <a:srgbClr val="003760"/>
                        </a:solidFill>
                        <a:latin typeface="Cambria Math" pitchFamily="34" charset="0"/>
                        <a:ea typeface="Cambria Math" pitchFamily="34" charset="-122"/>
                        <a:cs typeface="Cambria Math" pitchFamily="34" charset="-120"/>
                      </a:rPr>
                      <m:t>&lt;</m:t>
                    </m:r>
                    <m:r>
                      <m:rPr>
                        <m:sty m:val="p"/>
                      </m:rPr>
                      <a:rPr lang="en-US" altLang="zh-CN" b="0" i="0">
                        <a:solidFill>
                          <a:srgbClr val="003760"/>
                        </a:solidFill>
                        <a:latin typeface="Cambria Math" pitchFamily="34" charset="0"/>
                        <a:ea typeface="Cambria Math" pitchFamily="34" charset="-122"/>
                        <a:cs typeface="Cambria Math" pitchFamily="34" charset="-120"/>
                      </a:rPr>
                      <m:t>π</m:t>
                    </m:r>
                  </m:oMath>
                </a14:m>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，又由</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𝛽</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𝛼</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𝛽</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𝛼</m:t>
                    </m:r>
                  </m:oMath>
                </a14:m>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，可求</a:t>
                </a:r>
                <a14:m>
                  <m:oMath xmlns:m="http://schemas.openxmlformats.org/officeDocument/2006/math">
                    <m:r>
                      <m:rPr>
                        <m:sty m:val="p"/>
                      </m:rPr>
                      <a:rPr lang="en-US" altLang="zh-CN" b="0" i="0">
                        <a:solidFill>
                          <a:srgbClr val="003760"/>
                        </a:solidFill>
                        <a:latin typeface="Cambria Math" pitchFamily="34" charset="0"/>
                        <a:ea typeface="Cambria Math" pitchFamily="34" charset="-122"/>
                        <a:cs typeface="Cambria Math" pitchFamily="34" charset="-120"/>
                      </a:rPr>
                      <m:t>cos</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𝛽</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3" name="QO_6_EX.63_1#df816d954?vcp=1&amp;vop=1&amp;pid=7deb19616&amp;color=0,55,96&amp;vtp=1&amp;bbb=1&amp;hb=1"/>
              <p:cNvSpPr>
                <a:spLocks noRot="1" noChangeAspect="1" noMove="1" noResize="1" noEditPoints="1" noAdjustHandles="1" noChangeArrowheads="1" noChangeShapeType="1" noTextEdit="1"/>
              </p:cNvSpPr>
              <p:nvPr/>
            </p:nvSpPr>
            <p:spPr>
              <a:xfrm>
                <a:off x="502920" y="1798719"/>
                <a:ext cx="10570464" cy="770255"/>
              </a:xfrm>
              <a:prstGeom prst="rect">
                <a:avLst/>
              </a:prstGeom>
              <a:blipFill>
                <a:blip r:embed="rId4"/>
                <a:stretch>
                  <a:fillRect l="-577" b="-1904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6_AN.64_1#df816d954?vcp=1&amp;vop=1&amp;pid=7deb19616&amp;color=0,55,96&amp;vtp=1&amp;bbb=1&amp;hb=1"/>
              <p:cNvSpPr/>
              <p:nvPr/>
            </p:nvSpPr>
            <p:spPr>
              <a:xfrm>
                <a:off x="502920" y="2580404"/>
                <a:ext cx="10570464" cy="3154553"/>
              </a:xfrm>
              <a:prstGeom prst="rect">
                <a:avLst/>
              </a:prstGeom>
              <a:noFill/>
              <a:ln/>
            </p:spPr>
            <p:txBody>
              <a:bodyPr wrap="none" lIns="0" tIns="0" rIns="0" bIns="0" rtlCol="0" anchor="t"/>
              <a:lstStyle/>
              <a:p>
                <a:pPr algn="l" latinLnBrk="1">
                  <a:lnSpc>
                    <a:spcPts val="38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12</m:t>
                        </m:r>
                      </m:num>
                      <m:den>
                        <m:r>
                          <a:rPr lang="en-US" altLang="zh-CN" sz="1800" b="0" i="0">
                            <a:solidFill>
                              <a:srgbClr val="003760"/>
                            </a:solidFill>
                            <a:latin typeface="Cambria Math" pitchFamily="34" charset="0"/>
                            <a:ea typeface="Cambria Math" pitchFamily="34" charset="-122"/>
                            <a:cs typeface="Cambria Math" pitchFamily="34" charset="-120"/>
                          </a:rPr>
                          <m:t>13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17</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num>
                      <m:den>
                        <m:r>
                          <a:rPr lang="en-US" altLang="zh-CN" sz="1800" b="0" i="0">
                            <a:solidFill>
                              <a:srgbClr val="003760"/>
                            </a:solidFill>
                            <a:latin typeface="Cambria Math" pitchFamily="34" charset="0"/>
                            <a:ea typeface="Cambria Math" pitchFamily="34" charset="-122"/>
                            <a:cs typeface="Cambria Math" pitchFamily="34" charset="-120"/>
                          </a:rPr>
                          <m:t>26</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，且</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&lt;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&lt;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&lt;2</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p>
              <a:p>
                <a:pPr latinLnBrk="1">
                  <a:lnSpc>
                    <a:spcPts val="4900"/>
                  </a:lnSpc>
                </a:pP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𝛼</m:t>
                        </m:r>
                      </m:e>
                    </m:rad>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12</m:t>
                            </m:r>
                          </m:num>
                          <m:den>
                            <m:r>
                              <a:rPr lang="en-US" altLang="zh-CN" sz="1800" b="0" i="0">
                                <a:solidFill>
                                  <a:srgbClr val="003760"/>
                                </a:solidFill>
                                <a:latin typeface="Cambria Math" pitchFamily="34" charset="0"/>
                                <a:ea typeface="Cambria Math" pitchFamily="34" charset="-122"/>
                                <a:cs typeface="Cambria Math" pitchFamily="34" charset="-120"/>
                              </a:rPr>
                              <m:t>13</m:t>
                            </m:r>
                          </m:den>
                        </m:f>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e>
                    </m:rad>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num>
                      <m:den>
                        <m:r>
                          <a:rPr lang="en-US" altLang="zh-CN" sz="1800" b="0" i="0">
                            <a:solidFill>
                              <a:srgbClr val="003760"/>
                            </a:solidFill>
                            <a:latin typeface="Cambria Math" pitchFamily="34" charset="0"/>
                            <a:ea typeface="Cambria Math" pitchFamily="34" charset="-122"/>
                            <a:cs typeface="Cambria Math" pitchFamily="34" charset="-120"/>
                          </a:rPr>
                          <m:t>13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900"/>
                  </a:lnSpc>
                </a:pPr>
                <a:r>
                  <a:rPr lang="en-US" altLang="zh-CN" b="0" i="0" kern="0">
                    <a:solidFill>
                      <a:srgbClr val="003760"/>
                    </a:solidFill>
                    <a:latin typeface="SimSun" panose="02010600030101010101" pitchFamily="2" charset="-122"/>
                    <a:ea typeface="微软雅黑" pitchFamily="34" charset="-122"/>
                    <a:cs typeface="Times New Roman" pitchFamily="34" charset="-120"/>
                  </a:rPr>
                  <a:t>    </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e>
                    </m:rad>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17</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num>
                          <m:den>
                            <m:r>
                              <a:rPr lang="en-US" altLang="zh-CN" sz="1800" b="0" i="0">
                                <a:solidFill>
                                  <a:srgbClr val="003760"/>
                                </a:solidFill>
                                <a:latin typeface="Cambria Math" pitchFamily="34" charset="0"/>
                                <a:ea typeface="Cambria Math" pitchFamily="34" charset="-122"/>
                                <a:cs typeface="Cambria Math" pitchFamily="34" charset="-120"/>
                              </a:rPr>
                              <m:t>26</m:t>
                            </m:r>
                          </m:den>
                        </m:f>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e>
                    </m:rad>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7</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num>
                      <m:den>
                        <m:r>
                          <a:rPr lang="en-US" altLang="zh-CN" sz="1800" b="0" i="0">
                            <a:solidFill>
                              <a:srgbClr val="003760"/>
                            </a:solidFill>
                            <a:latin typeface="Cambria Math" pitchFamily="34" charset="0"/>
                            <a:ea typeface="Cambria Math" pitchFamily="34" charset="-122"/>
                            <a:cs typeface="Cambria Math" pitchFamily="34" charset="-120"/>
                          </a:rPr>
                          <m:t>26</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（提示</a:t>
                </a:r>
                <a:r>
                  <a:rPr lang="en-US" altLang="zh-CN" sz="1800" b="0" i="0">
                    <a:solidFill>
                      <a:srgbClr val="FF8827"/>
                    </a:solidFill>
                    <a:latin typeface="Times New Roman" pitchFamily="34" charset="0"/>
                    <a:ea typeface="微软雅黑" pitchFamily="34" charset="-122"/>
                    <a:cs typeface="Times New Roman" pitchFamily="34" charset="-120"/>
                  </a:rPr>
                  <a:t>：寻</a:t>
                </a:r>
              </a:p>
              <a:p>
                <a:pPr latinLnBrk="1">
                  <a:lnSpc>
                    <a:spcPts val="3300"/>
                  </a:lnSpc>
                </a:pPr>
                <a:r>
                  <a:rPr lang="en-US" altLang="zh-CN" sz="1800" b="0" i="0">
                    <a:solidFill>
                      <a:srgbClr val="FF8827"/>
                    </a:solidFill>
                    <a:latin typeface="Times New Roman" pitchFamily="34" charset="0"/>
                    <a:ea typeface="微软雅黑" pitchFamily="34" charset="-122"/>
                    <a:cs typeface="Times New Roman" pitchFamily="34" charset="-120"/>
                  </a:rPr>
                  <a:t>找待求角与已知角的关系</a:t>
                </a:r>
                <a:r>
                  <a:rPr lang="en-US" altLang="zh-CN" sz="1800" b="0" i="0" dirty="0">
                    <a:solidFill>
                      <a:srgbClr val="FF8827"/>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FF8827"/>
                        </a:solidFill>
                        <a:latin typeface="Cambria Math" pitchFamily="34" charset="0"/>
                        <a:ea typeface="Cambria Math" pitchFamily="34" charset="-122"/>
                        <a:cs typeface="Cambria Math" pitchFamily="34" charset="-120"/>
                      </a:rPr>
                      <m:t>𝛽</m:t>
                    </m:r>
                    <m:r>
                      <a:rPr lang="en-US" altLang="zh-CN" sz="1800" b="0" i="0">
                        <a:solidFill>
                          <a:srgbClr val="FF8827"/>
                        </a:solidFill>
                        <a:latin typeface="Cambria Math" pitchFamily="34" charset="0"/>
                        <a:ea typeface="Cambria Math" pitchFamily="34" charset="-122"/>
                        <a:cs typeface="Cambria Math" pitchFamily="34" charset="-120"/>
                      </a:rPr>
                      <m:t>=(</m:t>
                    </m:r>
                    <m:r>
                      <a:rPr lang="en-US" altLang="zh-CN" sz="1800" b="0" i="0">
                        <a:solidFill>
                          <a:srgbClr val="FF8827"/>
                        </a:solidFill>
                        <a:latin typeface="Cambria Math" pitchFamily="34" charset="0"/>
                        <a:ea typeface="Cambria Math" pitchFamily="34" charset="-122"/>
                        <a:cs typeface="Cambria Math" pitchFamily="34" charset="-120"/>
                      </a:rPr>
                      <m:t>𝛼</m:t>
                    </m:r>
                    <m:r>
                      <a:rPr lang="en-US" altLang="zh-CN" sz="1800" b="0" i="0">
                        <a:solidFill>
                          <a:srgbClr val="FF8827"/>
                        </a:solidFill>
                        <a:latin typeface="Cambria Math" pitchFamily="34" charset="0"/>
                        <a:ea typeface="Cambria Math" pitchFamily="34" charset="-122"/>
                        <a:cs typeface="Cambria Math" pitchFamily="34" charset="-120"/>
                      </a:rPr>
                      <m:t>+</m:t>
                    </m:r>
                    <m:r>
                      <a:rPr lang="en-US" altLang="zh-CN" sz="1800" b="0" i="0">
                        <a:solidFill>
                          <a:srgbClr val="FF8827"/>
                        </a:solidFill>
                        <a:latin typeface="Cambria Math" pitchFamily="34" charset="0"/>
                        <a:ea typeface="Cambria Math" pitchFamily="34" charset="-122"/>
                        <a:cs typeface="Cambria Math" pitchFamily="34" charset="-120"/>
                      </a:rPr>
                      <m:t>𝛽</m:t>
                    </m:r>
                    <m:r>
                      <a:rPr lang="en-US" altLang="zh-CN" sz="1800" b="0" i="0">
                        <a:solidFill>
                          <a:srgbClr val="FF8827"/>
                        </a:solidFill>
                        <a:latin typeface="Cambria Math" pitchFamily="34" charset="0"/>
                        <a:ea typeface="Cambria Math" pitchFamily="34" charset="-122"/>
                        <a:cs typeface="Cambria Math" pitchFamily="34" charset="-120"/>
                      </a:rPr>
                      <m:t>)−</m:t>
                    </m:r>
                    <m:r>
                      <a:rPr lang="en-US" altLang="zh-CN" sz="1800" b="0" i="0">
                        <a:solidFill>
                          <a:srgbClr val="FF8827"/>
                        </a:solidFill>
                        <a:latin typeface="Cambria Math" pitchFamily="34" charset="0"/>
                        <a:ea typeface="Cambria Math" pitchFamily="34" charset="-122"/>
                        <a:cs typeface="Cambria Math" pitchFamily="34" charset="-120"/>
                      </a:rPr>
                      <m:t>𝛼</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a:t>
                </a:r>
              </a:p>
              <a:p>
                <a:pPr latinLnBrk="1">
                  <a:lnSpc>
                    <a:spcPts val="38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17</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num>
                      <m:den>
                        <m:r>
                          <a:rPr lang="en-US" altLang="zh-CN" sz="1800" b="0" i="0">
                            <a:solidFill>
                              <a:srgbClr val="003760"/>
                            </a:solidFill>
                            <a:latin typeface="Cambria Math" pitchFamily="34" charset="0"/>
                            <a:ea typeface="Cambria Math" pitchFamily="34" charset="-122"/>
                            <a:cs typeface="Cambria Math" pitchFamily="34" charset="-120"/>
                          </a:rPr>
                          <m:t>26</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12</m:t>
                        </m:r>
                      </m:num>
                      <m:den>
                        <m:r>
                          <a:rPr lang="en-US" altLang="zh-CN" sz="1800" b="0" i="0">
                            <a:solidFill>
                              <a:srgbClr val="003760"/>
                            </a:solidFill>
                            <a:latin typeface="Cambria Math" pitchFamily="34" charset="0"/>
                            <a:ea typeface="Cambria Math" pitchFamily="34" charset="-122"/>
                            <a:cs typeface="Cambria Math" pitchFamily="34" charset="-120"/>
                          </a:rPr>
                          <m:t>13</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7</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num>
                      <m:den>
                        <m:r>
                          <a:rPr lang="en-US" altLang="zh-CN" sz="1800" b="0" i="0">
                            <a:solidFill>
                              <a:srgbClr val="003760"/>
                            </a:solidFill>
                            <a:latin typeface="Cambria Math" pitchFamily="34" charset="0"/>
                            <a:ea typeface="Cambria Math" pitchFamily="34" charset="-122"/>
                            <a:cs typeface="Cambria Math" pitchFamily="34" charset="-120"/>
                          </a:rPr>
                          <m:t>26</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num>
                      <m:den>
                        <m:r>
                          <a:rPr lang="en-US" altLang="zh-CN" sz="1800" b="0" i="0">
                            <a:solidFill>
                              <a:srgbClr val="003760"/>
                            </a:solidFill>
                            <a:latin typeface="Cambria Math" pitchFamily="34" charset="0"/>
                            <a:ea typeface="Cambria Math" pitchFamily="34" charset="-122"/>
                            <a:cs typeface="Cambria Math" pitchFamily="34" charset="-120"/>
                          </a:rPr>
                          <m:t>13</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5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m:rPr>
                        <m:sty m:val="p"/>
                      </m:rPr>
                      <a:rPr lang="en-US" altLang="zh-CN" b="0" i="0">
                        <a:solidFill>
                          <a:srgbClr val="003760"/>
                        </a:solidFill>
                        <a:latin typeface="Cambria Math" pitchFamily="34" charset="0"/>
                        <a:ea typeface="Cambria Math" pitchFamily="34" charset="-122"/>
                        <a:cs typeface="Cambria Math" pitchFamily="34" charset="-120"/>
                      </a:rPr>
                      <m:t>π</m:t>
                    </m:r>
                    <m:r>
                      <a:rPr lang="en-US" altLang="zh-CN" b="0" i="0">
                        <a:solidFill>
                          <a:srgbClr val="003760"/>
                        </a:solidFill>
                        <a:latin typeface="Cambria Math" pitchFamily="34" charset="0"/>
                        <a:ea typeface="Cambria Math" pitchFamily="34" charset="-122"/>
                        <a:cs typeface="Cambria Math" pitchFamily="34" charset="-120"/>
                      </a:rPr>
                      <m:t>&lt;</m:t>
                    </m:r>
                    <m:r>
                      <a:rPr lang="en-US" altLang="zh-CN" b="0" i="0">
                        <a:solidFill>
                          <a:srgbClr val="003760"/>
                        </a:solidFill>
                        <a:latin typeface="Cambria Math" pitchFamily="34" charset="0"/>
                        <a:ea typeface="Cambria Math" pitchFamily="34" charset="-122"/>
                        <a:cs typeface="Cambria Math" pitchFamily="34" charset="-120"/>
                      </a:rPr>
                      <m:t>𝛼</m:t>
                    </m:r>
                    <m:r>
                      <a:rPr lang="en-US" altLang="zh-CN" b="0" i="0">
                        <a:solidFill>
                          <a:srgbClr val="003760"/>
                        </a:solidFill>
                        <a:latin typeface="Cambria Math" pitchFamily="34" charset="0"/>
                        <a:ea typeface="Cambria Math" pitchFamily="34" charset="-122"/>
                        <a:cs typeface="Cambria Math" pitchFamily="34" charset="-120"/>
                      </a:rPr>
                      <m:t>&lt;</m:t>
                    </m:r>
                    <m:r>
                      <a:rPr lang="en-US" altLang="zh-CN" b="0" i="0">
                        <a:solidFill>
                          <a:srgbClr val="003760"/>
                        </a:solidFill>
                        <a:latin typeface="Cambria Math" pitchFamily="34" charset="0"/>
                        <a:ea typeface="Cambria Math" pitchFamily="34" charset="-122"/>
                        <a:cs typeface="Cambria Math" pitchFamily="34" charset="-120"/>
                      </a:rPr>
                      <m:t>𝛼</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𝛽</m:t>
                    </m:r>
                    <m:r>
                      <a:rPr lang="en-US" altLang="zh-CN" b="0" i="0">
                        <a:solidFill>
                          <a:srgbClr val="003760"/>
                        </a:solidFill>
                        <a:latin typeface="Cambria Math" pitchFamily="34" charset="0"/>
                        <a:ea typeface="Cambria Math" pitchFamily="34" charset="-122"/>
                        <a:cs typeface="Cambria Math" pitchFamily="34" charset="-120"/>
                      </a:rPr>
                      <m:t>&lt;2</m:t>
                    </m:r>
                    <m:r>
                      <m:rPr>
                        <m:sty m:val="p"/>
                      </m:rPr>
                      <a:rPr lang="en-US" altLang="zh-CN" b="0" i="0">
                        <a:solidFill>
                          <a:srgbClr val="003760"/>
                        </a:solidFill>
                        <a:latin typeface="Cambria Math" pitchFamily="34" charset="0"/>
                        <a:ea typeface="Cambria Math" pitchFamily="34" charset="-122"/>
                        <a:cs typeface="Cambria Math" pitchFamily="34" charset="-120"/>
                      </a:rPr>
                      <m:t>π</m:t>
                    </m:r>
                  </m:oMath>
                </a14:m>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0&lt;</m:t>
                    </m:r>
                    <m:r>
                      <a:rPr lang="en-US" altLang="zh-CN" b="0" i="0">
                        <a:solidFill>
                          <a:srgbClr val="003760"/>
                        </a:solidFill>
                        <a:latin typeface="Cambria Math" pitchFamily="34" charset="0"/>
                        <a:ea typeface="Cambria Math" pitchFamily="34" charset="-122"/>
                        <a:cs typeface="Cambria Math" pitchFamily="34" charset="-120"/>
                      </a:rPr>
                      <m:t>𝛽</m:t>
                    </m:r>
                    <m:r>
                      <a:rPr lang="en-US" altLang="zh-CN" b="0" i="0">
                        <a:solidFill>
                          <a:srgbClr val="003760"/>
                        </a:solidFill>
                        <a:latin typeface="Cambria Math" pitchFamily="34" charset="0"/>
                        <a:ea typeface="Cambria Math" pitchFamily="34" charset="-122"/>
                        <a:cs typeface="Cambria Math" pitchFamily="34" charset="-120"/>
                      </a:rPr>
                      <m:t>&lt;</m:t>
                    </m:r>
                    <m:r>
                      <m:rPr>
                        <m:sty m:val="p"/>
                      </m:rPr>
                      <a:rPr lang="en-US" altLang="zh-CN" b="0" i="0">
                        <a:solidFill>
                          <a:srgbClr val="003760"/>
                        </a:solidFill>
                        <a:latin typeface="Cambria Math" pitchFamily="34" charset="0"/>
                        <a:ea typeface="Cambria Math" pitchFamily="34" charset="-122"/>
                        <a:cs typeface="Cambria Math" pitchFamily="34" charset="-120"/>
                      </a:rPr>
                      <m:t>π</m:t>
                    </m:r>
                  </m:oMath>
                </a14:m>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𝛽</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3</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4" name="QO_6_AN.64_1#df816d954?vcp=1&amp;vop=1&amp;pid=7deb19616&amp;color=0,55,96&amp;vtp=1&amp;bbb=1&amp;hb=1"/>
              <p:cNvSpPr>
                <a:spLocks noRot="1" noChangeAspect="1" noMove="1" noResize="1" noEditPoints="1" noAdjustHandles="1" noChangeArrowheads="1" noChangeShapeType="1" noTextEdit="1"/>
              </p:cNvSpPr>
              <p:nvPr/>
            </p:nvSpPr>
            <p:spPr>
              <a:xfrm>
                <a:off x="502920" y="2580404"/>
                <a:ext cx="10570464" cy="3154553"/>
              </a:xfrm>
              <a:prstGeom prst="rect">
                <a:avLst/>
              </a:prstGeom>
              <a:blipFill>
                <a:blip r:embed="rId5"/>
                <a:stretch>
                  <a:fillRect l="-1384" r="-1442" b="-270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4">
                                            <p:bg/>
                                          </p:spTgt>
                                        </p:tgtEl>
                                        <p:attrNameLst>
                                          <p:attrName>style.visibility</p:attrName>
                                        </p:attrNameLst>
                                      </p:cBhvr>
                                      <p:to>
                                        <p:strVal val="visible"/>
                                      </p:to>
                                    </p:set>
                                    <p:animEffect transition="in" filter="fade">
                                      <p:cBhvr>
                                        <p:cTn id="24" dur="500"/>
                                        <p:tgtEl>
                                          <p:spTgt spid="4">
                                            <p:bg/>
                                          </p:spTgt>
                                        </p:tgtEl>
                                      </p:cBhvr>
                                    </p:animEffect>
                                    <p:anim calcmode="lin" valueType="num">
                                      <p:cBhvr>
                                        <p:cTn id="25" dur="500" fill="hold"/>
                                        <p:tgtEl>
                                          <p:spTgt spid="4">
                                            <p:bg/>
                                          </p:spTgt>
                                        </p:tgtEl>
                                        <p:attrNameLst>
                                          <p:attrName>ppt_x</p:attrName>
                                        </p:attrNameLst>
                                      </p:cBhvr>
                                      <p:tavLst>
                                        <p:tav tm="0">
                                          <p:val>
                                            <p:strVal val="#ppt_x"/>
                                          </p:val>
                                        </p:tav>
                                        <p:tav tm="100000">
                                          <p:val>
                                            <p:strVal val="#ppt_x"/>
                                          </p:val>
                                        </p:tav>
                                      </p:tavLst>
                                    </p:anim>
                                    <p:anim calcmode="lin" valueType="num">
                                      <p:cBhvr>
                                        <p:cTn id="26" dur="500" fill="hold"/>
                                        <p:tgtEl>
                                          <p:spTgt spid="4">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4">
                                            <p:txEl>
                                              <p:pRg st="0" end="0"/>
                                            </p:txEl>
                                          </p:spTgt>
                                        </p:tgtEl>
                                        <p:attrNameLst>
                                          <p:attrName>style.visibility</p:attrName>
                                        </p:attrNameLst>
                                      </p:cBhvr>
                                      <p:to>
                                        <p:strVal val="visible"/>
                                      </p:to>
                                    </p:set>
                                    <p:animEffect transition="in" filter="fade">
                                      <p:cBhvr>
                                        <p:cTn id="29" dur="500"/>
                                        <p:tgtEl>
                                          <p:spTgt spid="4">
                                            <p:txEl>
                                              <p:pRg st="0" end="0"/>
                                            </p:txEl>
                                          </p:spTgt>
                                        </p:tgtEl>
                                      </p:cBhvr>
                                    </p:animEffect>
                                    <p:anim calcmode="lin" valueType="num">
                                      <p:cBhvr>
                                        <p:cTn id="30"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4">
                                            <p:txEl>
                                              <p:pRg st="0" end="0"/>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4">
                                            <p:txEl>
                                              <p:pRg st="1" end="1"/>
                                            </p:txEl>
                                          </p:spTgt>
                                        </p:tgtEl>
                                        <p:attrNameLst>
                                          <p:attrName>style.visibility</p:attrName>
                                        </p:attrNameLst>
                                      </p:cBhvr>
                                      <p:to>
                                        <p:strVal val="visible"/>
                                      </p:to>
                                    </p:set>
                                    <p:animEffect transition="in" filter="fade">
                                      <p:cBhvr>
                                        <p:cTn id="34" dur="500"/>
                                        <p:tgtEl>
                                          <p:spTgt spid="4">
                                            <p:txEl>
                                              <p:pRg st="1" end="1"/>
                                            </p:txEl>
                                          </p:spTgt>
                                        </p:tgtEl>
                                      </p:cBhvr>
                                    </p:animEffect>
                                    <p:anim calcmode="lin" valueType="num">
                                      <p:cBhvr>
                                        <p:cTn id="3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36" dur="500" fill="hold"/>
                                        <p:tgtEl>
                                          <p:spTgt spid="4">
                                            <p:txEl>
                                              <p:pRg st="1" end="1"/>
                                            </p:txEl>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4">
                                            <p:txEl>
                                              <p:pRg st="2" end="2"/>
                                            </p:txEl>
                                          </p:spTgt>
                                        </p:tgtEl>
                                        <p:attrNameLst>
                                          <p:attrName>style.visibility</p:attrName>
                                        </p:attrNameLst>
                                      </p:cBhvr>
                                      <p:to>
                                        <p:strVal val="visible"/>
                                      </p:to>
                                    </p:set>
                                    <p:animEffect transition="in" filter="fade">
                                      <p:cBhvr>
                                        <p:cTn id="39" dur="500"/>
                                        <p:tgtEl>
                                          <p:spTgt spid="4">
                                            <p:txEl>
                                              <p:pRg st="2" end="2"/>
                                            </p:txEl>
                                          </p:spTgt>
                                        </p:tgtEl>
                                      </p:cBhvr>
                                    </p:animEffect>
                                    <p:anim calcmode="lin" valueType="num">
                                      <p:cBhvr>
                                        <p:cTn id="40"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41" dur="500" fill="hold"/>
                                        <p:tgtEl>
                                          <p:spTgt spid="4">
                                            <p:txEl>
                                              <p:pRg st="2" end="2"/>
                                            </p:txEl>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4">
                                            <p:txEl>
                                              <p:pRg st="3" end="3"/>
                                            </p:txEl>
                                          </p:spTgt>
                                        </p:tgtEl>
                                        <p:attrNameLst>
                                          <p:attrName>style.visibility</p:attrName>
                                        </p:attrNameLst>
                                      </p:cBhvr>
                                      <p:to>
                                        <p:strVal val="visible"/>
                                      </p:to>
                                    </p:set>
                                    <p:animEffect transition="in" filter="fade">
                                      <p:cBhvr>
                                        <p:cTn id="44" dur="500"/>
                                        <p:tgtEl>
                                          <p:spTgt spid="4">
                                            <p:txEl>
                                              <p:pRg st="3" end="3"/>
                                            </p:txEl>
                                          </p:spTgt>
                                        </p:tgtEl>
                                      </p:cBhvr>
                                    </p:animEffect>
                                    <p:anim calcmode="lin" valueType="num">
                                      <p:cBhvr>
                                        <p:cTn id="4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46" dur="500" fill="hold"/>
                                        <p:tgtEl>
                                          <p:spTgt spid="4">
                                            <p:txEl>
                                              <p:pRg st="3" end="3"/>
                                            </p:txEl>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4">
                                            <p:txEl>
                                              <p:pRg st="4" end="4"/>
                                            </p:txEl>
                                          </p:spTgt>
                                        </p:tgtEl>
                                        <p:attrNameLst>
                                          <p:attrName>style.visibility</p:attrName>
                                        </p:attrNameLst>
                                      </p:cBhvr>
                                      <p:to>
                                        <p:strVal val="visible"/>
                                      </p:to>
                                    </p:set>
                                    <p:animEffect transition="in" filter="fade">
                                      <p:cBhvr>
                                        <p:cTn id="49" dur="500"/>
                                        <p:tgtEl>
                                          <p:spTgt spid="4">
                                            <p:txEl>
                                              <p:pRg st="4" end="4"/>
                                            </p:txEl>
                                          </p:spTgt>
                                        </p:tgtEl>
                                      </p:cBhvr>
                                    </p:animEffect>
                                    <p:anim calcmode="lin" valueType="num">
                                      <p:cBhvr>
                                        <p:cTn id="50"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51" dur="500" fill="hold"/>
                                        <p:tgtEl>
                                          <p:spTgt spid="4">
                                            <p:txEl>
                                              <p:pRg st="4" end="4"/>
                                            </p:txEl>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4">
                                            <p:txEl>
                                              <p:pRg st="5" end="5"/>
                                            </p:txEl>
                                          </p:spTgt>
                                        </p:tgtEl>
                                        <p:attrNameLst>
                                          <p:attrName>style.visibility</p:attrName>
                                        </p:attrNameLst>
                                      </p:cBhvr>
                                      <p:to>
                                        <p:strVal val="visible"/>
                                      </p:to>
                                    </p:set>
                                    <p:animEffect transition="in" filter="fade">
                                      <p:cBhvr>
                                        <p:cTn id="54" dur="500"/>
                                        <p:tgtEl>
                                          <p:spTgt spid="4">
                                            <p:txEl>
                                              <p:pRg st="5" end="5"/>
                                            </p:txEl>
                                          </p:spTgt>
                                        </p:tgtEl>
                                      </p:cBhvr>
                                    </p:animEffect>
                                    <p:anim calcmode="lin" valueType="num">
                                      <p:cBhvr>
                                        <p:cTn id="55"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56" dur="500" fill="hold"/>
                                        <p:tgtEl>
                                          <p:spTgt spid="4">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pic>
        <p:nvPicPr>
          <p:cNvPr id="2" name="C_2#49894a5e6.fixed?vcp=1&amp;pid=5bed3ff3c&amp;color=0,55,96&amp;tib=255,255,255&amp;vtp=1" descr="preencoded.png"/>
          <p:cNvPicPr>
            <a:picLocks noChangeAspect="1"/>
          </p:cNvPicPr>
          <p:nvPr/>
        </p:nvPicPr>
        <p:blipFill>
          <a:blip r:embed="rId3"/>
          <a:stretch>
            <a:fillRect/>
          </a:stretch>
        </p:blipFill>
        <p:spPr>
          <a:xfrm>
            <a:off x="640080" y="2697480"/>
            <a:ext cx="3090672" cy="1188720"/>
          </a:xfrm>
          <a:prstGeom prst="rect">
            <a:avLst/>
          </a:prstGeom>
        </p:spPr>
      </p:pic>
      <p:sp>
        <p:nvSpPr>
          <p:cNvPr id="3" name="C_2_BD#49894a5e6.fixed?vcp=1&amp;pid=5bed3ff3c&amp;color=61,88,159&amp;vtp=1&amp;bbb=1"/>
          <p:cNvSpPr/>
          <p:nvPr/>
        </p:nvSpPr>
        <p:spPr>
          <a:xfrm>
            <a:off x="694944" y="2697480"/>
            <a:ext cx="2587752" cy="1188720"/>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8.2</a:t>
            </a:r>
            <a:endParaRPr lang="en-US" altLang="zh-CN" sz="5400" dirty="0"/>
          </a:p>
        </p:txBody>
      </p:sp>
      <p:sp>
        <p:nvSpPr>
          <p:cNvPr id="4" name="C_2_BD#49894a5e6.fixed?vcp=1&amp;pid=5bed3ff3c&amp;color=61,88,159&amp;vtp=1&amp;bbb=1"/>
          <p:cNvSpPr/>
          <p:nvPr/>
        </p:nvSpPr>
        <p:spPr>
          <a:xfrm>
            <a:off x="4032504" y="2340864"/>
            <a:ext cx="8046720" cy="1911096"/>
          </a:xfrm>
          <a:prstGeom prst="rect">
            <a:avLst/>
          </a:prstGeom>
          <a:noFill/>
          <a:ln/>
        </p:spPr>
        <p:txBody>
          <a:bodyPr wrap="none" lIns="0" tIns="0" rIns="0" bIns="0" rtlCol="0" anchor="ctr"/>
          <a:lstStyle/>
          <a:p>
            <a:pPr algn="l"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三角恒等变换</a:t>
            </a:r>
            <a:endParaRPr lang="en-US" altLang="zh-CN" sz="5400" dirty="0"/>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6_BD#dee5cf741?vcp=1&amp;pid=7deb19616&amp;color=0,55,96&amp;vtp=1&amp;bt=1&amp;bbb=1&amp;hb=1"/>
              <p:cNvSpPr/>
              <p:nvPr/>
            </p:nvSpPr>
            <p:spPr>
              <a:xfrm>
                <a:off x="502920" y="1741411"/>
                <a:ext cx="10570464" cy="335280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【方法总结】</a:t>
                </a: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1" i="0" dirty="0">
                    <a:solidFill>
                      <a:srgbClr val="003760"/>
                    </a:solidFill>
                    <a:latin typeface="Times New Roman" pitchFamily="34" charset="0"/>
                    <a:ea typeface="微软雅黑" pitchFamily="34" charset="-122"/>
                    <a:cs typeface="Times New Roman" pitchFamily="34" charset="-120"/>
                  </a:rPr>
                  <a:t>解决给值求角问题的一般步骤</a:t>
                </a:r>
                <a:endParaRPr lang="en-US" altLang="zh-CN" sz="1800" dirty="0"/>
              </a:p>
              <a:p>
                <a:pPr latinLnBrk="1">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求角的某一个三角函数值；</a:t>
                </a:r>
                <a:endParaRPr lang="en-US" altLang="zh-CN" sz="1800" dirty="0"/>
              </a:p>
              <a:p>
                <a:pPr latinLnBrk="1">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确定角的范围；</a:t>
                </a:r>
                <a:endParaRPr lang="en-US" altLang="zh-CN" sz="1800" dirty="0"/>
              </a:p>
              <a:p>
                <a:pPr latinLnBrk="1">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③</a:t>
                </a:r>
                <a:r>
                  <a:rPr lang="en-US" altLang="zh-CN" sz="1800" b="0" i="0" dirty="0">
                    <a:solidFill>
                      <a:srgbClr val="003760"/>
                    </a:solidFill>
                    <a:latin typeface="Times New Roman" pitchFamily="34" charset="0"/>
                    <a:ea typeface="微软雅黑" pitchFamily="34" charset="-122"/>
                    <a:cs typeface="Times New Roman" pitchFamily="34" charset="-120"/>
                  </a:rPr>
                  <a:t>根据角的范围写出符合要求的角.</a:t>
                </a:r>
                <a:endParaRPr lang="en-US" altLang="zh-CN" sz="1800" dirty="0"/>
              </a:p>
              <a:p>
                <a:pPr latinLnBrk="1">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1" i="0" dirty="0">
                    <a:solidFill>
                      <a:srgbClr val="003760"/>
                    </a:solidFill>
                    <a:latin typeface="Times New Roman" pitchFamily="34" charset="0"/>
                    <a:ea typeface="微软雅黑" pitchFamily="34" charset="-122"/>
                    <a:cs typeface="Times New Roman" pitchFamily="34" charset="-120"/>
                  </a:rPr>
                  <a:t>在求角的某个三角函数值时，应注意根据条件选择恰当的三角函数.</a:t>
                </a:r>
                <a:endParaRPr lang="en-US" altLang="zh-CN" sz="1800" dirty="0"/>
              </a:p>
              <a:p>
                <a:pPr latinLnBrk="1">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已知正切函数值，选正切函数.</a:t>
                </a:r>
                <a:endParaRPr lang="en-US" altLang="zh-CN" sz="1800" dirty="0"/>
              </a:p>
              <a:p>
                <a:pPr latinLnBrk="1">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已知正弦或余弦函数值，选正弦或余弦函数.若角的范围是</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(0,</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，选正弦、余弦函数皆可</a:t>
                </a:r>
                <a:r>
                  <a:rPr lang="en-US" altLang="zh-CN" sz="1800" b="0" i="0">
                    <a:solidFill>
                      <a:srgbClr val="003760"/>
                    </a:solidFill>
                    <a:latin typeface="Times New Roman" pitchFamily="34" charset="0"/>
                    <a:ea typeface="微软雅黑" pitchFamily="34" charset="-122"/>
                    <a:cs typeface="Times New Roman" pitchFamily="34" charset="-120"/>
                  </a:rPr>
                  <a:t>；若角的</a:t>
                </a: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范围是</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(0,</m:t>
                    </m:r>
                    <m:r>
                      <m:rPr>
                        <m:sty m:val="p"/>
                      </m:rPr>
                      <a:rPr lang="en-US" altLang="zh-CN" b="0" i="0">
                        <a:solidFill>
                          <a:srgbClr val="003760"/>
                        </a:solidFill>
                        <a:latin typeface="Cambria Math" pitchFamily="34" charset="0"/>
                        <a:ea typeface="Cambria Math" pitchFamily="34" charset="-122"/>
                        <a:cs typeface="Cambria Math" pitchFamily="34" charset="-120"/>
                      </a:rPr>
                      <m:t>π</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，选余弦函数较合适；若角的范围为</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，选正弦函数较合适.</a:t>
                </a:r>
                <a:endParaRPr lang="en-US" altLang="zh-CN" dirty="0"/>
              </a:p>
            </p:txBody>
          </p:sp>
        </mc:Choice>
        <mc:Fallback xmlns="">
          <p:sp>
            <p:nvSpPr>
              <p:cNvPr id="2" name="P_6_BD#dee5cf741?vcp=1&amp;pid=7deb19616&amp;color=0,55,96&amp;vtp=1&amp;bt=1&amp;bbb=1&amp;hb=1"/>
              <p:cNvSpPr>
                <a:spLocks noRot="1" noChangeAspect="1" noMove="1" noResize="1" noEditPoints="1" noAdjustHandles="1" noChangeArrowheads="1" noChangeShapeType="1" noTextEdit="1"/>
              </p:cNvSpPr>
              <p:nvPr/>
            </p:nvSpPr>
            <p:spPr>
              <a:xfrm>
                <a:off x="502920" y="1741411"/>
                <a:ext cx="10570464" cy="3352800"/>
              </a:xfrm>
              <a:prstGeom prst="rect">
                <a:avLst/>
              </a:prstGeom>
              <a:blipFill>
                <a:blip r:embed="rId3"/>
                <a:stretch>
                  <a:fillRect l="-1384" b="-2364"/>
                </a:stretch>
              </a:blipFill>
              <a:ln/>
            </p:spPr>
            <p:txBody>
              <a:bodyPr/>
              <a:lstStyle/>
              <a:p>
                <a:r>
                  <a:rPr lang="zh-CN" altLang="en-US">
                    <a:noFill/>
                  </a:rPr>
                  <a:t> </a:t>
                </a:r>
              </a:p>
            </p:txBody>
          </p:sp>
        </mc:Fallback>
      </mc:AlternateContent>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65_1#6b62632d9?vaa=1&amp;vcp=1&amp;vop=1&amp;pid=7deb19616&amp;color=0,55,96&amp;vtp=1&amp;bt=1&amp;bbb=1"/>
              <p:cNvSpPr/>
              <p:nvPr/>
            </p:nvSpPr>
            <p:spPr>
              <a:xfrm>
                <a:off x="502920" y="2192673"/>
                <a:ext cx="10570464" cy="525971"/>
              </a:xfrm>
              <a:prstGeom prst="rect">
                <a:avLst/>
              </a:prstGeom>
              <a:noFill/>
              <a:ln/>
            </p:spPr>
            <p:txBody>
              <a:bodyPr wrap="none" lIns="0" tIns="0" rIns="0" bIns="0" rtlCol="0" anchor="t"/>
              <a:lstStyle/>
              <a:p>
                <a:pPr algn="l" latinLnBrk="1">
                  <a:lnSpc>
                    <a:spcPts val="4500"/>
                  </a:lnSpc>
                </a:pPr>
                <a:r>
                  <a:rPr lang="en-US" altLang="zh-CN" sz="1800" b="1" i="0" dirty="0">
                    <a:solidFill>
                      <a:srgbClr val="003760"/>
                    </a:solidFill>
                    <a:latin typeface="Times New Roman" pitchFamily="34" charset="0"/>
                    <a:ea typeface="微软雅黑" pitchFamily="34" charset="-122"/>
                    <a:cs typeface="Times New Roman" pitchFamily="34" charset="-120"/>
                  </a:rPr>
                  <a:t>3-1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8</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8</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𝛽</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的值可能为(</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C_6_BD.65_1#6b62632d9?vaa=1&amp;vcp=1&amp;vop=1&amp;pid=7deb19616&amp;color=0,55,96&amp;vtp=1&amp;bt=1&amp;bbb=1"/>
              <p:cNvSpPr>
                <a:spLocks noRot="1" noChangeAspect="1" noMove="1" noResize="1" noEditPoints="1" noAdjustHandles="1" noChangeArrowheads="1" noChangeShapeType="1" noTextEdit="1"/>
              </p:cNvSpPr>
              <p:nvPr/>
            </p:nvSpPr>
            <p:spPr>
              <a:xfrm>
                <a:off x="502920" y="2192673"/>
                <a:ext cx="10570464" cy="525971"/>
              </a:xfrm>
              <a:prstGeom prst="rect">
                <a:avLst/>
              </a:prstGeom>
              <a:blipFill>
                <a:blip r:embed="rId3"/>
                <a:stretch>
                  <a:fillRect l="-1384" b="-15116"/>
                </a:stretch>
              </a:blipFill>
              <a:ln/>
            </p:spPr>
            <p:txBody>
              <a:bodyPr/>
              <a:lstStyle/>
              <a:p>
                <a:r>
                  <a:rPr lang="zh-CN" altLang="en-US">
                    <a:noFill/>
                  </a:rPr>
                  <a:t> </a:t>
                </a:r>
              </a:p>
            </p:txBody>
          </p:sp>
        </mc:Fallback>
      </mc:AlternateContent>
      <p:sp>
        <p:nvSpPr>
          <p:cNvPr id="3" name="QC_6_AN.67_1#6b62632d9.bracket?vaa=1&amp;vcp=1&amp;vop=1&amp;pid=7deb19616&amp;color=0,55,96&amp;vpa=14&amp;vtp=1"/>
          <p:cNvSpPr/>
          <p:nvPr/>
        </p:nvSpPr>
        <p:spPr>
          <a:xfrm>
            <a:off x="6013831" y="2378792"/>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B</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C_6_BD.65_2#6b62632d9.choices?vaa=1&amp;vcp=1&amp;vop=1&amp;pid=7deb19616&amp;color=0,55,96&amp;vtp=1&amp;bbb=1"/>
              <p:cNvSpPr/>
              <p:nvPr/>
            </p:nvSpPr>
            <p:spPr>
              <a:xfrm>
                <a:off x="502920" y="2724994"/>
                <a:ext cx="10570464" cy="525653"/>
              </a:xfrm>
              <a:prstGeom prst="rect">
                <a:avLst/>
              </a:prstGeom>
              <a:noFill/>
              <a:ln/>
            </p:spPr>
            <p:txBody>
              <a:bodyPr wrap="none" lIns="0" tIns="0" rIns="0" bIns="0" rtlCol="0" anchor="t"/>
              <a:lstStyle/>
              <a:p>
                <a:pPr latinLnBrk="1">
                  <a:lnSpc>
                    <a:spcPts val="4500"/>
                  </a:lnSpc>
                  <a:tabLst>
                    <a:tab pos="2652141" algn="l"/>
                    <a:tab pos="5253482" algn="l"/>
                    <a:tab pos="805802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65_2#6b62632d9.choices?vaa=1&amp;vcp=1&amp;vop=1&amp;pid=7deb19616&amp;color=0,55,96&amp;vtp=1&amp;bbb=1"/>
              <p:cNvSpPr>
                <a:spLocks noRot="1" noChangeAspect="1" noMove="1" noResize="1" noEditPoints="1" noAdjustHandles="1" noChangeArrowheads="1" noChangeShapeType="1" noTextEdit="1"/>
              </p:cNvSpPr>
              <p:nvPr/>
            </p:nvSpPr>
            <p:spPr>
              <a:xfrm>
                <a:off x="502920" y="2724994"/>
                <a:ext cx="10570464" cy="525653"/>
              </a:xfrm>
              <a:prstGeom prst="rect">
                <a:avLst/>
              </a:prstGeom>
              <a:blipFill>
                <a:blip r:embed="rId4"/>
                <a:stretch>
                  <a:fillRect l="-1384" b="-1627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66_1#6b62632d9?vaa=1&amp;vcp=1&amp;vop=1&amp;pid=7deb19616&amp;color=0,55,96&amp;vtp=1&amp;bbb=1&amp;hb=1"/>
              <p:cNvSpPr/>
              <p:nvPr/>
            </p:nvSpPr>
            <p:spPr>
              <a:xfrm>
                <a:off x="502920" y="3263283"/>
                <a:ext cx="10570464" cy="1453071"/>
              </a:xfrm>
              <a:prstGeom prst="rect">
                <a:avLst/>
              </a:prstGeom>
              <a:noFill/>
              <a:ln/>
            </p:spPr>
            <p:txBody>
              <a:bodyPr wrap="none" lIns="0" tIns="0" rIns="0" bIns="0" rtlCol="0" anchor="t"/>
              <a:lstStyle/>
              <a:p>
                <a:pPr algn="l" latinLnBrk="1">
                  <a:lnSpc>
                    <a:spcPts val="38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8</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8</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7</m:t>
                            </m:r>
                          </m:e>
                        </m:rad>
                      </m:num>
                      <m:den>
                        <m:r>
                          <a:rPr lang="en-US" altLang="zh-CN" sz="1800" b="0" i="0">
                            <a:solidFill>
                              <a:srgbClr val="003760"/>
                            </a:solidFill>
                            <a:latin typeface="Cambria Math" pitchFamily="34" charset="0"/>
                            <a:ea typeface="Cambria Math" pitchFamily="34" charset="-122"/>
                            <a:cs typeface="Cambria Math" pitchFamily="34" charset="-120"/>
                          </a:rPr>
                          <m:t>8</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7</m:t>
                            </m:r>
                          </m:e>
                        </m:rad>
                      </m:num>
                      <m:den>
                        <m:r>
                          <a:rPr lang="en-US" altLang="zh-CN" sz="1800" b="0" i="0">
                            <a:solidFill>
                              <a:srgbClr val="003760"/>
                            </a:solidFill>
                            <a:latin typeface="Cambria Math" pitchFamily="34" charset="0"/>
                            <a:ea typeface="Cambria Math" pitchFamily="34" charset="-122"/>
                            <a:cs typeface="Cambria Math" pitchFamily="34" charset="-120"/>
                          </a:rPr>
                          <m:t>8</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，而</a:t>
                </a:r>
              </a:p>
              <a:p>
                <a:pPr latinLnBrk="1">
                  <a:lnSpc>
                    <a:spcPts val="3800"/>
                  </a:lnSpc>
                </a:pP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或</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31</m:t>
                        </m:r>
                      </m:num>
                      <m:den>
                        <m:r>
                          <a:rPr lang="en-US" altLang="zh-CN" sz="1800" b="0" i="0">
                            <a:solidFill>
                              <a:srgbClr val="003760"/>
                            </a:solidFill>
                            <a:latin typeface="Cambria Math" pitchFamily="34" charset="0"/>
                            <a:ea typeface="Cambria Math" pitchFamily="34" charset="-122"/>
                            <a:cs typeface="Cambria Math" pitchFamily="34" charset="-120"/>
                          </a:rPr>
                          <m:t>32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b="0" i="0" kern="0" spc="-99900">
                  <a:solidFill>
                    <a:srgbClr val="FFFFFF"/>
                  </a:solidFill>
                  <a:latin typeface="Times New Roman" pitchFamily="34" charset="0"/>
                  <a:ea typeface="微软雅黑" pitchFamily="34" charset="-122"/>
                  <a:cs typeface="Times New Roman" pitchFamily="34" charset="-120"/>
                </a:endParaRPr>
              </a:p>
              <a:p>
                <a:pPr latinLnBrk="1">
                  <a:lnSpc>
                    <a:spcPts val="4100"/>
                  </a:lnSpc>
                </a:pPr>
                <a:r>
                  <a:rPr lang="en-US" altLang="zh-CN" b="0" i="0">
                    <a:solidFill>
                      <a:srgbClr val="003760"/>
                    </a:solidFill>
                    <a:latin typeface="Times New Roman" pitchFamily="34" charset="0"/>
                    <a:ea typeface="微软雅黑" pitchFamily="34" charset="-122"/>
                    <a:cs typeface="Times New Roman" pitchFamily="34" charset="-120"/>
                  </a:rPr>
                  <a:t>时</a:t>
                </a:r>
                <a:r>
                  <a:rPr lang="en-US" altLang="zh-CN" b="0" i="0" dirty="0">
                    <a:solidFill>
                      <a:srgbClr val="003760"/>
                    </a:solidFill>
                    <a:latin typeface="Times New Roman" pitchFamily="34" charset="0"/>
                    <a:ea typeface="微软雅黑" pitchFamily="34" charset="-122"/>
                    <a:cs typeface="Times New Roman" pitchFamily="34" charset="-120"/>
                  </a:rPr>
                  <a:t>，只有B符合；当</a:t>
                </a:r>
                <a14:m>
                  <m:oMath xmlns:m="http://schemas.openxmlformats.org/officeDocument/2006/math">
                    <m:r>
                      <m:rPr>
                        <m:sty m:val="p"/>
                      </m:rPr>
                      <a:rPr lang="en-US" altLang="zh-CN" b="0" i="0" smtClean="0">
                        <a:solidFill>
                          <a:srgbClr val="003760"/>
                        </a:solidFill>
                        <a:latin typeface="Cambria Math" pitchFamily="34" charset="0"/>
                        <a:ea typeface="Cambria Math" pitchFamily="34" charset="-122"/>
                        <a:cs typeface="Cambria Math" pitchFamily="34" charset="-120"/>
                      </a:rPr>
                      <m:t>sin</m:t>
                    </m:r>
                    <m:r>
                      <m:rPr>
                        <m:nor/>
                      </m:rPr>
                      <a:rPr lang="en-US" altLang="zh-CN" b="0" i="0" smtClean="0">
                        <a:solidFill>
                          <a:srgbClr val="003760"/>
                        </a:solidFill>
                        <a:latin typeface="Cambria Math" pitchFamily="34" charset="0"/>
                        <a:ea typeface="Cambria Math" pitchFamily="34" charset="-122"/>
                        <a:cs typeface="Cambria Math" pitchFamily="34" charset="-120"/>
                      </a:rPr>
                      <m:t> </m:t>
                    </m:r>
                    <m:r>
                      <a:rPr lang="en-US" altLang="zh-CN" b="0" i="0" smtClean="0">
                        <a:solidFill>
                          <a:srgbClr val="003760"/>
                        </a:solidFill>
                        <a:latin typeface="Cambria Math" pitchFamily="34" charset="0"/>
                        <a:ea typeface="Cambria Math" pitchFamily="34" charset="-122"/>
                        <a:cs typeface="Cambria Math" pitchFamily="34" charset="-120"/>
                      </a:rPr>
                      <m:t>𝛽</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31</m:t>
                        </m:r>
                      </m:num>
                      <m:den>
                        <m:r>
                          <a:rPr lang="en-US" altLang="zh-CN" b="0" i="0">
                            <a:solidFill>
                              <a:srgbClr val="003760"/>
                            </a:solidFill>
                            <a:latin typeface="Cambria Math" pitchFamily="34" charset="0"/>
                            <a:ea typeface="Cambria Math" pitchFamily="34" charset="-122"/>
                            <a:cs typeface="Cambria Math" pitchFamily="34" charset="-120"/>
                          </a:rPr>
                          <m:t>32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时，四个选项均不符合.故选B.</a:t>
                </a:r>
                <a:endParaRPr lang="en-US" altLang="zh-CN" dirty="0">
                  <a:solidFill>
                    <a:srgbClr val="003760"/>
                  </a:solidFill>
                </a:endParaRPr>
              </a:p>
            </p:txBody>
          </p:sp>
        </mc:Choice>
        <mc:Fallback xmlns="">
          <p:sp>
            <p:nvSpPr>
              <p:cNvPr id="5" name="QC_6_AS.66_1#6b62632d9?vaa=1&amp;vcp=1&amp;vop=1&amp;pid=7deb19616&amp;color=0,55,96&amp;vtp=1&amp;bbb=1&amp;hb=1"/>
              <p:cNvSpPr>
                <a:spLocks noRot="1" noChangeAspect="1" noMove="1" noResize="1" noEditPoints="1" noAdjustHandles="1" noChangeArrowheads="1" noChangeShapeType="1" noTextEdit="1"/>
              </p:cNvSpPr>
              <p:nvPr/>
            </p:nvSpPr>
            <p:spPr>
              <a:xfrm>
                <a:off x="502920" y="3263283"/>
                <a:ext cx="10570464" cy="1453071"/>
              </a:xfrm>
              <a:prstGeom prst="rect">
                <a:avLst/>
              </a:prstGeom>
              <a:blipFill>
                <a:blip r:embed="rId5"/>
                <a:stretch>
                  <a:fillRect l="-1384" b="-543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3">
                                            <p:bg/>
                                          </p:spTgt>
                                        </p:tgtEl>
                                        <p:attrNameLst>
                                          <p:attrName>style.visibility</p:attrName>
                                        </p:attrNameLst>
                                      </p:cBhvr>
                                      <p:to>
                                        <p:strVal val="visible"/>
                                      </p:to>
                                    </p:set>
                                    <p:animEffect transition="in" filter="fade">
                                      <p:cBhvr>
                                        <p:cTn id="29" dur="500"/>
                                        <p:tgtEl>
                                          <p:spTgt spid="3">
                                            <p:bg/>
                                          </p:spTgt>
                                        </p:tgtEl>
                                      </p:cBhvr>
                                    </p:animEffect>
                                    <p:anim calcmode="lin" valueType="num">
                                      <p:cBhvr>
                                        <p:cTn id="30" dur="500" fill="hold"/>
                                        <p:tgtEl>
                                          <p:spTgt spid="3">
                                            <p:bg/>
                                          </p:spTgt>
                                        </p:tgtEl>
                                        <p:attrNameLst>
                                          <p:attrName>ppt_x</p:attrName>
                                        </p:attrNameLst>
                                      </p:cBhvr>
                                      <p:tavLst>
                                        <p:tav tm="0">
                                          <p:val>
                                            <p:strVal val="#ppt_x"/>
                                          </p:val>
                                        </p:tav>
                                        <p:tav tm="100000">
                                          <p:val>
                                            <p:strVal val="#ppt_x"/>
                                          </p:val>
                                        </p:tav>
                                      </p:tavLst>
                                    </p:anim>
                                    <p:anim calcmode="lin" valueType="num">
                                      <p:cBhvr>
                                        <p:cTn id="31" dur="500" fill="hold"/>
                                        <p:tgtEl>
                                          <p:spTgt spid="3">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anim calcmode="lin" valueType="num">
                                      <p:cBhvr>
                                        <p:cTn id="3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69_1#efa22aff5?vcp=1&amp;vop=1&amp;pid=7deb19616&amp;color=0,55,96&amp;vtp=1&amp;bt=1&amp;bbb=1"/>
              <p:cNvSpPr/>
              <p:nvPr/>
            </p:nvSpPr>
            <p:spPr>
              <a:xfrm>
                <a:off x="502920" y="872159"/>
                <a:ext cx="10570464" cy="444500"/>
              </a:xfrm>
              <a:prstGeom prst="rect">
                <a:avLst/>
              </a:prstGeom>
              <a:noFill/>
              <a:ln/>
            </p:spPr>
            <p:txBody>
              <a:bodyPr wrap="none" lIns="0" tIns="0" rIns="0" bIns="0" rtlCol="0" anchor="t"/>
              <a:lstStyle/>
              <a:p>
                <a:pPr algn="l" latinLnBrk="1">
                  <a:lnSpc>
                    <a:spcPts val="3500"/>
                  </a:lnSpc>
                </a:pPr>
                <a:r>
                  <a:rPr lang="en-US" altLang="zh-CN" sz="1800" b="1" i="0" dirty="0">
                    <a:solidFill>
                      <a:srgbClr val="003760"/>
                    </a:solidFill>
                    <a:latin typeface="Times New Roman" pitchFamily="34" charset="0"/>
                    <a:ea typeface="微软雅黑" pitchFamily="34" charset="-122"/>
                    <a:cs typeface="Times New Roman" pitchFamily="34" charset="-120"/>
                  </a:rPr>
                  <a:t>3-2</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[黑龙江齐齐哈尔2024高一开学考]</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tan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)=−7</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,其中</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∈(0,</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∈(0,</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O_6_BD.69_1#efa22aff5?vcp=1&amp;vop=1&amp;pid=7deb19616&amp;color=0,55,96&amp;vtp=1&amp;bt=1&amp;bbb=1"/>
              <p:cNvSpPr>
                <a:spLocks noRot="1" noChangeAspect="1" noMove="1" noResize="1" noEditPoints="1" noAdjustHandles="1" noChangeArrowheads="1" noChangeShapeType="1" noTextEdit="1"/>
              </p:cNvSpPr>
              <p:nvPr/>
            </p:nvSpPr>
            <p:spPr>
              <a:xfrm>
                <a:off x="502920" y="872159"/>
                <a:ext cx="10570464" cy="444500"/>
              </a:xfrm>
              <a:prstGeom prst="rect">
                <a:avLst/>
              </a:prstGeom>
              <a:blipFill>
                <a:blip r:embed="rId3"/>
                <a:stretch>
                  <a:fillRect l="-1384" b="-1917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7_BD.70_1#424a66f5a?vcp=1&amp;vop=1&amp;pid=efa22aff5&amp;color=0,55,96&amp;vtp=1&amp;bbb=1"/>
              <p:cNvSpPr/>
              <p:nvPr/>
            </p:nvSpPr>
            <p:spPr>
              <a:xfrm>
                <a:off x="502920" y="1321231"/>
                <a:ext cx="10570464"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（1）求</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的值；</a:t>
                </a:r>
                <a:endParaRPr lang="en-US" altLang="zh-CN" sz="1800" dirty="0"/>
              </a:p>
            </p:txBody>
          </p:sp>
        </mc:Choice>
        <mc:Fallback xmlns="">
          <p:sp>
            <p:nvSpPr>
              <p:cNvPr id="3" name="QO_7_BD.70_1#424a66f5a?vcp=1&amp;vop=1&amp;pid=efa22aff5&amp;color=0,55,96&amp;vtp=1&amp;bbb=1"/>
              <p:cNvSpPr>
                <a:spLocks noRot="1" noChangeAspect="1" noMove="1" noResize="1" noEditPoints="1" noAdjustHandles="1" noChangeArrowheads="1" noChangeShapeType="1" noTextEdit="1"/>
              </p:cNvSpPr>
              <p:nvPr/>
            </p:nvSpPr>
            <p:spPr>
              <a:xfrm>
                <a:off x="502920" y="1321231"/>
                <a:ext cx="10570464" cy="360680"/>
              </a:xfrm>
              <a:prstGeom prst="rect">
                <a:avLst/>
              </a:prstGeom>
              <a:blipFill>
                <a:blip r:embed="rId4"/>
                <a:stretch>
                  <a:fillRect l="-1384"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7_AN.71_1#424a66f5a?vcp=1&amp;vop=1&amp;pid=efa22aff5&amp;color=0,55,96&amp;vtp=1&amp;bbb=1"/>
              <p:cNvSpPr/>
              <p:nvPr/>
            </p:nvSpPr>
            <p:spPr>
              <a:xfrm>
                <a:off x="502920" y="1685721"/>
                <a:ext cx="10570464" cy="1322451"/>
              </a:xfrm>
              <a:prstGeom prst="rect">
                <a:avLst/>
              </a:prstGeom>
              <a:noFill/>
              <a:ln/>
            </p:spPr>
            <p:txBody>
              <a:bodyPr wrap="none" lIns="0" tIns="0" rIns="0" bIns="0" rtlCol="0" anchor="t"/>
              <a:lstStyle/>
              <a:p>
                <a:pPr algn="l" latinLnBrk="1">
                  <a:lnSpc>
                    <a:spcPts val="35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∈(0,</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5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𝛼</m:t>
                        </m:r>
                      </m:e>
                    </m:rad>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num>
                      <m:den>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den>
                    </m:f>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4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num>
                      <m:den>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4" name="QO_7_AN.71_1#424a66f5a?vcp=1&amp;vop=1&amp;pid=efa22aff5&amp;color=0,55,96&amp;vtp=1&amp;bbb=1"/>
              <p:cNvSpPr>
                <a:spLocks noRot="1" noChangeAspect="1" noMove="1" noResize="1" noEditPoints="1" noAdjustHandles="1" noChangeArrowheads="1" noChangeShapeType="1" noTextEdit="1"/>
              </p:cNvSpPr>
              <p:nvPr/>
            </p:nvSpPr>
            <p:spPr>
              <a:xfrm>
                <a:off x="502920" y="1685721"/>
                <a:ext cx="10570464" cy="1322451"/>
              </a:xfrm>
              <a:prstGeom prst="rect">
                <a:avLst/>
              </a:prstGeom>
              <a:blipFill>
                <a:blip r:embed="rId5"/>
                <a:stretch>
                  <a:fillRect l="-1384" b="-648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7_BD.72_1#716ca5788?vcp=1&amp;vop=1&amp;pid=efa22aff5&amp;color=0,55,96&amp;vtp=1&amp;bbb=1"/>
              <p:cNvSpPr/>
              <p:nvPr/>
            </p:nvSpPr>
            <p:spPr>
              <a:xfrm>
                <a:off x="502920" y="3006521"/>
                <a:ext cx="10570464"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（2）求</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的值.</a:t>
                </a:r>
                <a:endParaRPr lang="en-US" altLang="zh-CN" sz="1800" dirty="0"/>
              </a:p>
            </p:txBody>
          </p:sp>
        </mc:Choice>
        <mc:Fallback xmlns="">
          <p:sp>
            <p:nvSpPr>
              <p:cNvPr id="5" name="QO_7_BD.72_1#716ca5788?vcp=1&amp;vop=1&amp;pid=efa22aff5&amp;color=0,55,96&amp;vtp=1&amp;bbb=1"/>
              <p:cNvSpPr>
                <a:spLocks noRot="1" noChangeAspect="1" noMove="1" noResize="1" noEditPoints="1" noAdjustHandles="1" noChangeArrowheads="1" noChangeShapeType="1" noTextEdit="1"/>
              </p:cNvSpPr>
              <p:nvPr/>
            </p:nvSpPr>
            <p:spPr>
              <a:xfrm>
                <a:off x="502920" y="3006521"/>
                <a:ext cx="10570464" cy="360680"/>
              </a:xfrm>
              <a:prstGeom prst="rect">
                <a:avLst/>
              </a:prstGeom>
              <a:blipFill>
                <a:blip r:embed="rId6"/>
                <a:stretch>
                  <a:fillRect l="-1384" b="-4067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O_7_AN.73_1#716ca5788?vcp=1&amp;vop=1&amp;pid=efa22aff5&amp;color=0,55,96&amp;vtp=1&amp;bbb=1"/>
              <p:cNvSpPr/>
              <p:nvPr/>
            </p:nvSpPr>
            <p:spPr>
              <a:xfrm>
                <a:off x="502920" y="3371011"/>
                <a:ext cx="10570464" cy="2748153"/>
              </a:xfrm>
              <a:prstGeom prst="rect">
                <a:avLst/>
              </a:prstGeom>
              <a:noFill/>
              <a:ln/>
            </p:spPr>
            <p:txBody>
              <a:bodyPr wrap="none" lIns="0" tIns="0" rIns="0" bIns="0" rtlCol="0" anchor="t"/>
              <a:lstStyle/>
              <a:p>
                <a:pPr algn="l" latinLnBrk="1">
                  <a:lnSpc>
                    <a:spcPts val="46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由（1）知</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800"/>
                  </a:lnSpc>
                </a:pPr>
                <a:r>
                  <a:rPr lang="en-US" altLang="zh-CN" b="0" i="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tan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num>
                      <m:den>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3</m:t>
                            </m:r>
                          </m:den>
                        </m:f>
                      </m:num>
                      <m:den>
                        <m:r>
                          <a:rPr lang="en-US" altLang="zh-CN" sz="1800" b="0" i="0">
                            <a:solidFill>
                              <a:srgbClr val="003760"/>
                            </a:solidFill>
                            <a:latin typeface="Cambria Math" pitchFamily="34" charset="0"/>
                            <a:ea typeface="Cambria Math" pitchFamily="34" charset="-122"/>
                            <a:cs typeface="Cambria Math" pitchFamily="34" charset="-120"/>
                          </a:rPr>
                          <m:t>1−(−2)×</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3</m:t>
                            </m:r>
                          </m:den>
                        </m:f>
                      </m:den>
                    </m:f>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500"/>
                  </a:lnSpc>
                </a:pPr>
                <a:r>
                  <a:rPr lang="en-US" altLang="zh-CN" b="0" i="0">
                    <a:solidFill>
                      <a:srgbClr val="003760"/>
                    </a:solidFill>
                    <a:latin typeface="Times New Roman" pitchFamily="34" charset="0"/>
                    <a:ea typeface="微软雅黑" pitchFamily="34" charset="-122"/>
                    <a:cs typeface="Times New Roman" pitchFamily="34" charset="-120"/>
                  </a:rPr>
                  <a:t>因</a:t>
                </a:r>
                <a:r>
                  <a:rPr lang="en-US" altLang="zh-CN" sz="1800" b="0" i="0">
                    <a:solidFill>
                      <a:srgbClr val="003760"/>
                    </a:solidFill>
                    <a:latin typeface="Times New Roman" pitchFamily="34" charset="0"/>
                    <a:ea typeface="微软雅黑" pitchFamily="34" charset="-122"/>
                    <a:cs typeface="Times New Roman" pitchFamily="34" charset="-120"/>
                  </a:rPr>
                  <a:t>为</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num>
                      <m:den>
                        <m:r>
                          <a:rPr lang="en-US" altLang="zh-CN" sz="1800" b="0" i="0">
                            <a:solidFill>
                              <a:srgbClr val="003760"/>
                            </a:solidFill>
                            <a:latin typeface="Cambria Math" pitchFamily="34" charset="0"/>
                            <a:ea typeface="Cambria Math" pitchFamily="34" charset="-122"/>
                            <a:cs typeface="Cambria Math" pitchFamily="34" charset="-120"/>
                          </a:rPr>
                          <m:t>5</m:t>
                        </m:r>
                      </m:den>
                    </m:f>
                    <m:r>
                      <a:rPr lang="en-US" altLang="zh-CN" sz="1800" b="0" i="0">
                        <a:solidFill>
                          <a:srgbClr val="003760"/>
                        </a:solidFill>
                        <a:latin typeface="Cambria Math" pitchFamily="34" charset="0"/>
                        <a:ea typeface="Cambria Math" pitchFamily="34" charset="-122"/>
                        <a:cs typeface="Cambria Math" pitchFamily="34" charset="-120"/>
                      </a:rPr>
                      <m:t>&lt;0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∈(0,</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600"/>
                  </a:lnSpc>
                </a:pPr>
                <a:r>
                  <a:rPr lang="en-US" altLang="zh-CN" b="0" i="0">
                    <a:solidFill>
                      <a:srgbClr val="003760"/>
                    </a:solidFill>
                    <a:latin typeface="Times New Roman" pitchFamily="34" charset="0"/>
                    <a:ea typeface="微软雅黑" pitchFamily="34" charset="-122"/>
                    <a:cs typeface="Times New Roman" pitchFamily="34" charset="-120"/>
                  </a:rPr>
                  <a:t>因</a:t>
                </a:r>
                <a:r>
                  <a:rPr lang="en-US" altLang="zh-CN" sz="1800" b="0" i="0">
                    <a:solidFill>
                      <a:srgbClr val="003760"/>
                    </a:solidFill>
                    <a:latin typeface="Times New Roman" pitchFamily="34" charset="0"/>
                    <a:ea typeface="微软雅黑" pitchFamily="34" charset="-122"/>
                    <a:cs typeface="Times New Roman" pitchFamily="34" charset="-120"/>
                  </a:rPr>
                  <a:t>为</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∈(0,</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5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6" name="QO_7_AN.73_1#716ca5788?vcp=1&amp;vop=1&amp;pid=efa22aff5&amp;color=0,55,96&amp;vtp=1&amp;bbb=1"/>
              <p:cNvSpPr>
                <a:spLocks noRot="1" noChangeAspect="1" noMove="1" noResize="1" noEditPoints="1" noAdjustHandles="1" noChangeArrowheads="1" noChangeShapeType="1" noTextEdit="1"/>
              </p:cNvSpPr>
              <p:nvPr/>
            </p:nvSpPr>
            <p:spPr>
              <a:xfrm>
                <a:off x="502920" y="3371011"/>
                <a:ext cx="10570464" cy="2748153"/>
              </a:xfrm>
              <a:prstGeom prst="rect">
                <a:avLst/>
              </a:prstGeom>
              <a:blipFill>
                <a:blip r:embed="rId7"/>
                <a:stretch>
                  <a:fillRect l="-1384" b="-288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6">
                                            <p:bg/>
                                          </p:spTgt>
                                        </p:tgtEl>
                                        <p:attrNameLst>
                                          <p:attrName>style.visibility</p:attrName>
                                        </p:attrNameLst>
                                      </p:cBhvr>
                                      <p:to>
                                        <p:strVal val="visible"/>
                                      </p:to>
                                    </p:set>
                                    <p:animEffect transition="in" filter="fade">
                                      <p:cBhvr>
                                        <p:cTn id="29" dur="500"/>
                                        <p:tgtEl>
                                          <p:spTgt spid="6">
                                            <p:bg/>
                                          </p:spTgt>
                                        </p:tgtEl>
                                      </p:cBhvr>
                                    </p:animEffect>
                                    <p:anim calcmode="lin" valueType="num">
                                      <p:cBhvr>
                                        <p:cTn id="30" dur="500" fill="hold"/>
                                        <p:tgtEl>
                                          <p:spTgt spid="6">
                                            <p:bg/>
                                          </p:spTgt>
                                        </p:tgtEl>
                                        <p:attrNameLst>
                                          <p:attrName>ppt_x</p:attrName>
                                        </p:attrNameLst>
                                      </p:cBhvr>
                                      <p:tavLst>
                                        <p:tav tm="0">
                                          <p:val>
                                            <p:strVal val="#ppt_x"/>
                                          </p:val>
                                        </p:tav>
                                        <p:tav tm="100000">
                                          <p:val>
                                            <p:strVal val="#ppt_x"/>
                                          </p:val>
                                        </p:tav>
                                      </p:tavLst>
                                    </p:anim>
                                    <p:anim calcmode="lin" valueType="num">
                                      <p:cBhvr>
                                        <p:cTn id="31" dur="500" fill="hold"/>
                                        <p:tgtEl>
                                          <p:spTgt spid="6">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anim calcmode="lin" valueType="num">
                                      <p:cBhvr>
                                        <p:cTn id="3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6">
                                            <p:txEl>
                                              <p:pRg st="0" end="0"/>
                                            </p:txEl>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6">
                                            <p:txEl>
                                              <p:pRg st="1" end="1"/>
                                            </p:txEl>
                                          </p:spTgt>
                                        </p:tgtEl>
                                        <p:attrNameLst>
                                          <p:attrName>style.visibility</p:attrName>
                                        </p:attrNameLst>
                                      </p:cBhvr>
                                      <p:to>
                                        <p:strVal val="visible"/>
                                      </p:to>
                                    </p:set>
                                    <p:animEffect transition="in" filter="fade">
                                      <p:cBhvr>
                                        <p:cTn id="39" dur="500"/>
                                        <p:tgtEl>
                                          <p:spTgt spid="6">
                                            <p:txEl>
                                              <p:pRg st="1" end="1"/>
                                            </p:txEl>
                                          </p:spTgt>
                                        </p:tgtEl>
                                      </p:cBhvr>
                                    </p:animEffect>
                                    <p:anim calcmode="lin" valueType="num">
                                      <p:cBhvr>
                                        <p:cTn id="4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41" dur="500" fill="hold"/>
                                        <p:tgtEl>
                                          <p:spTgt spid="6">
                                            <p:txEl>
                                              <p:pRg st="1" end="1"/>
                                            </p:txEl>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6">
                                            <p:txEl>
                                              <p:pRg st="2" end="2"/>
                                            </p:txEl>
                                          </p:spTgt>
                                        </p:tgtEl>
                                        <p:attrNameLst>
                                          <p:attrName>style.visibility</p:attrName>
                                        </p:attrNameLst>
                                      </p:cBhvr>
                                      <p:to>
                                        <p:strVal val="visible"/>
                                      </p:to>
                                    </p:set>
                                    <p:animEffect transition="in" filter="fade">
                                      <p:cBhvr>
                                        <p:cTn id="44" dur="500"/>
                                        <p:tgtEl>
                                          <p:spTgt spid="6">
                                            <p:txEl>
                                              <p:pRg st="2" end="2"/>
                                            </p:txEl>
                                          </p:spTgt>
                                        </p:tgtEl>
                                      </p:cBhvr>
                                    </p:animEffect>
                                    <p:anim calcmode="lin" valueType="num">
                                      <p:cBhvr>
                                        <p:cTn id="4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46" dur="500" fill="hold"/>
                                        <p:tgtEl>
                                          <p:spTgt spid="6">
                                            <p:txEl>
                                              <p:pRg st="2" end="2"/>
                                            </p:txEl>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6">
                                            <p:txEl>
                                              <p:pRg st="3" end="3"/>
                                            </p:txEl>
                                          </p:spTgt>
                                        </p:tgtEl>
                                        <p:attrNameLst>
                                          <p:attrName>style.visibility</p:attrName>
                                        </p:attrNameLst>
                                      </p:cBhvr>
                                      <p:to>
                                        <p:strVal val="visible"/>
                                      </p:to>
                                    </p:set>
                                    <p:animEffect transition="in" filter="fade">
                                      <p:cBhvr>
                                        <p:cTn id="49" dur="500"/>
                                        <p:tgtEl>
                                          <p:spTgt spid="6">
                                            <p:txEl>
                                              <p:pRg st="3" end="3"/>
                                            </p:txEl>
                                          </p:spTgt>
                                        </p:tgtEl>
                                      </p:cBhvr>
                                    </p:animEffect>
                                    <p:anim calcmode="lin" valueType="num">
                                      <p:cBhvr>
                                        <p:cTn id="50"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51" dur="500" fill="hold"/>
                                        <p:tgtEl>
                                          <p:spTgt spid="6">
                                            <p:txEl>
                                              <p:pRg st="3" end="3"/>
                                            </p:txEl>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6">
                                            <p:txEl>
                                              <p:pRg st="4" end="4"/>
                                            </p:txEl>
                                          </p:spTgt>
                                        </p:tgtEl>
                                        <p:attrNameLst>
                                          <p:attrName>style.visibility</p:attrName>
                                        </p:attrNameLst>
                                      </p:cBhvr>
                                      <p:to>
                                        <p:strVal val="visible"/>
                                      </p:to>
                                    </p:set>
                                    <p:animEffect transition="in" filter="fade">
                                      <p:cBhvr>
                                        <p:cTn id="54" dur="500"/>
                                        <p:tgtEl>
                                          <p:spTgt spid="6">
                                            <p:txEl>
                                              <p:pRg st="4" end="4"/>
                                            </p:txEl>
                                          </p:spTgt>
                                        </p:tgtEl>
                                      </p:cBhvr>
                                    </p:animEffect>
                                    <p:anim calcmode="lin" valueType="num">
                                      <p:cBhvr>
                                        <p:cTn id="5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56" dur="5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74_1#80022602e?vcp=1&amp;vop=1&amp;pid=7deb19616&amp;color=0,55,96&amp;vtp=1&amp;bt=1&amp;bbb=1"/>
              <p:cNvSpPr/>
              <p:nvPr/>
            </p:nvSpPr>
            <p:spPr>
              <a:xfrm>
                <a:off x="502920" y="2193467"/>
                <a:ext cx="10570464" cy="360680"/>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3-3</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𝛼</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∈(0,</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，且</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是方程</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−5</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+6=0</m:t>
                    </m:r>
                  </m:oMath>
                </a14:m>
                <a:r>
                  <a:rPr lang="en-US" altLang="zh-CN" sz="1800" b="0" i="0" dirty="0">
                    <a:solidFill>
                      <a:srgbClr val="003760"/>
                    </a:solidFill>
                    <a:latin typeface="Times New Roman" pitchFamily="34" charset="0"/>
                    <a:ea typeface="微软雅黑" pitchFamily="34" charset="-122"/>
                    <a:cs typeface="Times New Roman" pitchFamily="34" charset="-120"/>
                  </a:rPr>
                  <a:t>的两根，求</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的值.</a:t>
                </a:r>
                <a:endParaRPr lang="en-US" altLang="zh-CN" sz="1800" dirty="0"/>
              </a:p>
            </p:txBody>
          </p:sp>
        </mc:Choice>
        <mc:Fallback xmlns="">
          <p:sp>
            <p:nvSpPr>
              <p:cNvPr id="2" name="QO_6_BD.74_1#80022602e?vcp=1&amp;vop=1&amp;pid=7deb19616&amp;color=0,55,96&amp;vtp=1&amp;bt=1&amp;bbb=1"/>
              <p:cNvSpPr>
                <a:spLocks noRot="1" noChangeAspect="1" noMove="1" noResize="1" noEditPoints="1" noAdjustHandles="1" noChangeArrowheads="1" noChangeShapeType="1" noTextEdit="1"/>
              </p:cNvSpPr>
              <p:nvPr/>
            </p:nvSpPr>
            <p:spPr>
              <a:xfrm>
                <a:off x="502920" y="2193467"/>
                <a:ext cx="10570464" cy="360680"/>
              </a:xfrm>
              <a:prstGeom prst="rect">
                <a:avLst/>
              </a:prstGeom>
              <a:blipFill>
                <a:blip r:embed="rId3"/>
                <a:stretch>
                  <a:fillRect l="-1384"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6_AN.75_1#80022602e?vcp=1&amp;vop=1&amp;pid=7deb19616&amp;color=0,55,96&amp;vtp=1&amp;bbb=1"/>
              <p:cNvSpPr/>
              <p:nvPr/>
            </p:nvSpPr>
            <p:spPr>
              <a:xfrm>
                <a:off x="502920" y="2565577"/>
                <a:ext cx="10570464" cy="215900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是方程</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−5</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+6=0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的两根，</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=5&gt;0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=6&gt;0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因</a:t>
                </a:r>
                <a:r>
                  <a:rPr lang="en-US" altLang="zh-CN" sz="1800" b="0" i="0">
                    <a:solidFill>
                      <a:srgbClr val="003760"/>
                    </a:solidFill>
                    <a:latin typeface="Times New Roman" pitchFamily="34" charset="0"/>
                    <a:ea typeface="微软雅黑" pitchFamily="34" charset="-122"/>
                    <a:cs typeface="Times New Roman" pitchFamily="34" charset="-120"/>
                  </a:rPr>
                  <a:t>此</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&gt;0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𝛼</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∈(0,</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𝛼</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∈(0,</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∈(0,</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800"/>
                  </a:lnSpc>
                </a:pPr>
                <a:r>
                  <a:rPr lang="en-US" altLang="zh-CN" b="0" i="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tan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num>
                      <m:den>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num>
                      <m:den>
                        <m:r>
                          <a:rPr lang="en-US" altLang="zh-CN" sz="1800" b="0" i="0">
                            <a:solidFill>
                              <a:srgbClr val="003760"/>
                            </a:solidFill>
                            <a:latin typeface="Cambria Math" pitchFamily="34" charset="0"/>
                            <a:ea typeface="Cambria Math" pitchFamily="34" charset="-122"/>
                            <a:cs typeface="Cambria Math" pitchFamily="34" charset="-120"/>
                          </a:rPr>
                          <m:t>1−6</m:t>
                        </m:r>
                      </m:den>
                    </m:f>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，因此</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O_6_AN.75_1#80022602e?vcp=1&amp;vop=1&amp;pid=7deb19616&amp;color=0,55,96&amp;vtp=1&amp;bbb=1"/>
              <p:cNvSpPr>
                <a:spLocks noRot="1" noChangeAspect="1" noMove="1" noResize="1" noEditPoints="1" noAdjustHandles="1" noChangeArrowheads="1" noChangeShapeType="1" noTextEdit="1"/>
              </p:cNvSpPr>
              <p:nvPr/>
            </p:nvSpPr>
            <p:spPr>
              <a:xfrm>
                <a:off x="502920" y="2565577"/>
                <a:ext cx="10570464" cy="2159000"/>
              </a:xfrm>
              <a:prstGeom prst="rect">
                <a:avLst/>
              </a:prstGeom>
              <a:blipFill>
                <a:blip r:embed="rId4"/>
                <a:stretch>
                  <a:fillRect l="-1384" b="-395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C_5_BD#a2e26ba2d?vcp=1&amp;pid=bb7767234&amp;color=97,97,244&amp;vtp=1&amp;bt=1&amp;bbb=1"/>
          <p:cNvSpPr/>
          <p:nvPr/>
        </p:nvSpPr>
        <p:spPr>
          <a:xfrm>
            <a:off x="502920" y="792000"/>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题型2</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三角函数式的化简与证明</a:t>
            </a:r>
            <a:endParaRPr lang="en-US" altLang="zh-CN" sz="2000" dirty="0"/>
          </a:p>
        </p:txBody>
      </p:sp>
      <mc:AlternateContent xmlns:mc="http://schemas.openxmlformats.org/markup-compatibility/2006" xmlns:a14="http://schemas.microsoft.com/office/drawing/2010/main">
        <mc:Choice Requires="a14">
          <p:sp>
            <p:nvSpPr>
              <p:cNvPr id="3" name="QO_6_BD.76_1#86eb0be6e?vcp=1&amp;vop=1&amp;pid=a2e26ba2d&amp;color=0,55,96&amp;vtp=1&amp;bbb=1"/>
              <p:cNvSpPr/>
              <p:nvPr/>
            </p:nvSpPr>
            <p:spPr>
              <a:xfrm>
                <a:off x="502920" y="1183922"/>
                <a:ext cx="10570464" cy="491046"/>
              </a:xfrm>
              <a:prstGeom prst="rect">
                <a:avLst/>
              </a:prstGeom>
              <a:noFill/>
              <a:ln/>
            </p:spPr>
            <p:txBody>
              <a:bodyPr wrap="none" lIns="0" tIns="0" rIns="0" bIns="0" rtlCol="0" anchor="t"/>
              <a:lstStyle/>
              <a:p>
                <a:pPr algn="l" latinLnBrk="1">
                  <a:lnSpc>
                    <a:spcPts val="42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例4</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tan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，求证：</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3" name="QO_6_BD.76_1#86eb0be6e?vcp=1&amp;vop=1&amp;pid=a2e26ba2d&amp;color=0,55,96&amp;vtp=1&amp;bbb=1"/>
              <p:cNvSpPr>
                <a:spLocks noRot="1" noChangeAspect="1" noMove="1" noResize="1" noEditPoints="1" noAdjustHandles="1" noChangeArrowheads="1" noChangeShapeType="1" noTextEdit="1"/>
              </p:cNvSpPr>
              <p:nvPr/>
            </p:nvSpPr>
            <p:spPr>
              <a:xfrm>
                <a:off x="502920" y="1183922"/>
                <a:ext cx="10570464" cy="491046"/>
              </a:xfrm>
              <a:prstGeom prst="rect">
                <a:avLst/>
              </a:prstGeom>
              <a:blipFill>
                <a:blip r:embed="rId3"/>
                <a:stretch>
                  <a:fillRect b="-17284"/>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6_EX.77_1#86eb0be6e?vcp=1&amp;vop=1&amp;pid=a2e26ba2d&amp;color=0,55,96&amp;vtp=1&amp;bbb=1&amp;hb=1"/>
              <p:cNvSpPr/>
              <p:nvPr/>
            </p:nvSpPr>
            <p:spPr>
              <a:xfrm>
                <a:off x="502920" y="1682651"/>
                <a:ext cx="10570464"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【思路分析】</a:t>
                </a:r>
                <a:r>
                  <a:rPr lang="en-US" altLang="zh-CN" sz="1800" b="0" i="0" dirty="0">
                    <a:solidFill>
                      <a:srgbClr val="003760"/>
                    </a:solidFill>
                    <a:latin typeface="Times New Roman" pitchFamily="34" charset="0"/>
                    <a:ea typeface="微软雅黑" pitchFamily="34" charset="-122"/>
                    <a:cs typeface="Times New Roman" pitchFamily="34" charset="-120"/>
                  </a:rPr>
                  <a:t>①函数名称间的差异是正切与正弦，可考虑切化弦，实现化异为同；</a:t>
                </a:r>
                <a:endParaRPr lang="en-US" altLang="zh-CN" sz="1800" dirty="0"/>
              </a:p>
              <a:p>
                <a:pPr latinLnBrk="1">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角的差异是</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𝛼</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𝛽</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通过观察可得已知角与未知角之间的关系如下：</a:t>
                </a:r>
              </a:p>
              <a:p>
                <a:pPr latinLnBrk="1">
                  <a:lnSpc>
                    <a:spcPts val="3100"/>
                  </a:lnSpc>
                </a:pP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𝛼</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𝛽</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𝛼</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𝛽</m:t>
                    </m:r>
                  </m:oMath>
                </a14:m>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𝛼</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𝛽</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𝛼</m:t>
                    </m:r>
                    <m:r>
                      <a:rPr lang="en-US" altLang="zh-CN" b="0" i="0">
                        <a:solidFill>
                          <a:srgbClr val="003760"/>
                        </a:solidFill>
                        <a:latin typeface="Cambria Math" pitchFamily="34" charset="0"/>
                        <a:ea typeface="Cambria Math" pitchFamily="34" charset="-122"/>
                        <a:cs typeface="Cambria Math" pitchFamily="34" charset="-120"/>
                      </a:rPr>
                      <m:t>=2</m:t>
                    </m:r>
                    <m:r>
                      <a:rPr lang="en-US" altLang="zh-CN" b="0" i="0">
                        <a:solidFill>
                          <a:srgbClr val="003760"/>
                        </a:solidFill>
                        <a:latin typeface="Cambria Math" pitchFamily="34" charset="0"/>
                        <a:ea typeface="Cambria Math" pitchFamily="34" charset="-122"/>
                        <a:cs typeface="Cambria Math" pitchFamily="34" charset="-120"/>
                      </a:rPr>
                      <m:t>𝛼</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𝛽</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，由此可以化异为同.</a:t>
                </a:r>
                <a:endParaRPr lang="en-US" altLang="zh-CN" dirty="0"/>
              </a:p>
            </p:txBody>
          </p:sp>
        </mc:Choice>
        <mc:Fallback xmlns="">
          <p:sp>
            <p:nvSpPr>
              <p:cNvPr id="4" name="QO_6_EX.77_1#86eb0be6e?vcp=1&amp;vop=1&amp;pid=a2e26ba2d&amp;color=0,55,96&amp;vtp=1&amp;bbb=1&amp;hb=1"/>
              <p:cNvSpPr>
                <a:spLocks noRot="1" noChangeAspect="1" noMove="1" noResize="1" noEditPoints="1" noAdjustHandles="1" noChangeArrowheads="1" noChangeShapeType="1" noTextEdit="1"/>
              </p:cNvSpPr>
              <p:nvPr/>
            </p:nvSpPr>
            <p:spPr>
              <a:xfrm>
                <a:off x="502920" y="1682651"/>
                <a:ext cx="10570464" cy="1189355"/>
              </a:xfrm>
              <a:prstGeom prst="rect">
                <a:avLst/>
              </a:prstGeom>
              <a:blipFill>
                <a:blip r:embed="rId4"/>
                <a:stretch>
                  <a:fillRect l="-1038" b="-1230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6_AN.78_1#86eb0be6e?vcp=1&amp;vop=1&amp;pid=a2e26ba2d&amp;color=0,55,96&amp;vtp=1&amp;bbb=1&amp;hb=1"/>
              <p:cNvSpPr/>
              <p:nvPr/>
            </p:nvSpPr>
            <p:spPr>
              <a:xfrm>
                <a:off x="502920" y="2876451"/>
                <a:ext cx="10570464" cy="1674940"/>
              </a:xfrm>
              <a:prstGeom prst="rect">
                <a:avLst/>
              </a:prstGeom>
              <a:noFill/>
              <a:ln/>
            </p:spPr>
            <p:txBody>
              <a:bodyPr wrap="none" lIns="0" tIns="0" rIns="0" bIns="0" rtlCol="0" anchor="t"/>
              <a:lstStyle/>
              <a:p>
                <a:pPr algn="l" latinLnBrk="1">
                  <a:lnSpc>
                    <a:spcPts val="38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【证明】</a:t>
                </a:r>
                <a:r>
                  <a:rPr lang="en-US" altLang="zh-CN" sz="1800" b="0" i="0" dirty="0">
                    <a:solidFill>
                      <a:srgbClr val="003760"/>
                    </a:solidFill>
                    <a:latin typeface="Times New Roman" pitchFamily="34" charset="0"/>
                    <a:ea typeface="微软雅黑" pitchFamily="34" charset="-122"/>
                    <a:cs typeface="Times New Roman" pitchFamily="34" charset="-120"/>
                  </a:rPr>
                  <a:t>由已知得</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num>
                      <m:den>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num>
                      <m:den>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33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p>
              <a:p>
                <a:pPr latinLnBrk="1">
                  <a:lnSpc>
                    <a:spcPts val="3100"/>
                  </a:lnSpc>
                </a:pP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3</m:t>
                    </m:r>
                    <m:r>
                      <m:rPr>
                        <m:sty m:val="p"/>
                      </m:rPr>
                      <a:rPr lang="en-US" altLang="zh-CN" b="0" i="0">
                        <a:solidFill>
                          <a:srgbClr val="003760"/>
                        </a:solidFill>
                        <a:latin typeface="Cambria Math" pitchFamily="34" charset="0"/>
                        <a:ea typeface="Cambria Math" pitchFamily="34" charset="-122"/>
                        <a:cs typeface="Cambria Math" pitchFamily="34" charset="-120"/>
                      </a:rPr>
                      <m:t>sin</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𝛽</m:t>
                    </m:r>
                    <m:r>
                      <a:rPr lang="en-US" altLang="zh-CN" b="0" i="0">
                        <a:solidFill>
                          <a:srgbClr val="003760"/>
                        </a:solidFill>
                        <a:latin typeface="Cambria Math" pitchFamily="34" charset="0"/>
                        <a:ea typeface="Cambria Math" pitchFamily="34" charset="-122"/>
                        <a:cs typeface="Cambria Math" pitchFamily="34" charset="-120"/>
                      </a:rPr>
                      <m:t>=</m:t>
                    </m:r>
                    <m:r>
                      <m:rPr>
                        <m:sty m:val="p"/>
                      </m:rPr>
                      <a:rPr lang="en-US" altLang="zh-CN" b="0" i="0">
                        <a:solidFill>
                          <a:srgbClr val="003760"/>
                        </a:solidFill>
                        <a:latin typeface="Cambria Math" pitchFamily="34" charset="0"/>
                        <a:ea typeface="Cambria Math" pitchFamily="34" charset="-122"/>
                        <a:cs typeface="Cambria Math" pitchFamily="34" charset="-120"/>
                      </a:rPr>
                      <m:t>sin</m:t>
                    </m:r>
                    <m:r>
                      <a:rPr lang="en-US" altLang="zh-CN" b="0" i="0">
                        <a:solidFill>
                          <a:srgbClr val="003760"/>
                        </a:solidFill>
                        <a:latin typeface="Cambria Math" pitchFamily="34" charset="0"/>
                        <a:ea typeface="Cambria Math" pitchFamily="34" charset="-122"/>
                        <a:cs typeface="Cambria Math" pitchFamily="34" charset="-120"/>
                      </a:rPr>
                      <m:t>(2</m:t>
                    </m:r>
                    <m:r>
                      <a:rPr lang="en-US" altLang="zh-CN" b="0" i="0">
                        <a:solidFill>
                          <a:srgbClr val="003760"/>
                        </a:solidFill>
                        <a:latin typeface="Cambria Math" pitchFamily="34" charset="0"/>
                        <a:ea typeface="Cambria Math" pitchFamily="34" charset="-122"/>
                        <a:cs typeface="Cambria Math" pitchFamily="34" charset="-120"/>
                      </a:rPr>
                      <m:t>𝛼</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𝛽</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5" name="QO_6_AN.78_1#86eb0be6e?vcp=1&amp;vop=1&amp;pid=a2e26ba2d&amp;color=0,55,96&amp;vtp=1&amp;bbb=1&amp;hb=1"/>
              <p:cNvSpPr>
                <a:spLocks noRot="1" noChangeAspect="1" noMove="1" noResize="1" noEditPoints="1" noAdjustHandles="1" noChangeArrowheads="1" noChangeShapeType="1" noTextEdit="1"/>
              </p:cNvSpPr>
              <p:nvPr/>
            </p:nvSpPr>
            <p:spPr>
              <a:xfrm>
                <a:off x="502920" y="2876451"/>
                <a:ext cx="10570464" cy="1674940"/>
              </a:xfrm>
              <a:prstGeom prst="rect">
                <a:avLst/>
              </a:prstGeom>
              <a:blipFill>
                <a:blip r:embed="rId5"/>
                <a:stretch>
                  <a:fillRect l="-807" b="-800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5">
                                            <p:bg/>
                                          </p:spTgt>
                                        </p:tgtEl>
                                        <p:attrNameLst>
                                          <p:attrName>style.visibility</p:attrName>
                                        </p:attrNameLst>
                                      </p:cBhvr>
                                      <p:to>
                                        <p:strVal val="visible"/>
                                      </p:to>
                                    </p:set>
                                    <p:animEffect transition="in" filter="fade">
                                      <p:cBhvr>
                                        <p:cTn id="29" dur="500"/>
                                        <p:tgtEl>
                                          <p:spTgt spid="5">
                                            <p:bg/>
                                          </p:spTgt>
                                        </p:tgtEl>
                                      </p:cBhvr>
                                    </p:animEffect>
                                    <p:anim calcmode="lin" valueType="num">
                                      <p:cBhvr>
                                        <p:cTn id="30" dur="500" fill="hold"/>
                                        <p:tgtEl>
                                          <p:spTgt spid="5">
                                            <p:bg/>
                                          </p:spTgt>
                                        </p:tgtEl>
                                        <p:attrNameLst>
                                          <p:attrName>ppt_x</p:attrName>
                                        </p:attrNameLst>
                                      </p:cBhvr>
                                      <p:tavLst>
                                        <p:tav tm="0">
                                          <p:val>
                                            <p:strVal val="#ppt_x"/>
                                          </p:val>
                                        </p:tav>
                                        <p:tav tm="100000">
                                          <p:val>
                                            <p:strVal val="#ppt_x"/>
                                          </p:val>
                                        </p:tav>
                                      </p:tavLst>
                                    </p:anim>
                                    <p:anim calcmode="lin" valueType="num">
                                      <p:cBhvr>
                                        <p:cTn id="31" dur="500" fill="hold"/>
                                        <p:tgtEl>
                                          <p:spTgt spid="5">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5">
                                            <p:txEl>
                                              <p:pRg st="0" end="0"/>
                                            </p:txEl>
                                          </p:spTgt>
                                        </p:tgtEl>
                                        <p:attrNameLst>
                                          <p:attrName>style.visibility</p:attrName>
                                        </p:attrNameLst>
                                      </p:cBhvr>
                                      <p:to>
                                        <p:strVal val="visible"/>
                                      </p:to>
                                    </p:set>
                                    <p:animEffect transition="in" filter="fade">
                                      <p:cBhvr>
                                        <p:cTn id="34" dur="500"/>
                                        <p:tgtEl>
                                          <p:spTgt spid="5">
                                            <p:txEl>
                                              <p:pRg st="0" end="0"/>
                                            </p:txEl>
                                          </p:spTgt>
                                        </p:tgtEl>
                                      </p:cBhvr>
                                    </p:animEffect>
                                    <p:anim calcmode="lin" valueType="num">
                                      <p:cBhvr>
                                        <p:cTn id="3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5">
                                            <p:txEl>
                                              <p:pRg st="0" end="0"/>
                                            </p:txEl>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5">
                                            <p:txEl>
                                              <p:pRg st="1" end="1"/>
                                            </p:txEl>
                                          </p:spTgt>
                                        </p:tgtEl>
                                        <p:attrNameLst>
                                          <p:attrName>style.visibility</p:attrName>
                                        </p:attrNameLst>
                                      </p:cBhvr>
                                      <p:to>
                                        <p:strVal val="visible"/>
                                      </p:to>
                                    </p:set>
                                    <p:animEffect transition="in" filter="fade">
                                      <p:cBhvr>
                                        <p:cTn id="39" dur="500"/>
                                        <p:tgtEl>
                                          <p:spTgt spid="5">
                                            <p:txEl>
                                              <p:pRg st="1" end="1"/>
                                            </p:txEl>
                                          </p:spTgt>
                                        </p:tgtEl>
                                      </p:cBhvr>
                                    </p:animEffect>
                                    <p:anim calcmode="lin" valueType="num">
                                      <p:cBhvr>
                                        <p:cTn id="40"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41" dur="500" fill="hold"/>
                                        <p:tgtEl>
                                          <p:spTgt spid="5">
                                            <p:txEl>
                                              <p:pRg st="1" end="1"/>
                                            </p:txEl>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5">
                                            <p:txEl>
                                              <p:pRg st="2" end="2"/>
                                            </p:txEl>
                                          </p:spTgt>
                                        </p:tgtEl>
                                        <p:attrNameLst>
                                          <p:attrName>style.visibility</p:attrName>
                                        </p:attrNameLst>
                                      </p:cBhvr>
                                      <p:to>
                                        <p:strVal val="visible"/>
                                      </p:to>
                                    </p:set>
                                    <p:animEffect transition="in" filter="fade">
                                      <p:cBhvr>
                                        <p:cTn id="44" dur="500"/>
                                        <p:tgtEl>
                                          <p:spTgt spid="5">
                                            <p:txEl>
                                              <p:pRg st="2" end="2"/>
                                            </p:txEl>
                                          </p:spTgt>
                                        </p:tgtEl>
                                      </p:cBhvr>
                                    </p:animEffect>
                                    <p:anim calcmode="lin" valueType="num">
                                      <p:cBhvr>
                                        <p:cTn id="4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46" dur="500" fill="hold"/>
                                        <p:tgtEl>
                                          <p:spTgt spid="5">
                                            <p:txEl>
                                              <p:pRg st="2" end="2"/>
                                            </p:txEl>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5">
                                            <p:txEl>
                                              <p:pRg st="3" end="3"/>
                                            </p:txEl>
                                          </p:spTgt>
                                        </p:tgtEl>
                                        <p:attrNameLst>
                                          <p:attrName>style.visibility</p:attrName>
                                        </p:attrNameLst>
                                      </p:cBhvr>
                                      <p:to>
                                        <p:strVal val="visible"/>
                                      </p:to>
                                    </p:set>
                                    <p:animEffect transition="in" filter="fade">
                                      <p:cBhvr>
                                        <p:cTn id="49" dur="500"/>
                                        <p:tgtEl>
                                          <p:spTgt spid="5">
                                            <p:txEl>
                                              <p:pRg st="3" end="3"/>
                                            </p:txEl>
                                          </p:spTgt>
                                        </p:tgtEl>
                                      </p:cBhvr>
                                    </p:animEffect>
                                    <p:anim calcmode="lin" valueType="num">
                                      <p:cBhvr>
                                        <p:cTn id="50"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51"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6_BD#5d7d79ee4?vcp=1&amp;pid=a2e26ba2d&amp;color=0,55,96&amp;vtp=1&amp;bt=1&amp;bbb=1&amp;hb=1"/>
              <p:cNvSpPr/>
              <p:nvPr/>
            </p:nvSpPr>
            <p:spPr>
              <a:xfrm>
                <a:off x="502920" y="792000"/>
                <a:ext cx="10570464" cy="5345240"/>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【方法总结】</a:t>
                </a: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1" i="0" dirty="0">
                    <a:solidFill>
                      <a:srgbClr val="003760"/>
                    </a:solidFill>
                    <a:latin typeface="Times New Roman" pitchFamily="34" charset="0"/>
                    <a:ea typeface="微软雅黑" pitchFamily="34" charset="-122"/>
                    <a:cs typeface="Times New Roman" pitchFamily="34" charset="-120"/>
                  </a:rPr>
                  <a:t>证明三角恒等式的思路</a:t>
                </a:r>
                <a:endParaRPr lang="en-US" altLang="zh-CN" sz="1800" dirty="0"/>
              </a:p>
              <a:p>
                <a:pPr latinLnBrk="1">
                  <a:lnSpc>
                    <a:spcPts val="32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观察等式两端的结构形式</a:t>
                </a:r>
                <a:r>
                  <a:rPr lang="en-US" altLang="zh-CN" sz="1800" b="0" i="0" dirty="0">
                    <a:solidFill>
                      <a:srgbClr val="003760"/>
                    </a:solidFill>
                    <a:latin typeface="Times New Roman" pitchFamily="34" charset="0"/>
                    <a:ea typeface="微软雅黑" pitchFamily="34" charset="-122"/>
                    <a:cs typeface="Times New Roman" pitchFamily="34" charset="-120"/>
                  </a:rPr>
                  <a:t>，本着从复杂到简单，高次到低次，复角化单角的原则进行处理</a:t>
                </a:r>
                <a:r>
                  <a:rPr lang="en-US" altLang="zh-CN" sz="1800" b="0" i="0">
                    <a:solidFill>
                      <a:srgbClr val="003760"/>
                    </a:solidFill>
                    <a:latin typeface="Times New Roman" pitchFamily="34" charset="0"/>
                    <a:ea typeface="微软雅黑" pitchFamily="34" charset="-122"/>
                    <a:cs typeface="Times New Roman" pitchFamily="34" charset="-120"/>
                  </a:rPr>
                  <a:t>，如果等式</a:t>
                </a:r>
              </a:p>
              <a:p>
                <a:pPr latinLnBrk="1">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的两端都比较复杂</a:t>
                </a:r>
                <a:r>
                  <a:rPr lang="en-US" altLang="zh-CN" sz="1800" b="0" i="0" dirty="0">
                    <a:solidFill>
                      <a:srgbClr val="003760"/>
                    </a:solidFill>
                    <a:latin typeface="Times New Roman" pitchFamily="34" charset="0"/>
                    <a:ea typeface="微软雅黑" pitchFamily="34" charset="-122"/>
                    <a:cs typeface="Times New Roman" pitchFamily="34" charset="-120"/>
                  </a:rPr>
                  <a:t>，则将两端都化简，采用两端向中间凑的原则处理.</a:t>
                </a:r>
                <a:endParaRPr lang="en-US" altLang="zh-CN" sz="1800" dirty="0"/>
              </a:p>
              <a:p>
                <a:pPr latinLnBrk="1">
                  <a:lnSpc>
                    <a:spcPts val="32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1" i="0" dirty="0">
                    <a:solidFill>
                      <a:srgbClr val="003760"/>
                    </a:solidFill>
                    <a:latin typeface="Times New Roman" pitchFamily="34" charset="0"/>
                    <a:ea typeface="微软雅黑" pitchFamily="34" charset="-122"/>
                    <a:cs typeface="Times New Roman" pitchFamily="34" charset="-120"/>
                  </a:rPr>
                  <a:t>证明三角恒等式的方法</a:t>
                </a:r>
                <a:endParaRPr lang="en-US" altLang="zh-CN" sz="1800" dirty="0"/>
              </a:p>
              <a:p>
                <a:pPr latinLnBrk="1">
                  <a:lnSpc>
                    <a:spcPts val="32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证明等式的一边等于另一边，相当于化简；</a:t>
                </a:r>
                <a:endParaRPr lang="en-US" altLang="zh-CN" sz="1800" dirty="0"/>
              </a:p>
              <a:p>
                <a:pPr latinLnBrk="1">
                  <a:lnSpc>
                    <a:spcPts val="32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从两边着手，证明等式的左、右两边等于同一个数或式子；</a:t>
                </a:r>
                <a:endParaRPr lang="en-US" altLang="zh-CN" sz="1800" dirty="0"/>
              </a:p>
              <a:p>
                <a:pPr latinLnBrk="1">
                  <a:lnSpc>
                    <a:spcPts val="41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③</a:t>
                </a:r>
                <a:r>
                  <a:rPr lang="en-US" altLang="zh-CN" sz="1800" b="0" i="0" dirty="0">
                    <a:solidFill>
                      <a:srgbClr val="003760"/>
                    </a:solidFill>
                    <a:latin typeface="Times New Roman" pitchFamily="34" charset="0"/>
                    <a:ea typeface="微软雅黑" pitchFamily="34" charset="-122"/>
                    <a:cs typeface="Times New Roman" pitchFamily="34" charset="-120"/>
                  </a:rPr>
                  <a:t>比较法：作差，左边-右边</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；作商,当等式左、右两边均不为0时,</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左边</m:t>
                        </m:r>
                      </m:num>
                      <m:den>
                        <m:r>
                          <a:rPr lang="en-US" altLang="zh-CN" sz="1800" b="0" i="0">
                            <a:solidFill>
                              <a:srgbClr val="003760"/>
                            </a:solidFill>
                            <a:latin typeface="Cambria Math" pitchFamily="34" charset="0"/>
                            <a:ea typeface="Cambria Math" pitchFamily="34" charset="-122"/>
                            <a:cs typeface="Cambria Math" pitchFamily="34" charset="-120"/>
                          </a:rPr>
                          <m:t>右边</m:t>
                        </m:r>
                      </m:den>
                    </m:f>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2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④</a:t>
                </a:r>
                <a:r>
                  <a:rPr lang="en-US" altLang="zh-CN" sz="1800" b="0" i="0" dirty="0">
                    <a:solidFill>
                      <a:srgbClr val="003760"/>
                    </a:solidFill>
                    <a:latin typeface="Times New Roman" pitchFamily="34" charset="0"/>
                    <a:ea typeface="微软雅黑" pitchFamily="34" charset="-122"/>
                    <a:cs typeface="Times New Roman" pitchFamily="34" charset="-120"/>
                  </a:rPr>
                  <a:t>分析法，从要证明的等式出发，一步步寻求使等式成立的条件.</a:t>
                </a:r>
                <a:endParaRPr lang="en-US" altLang="zh-CN" sz="1800" dirty="0"/>
              </a:p>
              <a:p>
                <a:pPr latinLnBrk="1">
                  <a:lnSpc>
                    <a:spcPts val="32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3）</a:t>
                </a:r>
                <a:r>
                  <a:rPr lang="en-US" altLang="zh-CN" sz="1800" b="1" i="0" dirty="0">
                    <a:solidFill>
                      <a:srgbClr val="003760"/>
                    </a:solidFill>
                    <a:latin typeface="Times New Roman" pitchFamily="34" charset="0"/>
                    <a:ea typeface="微软雅黑" pitchFamily="34" charset="-122"/>
                    <a:cs typeface="Times New Roman" pitchFamily="34" charset="-120"/>
                  </a:rPr>
                  <a:t>在证明三角恒等式的过程中的注意点</a:t>
                </a:r>
                <a:endParaRPr lang="en-US" altLang="zh-CN" sz="1800" dirty="0"/>
              </a:p>
              <a:p>
                <a:pPr latinLnBrk="1">
                  <a:lnSpc>
                    <a:spcPts val="32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强化“目标”意识，就是在证明过程中，应盯住目标，逐步向它靠拢；</a:t>
                </a:r>
                <a:endParaRPr lang="en-US" altLang="zh-CN" sz="1800" dirty="0"/>
              </a:p>
              <a:p>
                <a:pPr latinLnBrk="1">
                  <a:lnSpc>
                    <a:spcPts val="32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强化“化异为同”意识，即化异角为同角，化异名为同名，化异次为同次</a:t>
                </a:r>
                <a:r>
                  <a:rPr lang="en-US" altLang="zh-CN" sz="1800" b="0" i="0">
                    <a:solidFill>
                      <a:srgbClr val="003760"/>
                    </a:solidFill>
                    <a:latin typeface="Times New Roman" pitchFamily="34" charset="0"/>
                    <a:ea typeface="微软雅黑" pitchFamily="34" charset="-122"/>
                    <a:cs typeface="Times New Roman" pitchFamily="34" charset="-120"/>
                  </a:rPr>
                  <a:t>，这就需要找到待化简的三</a:t>
                </a:r>
              </a:p>
              <a:p>
                <a:pPr latinLnBrk="1">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角函数式与目标函数式之间的差异及联系</a:t>
                </a:r>
                <a:r>
                  <a:rPr lang="en-US" altLang="zh-CN" sz="1800" b="0" i="0" dirty="0">
                    <a:solidFill>
                      <a:srgbClr val="003760"/>
                    </a:solidFill>
                    <a:latin typeface="Times New Roman" pitchFamily="34" charset="0"/>
                    <a:ea typeface="微软雅黑" pitchFamily="34" charset="-122"/>
                    <a:cs typeface="Times New Roman" pitchFamily="34" charset="-120"/>
                  </a:rPr>
                  <a:t>，再利用三角函数公式进行恒等变换，使之相互转化</a:t>
                </a:r>
                <a:r>
                  <a:rPr lang="en-US" altLang="zh-CN" sz="1800" b="0" i="0">
                    <a:solidFill>
                      <a:srgbClr val="003760"/>
                    </a:solidFill>
                    <a:latin typeface="Times New Roman" pitchFamily="34" charset="0"/>
                    <a:ea typeface="微软雅黑" pitchFamily="34" charset="-122"/>
                    <a:cs typeface="Times New Roman" pitchFamily="34" charset="-120"/>
                  </a:rPr>
                  <a:t>，常用方法</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有直推法</a:t>
                </a:r>
                <a:r>
                  <a:rPr lang="en-US" altLang="zh-CN" b="0" i="0" dirty="0">
                    <a:solidFill>
                      <a:srgbClr val="003760"/>
                    </a:solidFill>
                    <a:latin typeface="Times New Roman" pitchFamily="34" charset="0"/>
                    <a:ea typeface="微软雅黑" pitchFamily="34" charset="-122"/>
                    <a:cs typeface="Times New Roman" pitchFamily="34" charset="-120"/>
                  </a:rPr>
                  <a:t>、代入法、换元法等.</a:t>
                </a:r>
                <a:endParaRPr lang="en-US" altLang="zh-CN" dirty="0"/>
              </a:p>
            </p:txBody>
          </p:sp>
        </mc:Choice>
        <mc:Fallback xmlns="">
          <p:sp>
            <p:nvSpPr>
              <p:cNvPr id="2" name="P_6_BD#5d7d79ee4?vcp=1&amp;pid=a2e26ba2d&amp;color=0,55,96&amp;vtp=1&amp;bt=1&amp;bbb=1&amp;hb=1"/>
              <p:cNvSpPr>
                <a:spLocks noRot="1" noChangeAspect="1" noMove="1" noResize="1" noEditPoints="1" noAdjustHandles="1" noChangeArrowheads="1" noChangeShapeType="1" noTextEdit="1"/>
              </p:cNvSpPr>
              <p:nvPr/>
            </p:nvSpPr>
            <p:spPr>
              <a:xfrm>
                <a:off x="502920" y="792000"/>
                <a:ext cx="10570464" cy="5345240"/>
              </a:xfrm>
              <a:prstGeom prst="rect">
                <a:avLst/>
              </a:prstGeom>
              <a:blipFill>
                <a:blip r:embed="rId3"/>
                <a:stretch>
                  <a:fillRect l="-1384" r="-980" b="-2509"/>
                </a:stretch>
              </a:blipFill>
              <a:ln/>
            </p:spPr>
            <p:txBody>
              <a:bodyPr/>
              <a:lstStyle/>
              <a:p>
                <a:r>
                  <a:rPr lang="zh-CN" altLang="en-US">
                    <a:noFill/>
                  </a:rPr>
                  <a:t> </a:t>
                </a:r>
              </a:p>
            </p:txBody>
          </p:sp>
        </mc:Fallback>
      </mc:AlternateContent>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79_1#a54775db7?vcp=1&amp;vop=1&amp;pid=a2e26ba2d&amp;color=0,55,96&amp;vtp=1&amp;bt=1&amp;bbb=1"/>
              <p:cNvSpPr/>
              <p:nvPr/>
            </p:nvSpPr>
            <p:spPr>
              <a:xfrm>
                <a:off x="502920" y="3053352"/>
                <a:ext cx="10570464" cy="482600"/>
              </a:xfrm>
              <a:prstGeom prst="rect">
                <a:avLst/>
              </a:prstGeom>
              <a:noFill/>
              <a:ln/>
            </p:spPr>
            <p:txBody>
              <a:bodyPr wrap="none" lIns="0" tIns="0" rIns="0" bIns="0" rtlCol="0" anchor="t"/>
              <a:lstStyle/>
              <a:p>
                <a:pPr algn="l" latinLnBrk="1">
                  <a:lnSpc>
                    <a:spcPts val="3800"/>
                  </a:lnSpc>
                </a:pPr>
                <a:r>
                  <a:rPr lang="en-US" altLang="zh-CN" sz="1800" b="1" i="0" dirty="0">
                    <a:solidFill>
                      <a:srgbClr val="003760"/>
                    </a:solidFill>
                    <a:latin typeface="Times New Roman" pitchFamily="34" charset="0"/>
                    <a:ea typeface="微软雅黑" pitchFamily="34" charset="-122"/>
                    <a:cs typeface="Times New Roman" pitchFamily="34" charset="-120"/>
                  </a:rPr>
                  <a:t>4-1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化简：</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num>
                      <m:den>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m:t>
                        </m:r>
                      </m:num>
                      <m:den>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num>
                      <m:den>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O_6_BD.79_1#a54775db7?vcp=1&amp;vop=1&amp;pid=a2e26ba2d&amp;color=0,55,96&amp;vtp=1&amp;bt=1&amp;bbb=1"/>
              <p:cNvSpPr>
                <a:spLocks noRot="1" noChangeAspect="1" noMove="1" noResize="1" noEditPoints="1" noAdjustHandles="1" noChangeArrowheads="1" noChangeShapeType="1" noTextEdit="1"/>
              </p:cNvSpPr>
              <p:nvPr/>
            </p:nvSpPr>
            <p:spPr>
              <a:xfrm>
                <a:off x="502920" y="3053352"/>
                <a:ext cx="10570464" cy="482600"/>
              </a:xfrm>
              <a:prstGeom prst="rect">
                <a:avLst/>
              </a:prstGeom>
              <a:blipFill>
                <a:blip r:embed="rId3"/>
                <a:stretch>
                  <a:fillRect l="-1384" b="-17722"/>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80_1#a54775db7?vcp=1&amp;vop=1&amp;pid=a2e26ba2d&amp;color=0,55,96&amp;vtp=1&amp;bbb=1"/>
              <p:cNvSpPr/>
              <p:nvPr/>
            </p:nvSpPr>
            <p:spPr>
              <a:xfrm>
                <a:off x="502920" y="3540524"/>
                <a:ext cx="10570464" cy="482600"/>
              </a:xfrm>
              <a:prstGeom prst="rect">
                <a:avLst/>
              </a:prstGeom>
              <a:noFill/>
              <a:ln/>
            </p:spPr>
            <p:txBody>
              <a:bodyPr wrap="none" lIns="0" tIns="0" rIns="0" bIns="0" rtlCol="0" anchor="t"/>
              <a:lstStyle/>
              <a:p>
                <a:pPr algn="l" latinLnBrk="1">
                  <a:lnSpc>
                    <a:spcPts val="38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原式</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num>
                      <m:den>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num>
                      <m:den>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num>
                      <m:den>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num>
                      <m:den>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num>
                      <m:den>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num>
                      <m:den>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num>
                      <m:den>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num>
                      <m:den>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den>
                    </m:f>
                    <m:r>
                      <a:rPr lang="en-US" altLang="zh-CN" sz="1800" b="0" i="0">
                        <a:solidFill>
                          <a:srgbClr val="003760"/>
                        </a:solidFill>
                        <a:latin typeface="Cambria Math" pitchFamily="34" charset="0"/>
                        <a:ea typeface="Cambria Math" pitchFamily="34" charset="-122"/>
                        <a:cs typeface="Cambria Math" pitchFamily="34" charset="-120"/>
                      </a:rPr>
                      <m:t>−</m:t>
                    </m:r>
                  </m:oMath>
                </a14:m>
                <a:endParaRPr lang="en-US" altLang="zh-CN" sz="1800" b="0" i="0" dirty="0">
                  <a:solidFill>
                    <a:srgbClr val="003760"/>
                  </a:solidFill>
                  <a:latin typeface="Cambria Math" pitchFamily="34" charset="0"/>
                  <a:ea typeface="Cambria Math" pitchFamily="34" charset="-122"/>
                  <a:cs typeface="Cambria Math" pitchFamily="34" charset="-120"/>
                </a:endParaRPr>
              </a:p>
              <a:p>
                <a:pPr algn="l" latinLnBrk="1">
                  <a:lnSpc>
                    <a:spcPts val="3800"/>
                  </a:lnSpc>
                </a:pP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num>
                      <m:den>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den>
                    </m:f>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3" name="QO_6_AN.80_1#a54775db7?vcp=1&amp;vop=1&amp;pid=a2e26ba2d&amp;color=0,55,96&amp;vtp=1&amp;bbb=1"/>
              <p:cNvSpPr>
                <a:spLocks noRot="1" noChangeAspect="1" noMove="1" noResize="1" noEditPoints="1" noAdjustHandles="1" noChangeArrowheads="1" noChangeShapeType="1" noTextEdit="1"/>
              </p:cNvSpPr>
              <p:nvPr/>
            </p:nvSpPr>
            <p:spPr>
              <a:xfrm>
                <a:off x="502920" y="3540524"/>
                <a:ext cx="10570464" cy="482600"/>
              </a:xfrm>
              <a:prstGeom prst="rect">
                <a:avLst/>
              </a:prstGeom>
              <a:blipFill>
                <a:blip r:embed="rId4"/>
                <a:stretch>
                  <a:fillRect l="-1384" r="-5075" b="-11265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81_1#96e9c62f7?vcp=1&amp;vop=1&amp;pid=a2e26ba2d&amp;color=0,55,96&amp;vtp=1&amp;bt=1&amp;bbb=1"/>
              <p:cNvSpPr/>
              <p:nvPr/>
            </p:nvSpPr>
            <p:spPr>
              <a:xfrm>
                <a:off x="502920" y="2559100"/>
                <a:ext cx="10570464" cy="548450"/>
              </a:xfrm>
              <a:prstGeom prst="rect">
                <a:avLst/>
              </a:prstGeom>
              <a:noFill/>
              <a:ln/>
            </p:spPr>
            <p:txBody>
              <a:bodyPr wrap="none" lIns="0" tIns="0" rIns="0" bIns="0" rtlCol="0" anchor="t"/>
              <a:lstStyle/>
              <a:p>
                <a:pPr algn="l" latinLnBrk="1">
                  <a:lnSpc>
                    <a:spcPts val="4700"/>
                  </a:lnSpc>
                </a:pPr>
                <a:r>
                  <a:rPr lang="en-US" altLang="zh-CN" sz="1800" b="1" i="0" dirty="0">
                    <a:solidFill>
                      <a:srgbClr val="003760"/>
                    </a:solidFill>
                    <a:latin typeface="Times New Roman" pitchFamily="34" charset="0"/>
                    <a:ea typeface="微软雅黑" pitchFamily="34" charset="-122"/>
                    <a:cs typeface="Times New Roman" pitchFamily="34" charset="-120"/>
                  </a:rPr>
                  <a:t>4-2</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求证：</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num>
                      <m:den>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den>
                    </m:f>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num>
                      <m:den>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2" name="QO_6_BD.81_1#96e9c62f7?vcp=1&amp;vop=1&amp;pid=a2e26ba2d&amp;color=0,55,96&amp;vtp=1&amp;bt=1&amp;bbb=1"/>
              <p:cNvSpPr>
                <a:spLocks noRot="1" noChangeAspect="1" noMove="1" noResize="1" noEditPoints="1" noAdjustHandles="1" noChangeArrowheads="1" noChangeShapeType="1" noTextEdit="1"/>
              </p:cNvSpPr>
              <p:nvPr/>
            </p:nvSpPr>
            <p:spPr>
              <a:xfrm>
                <a:off x="502920" y="2559100"/>
                <a:ext cx="10570464" cy="548450"/>
              </a:xfrm>
              <a:prstGeom prst="rect">
                <a:avLst/>
              </a:prstGeom>
              <a:blipFill>
                <a:blip r:embed="rId3"/>
                <a:stretch>
                  <a:fillRect l="-1384" b="-14444"/>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6_AN.82_1#96e9c62f7?vcp=1&amp;vop=1&amp;pid=a2e26ba2d&amp;color=0,55,96&amp;vtp=1&amp;bbb=1&amp;hb=1">
                <a:extLst>
                  <a:ext uri="{FF2B5EF4-FFF2-40B4-BE49-F238E27FC236}">
                    <a16:creationId xmlns:a16="http://schemas.microsoft.com/office/drawing/2014/main" id="{BC1CEB60-3E57-15D6-4E98-EBE3C4750CB8}"/>
                  </a:ext>
                </a:extLst>
              </p:cNvPr>
              <p:cNvSpPr/>
              <p:nvPr/>
            </p:nvSpPr>
            <p:spPr>
              <a:xfrm>
                <a:off x="502920" y="3116694"/>
                <a:ext cx="10570464" cy="838200"/>
              </a:xfrm>
              <a:prstGeom prst="rect">
                <a:avLst/>
              </a:prstGeom>
              <a:noFill/>
              <a:ln/>
            </p:spPr>
            <p:txBody>
              <a:bodyPr wrap="squar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【证明】</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100"/>
                  </a:lnSpc>
                </a:pPr>
                <a:endParaRPr lang="en-US" altLang="zh-CN" dirty="0"/>
              </a:p>
            </p:txBody>
          </p:sp>
        </mc:Choice>
        <mc:Fallback xmlns="">
          <p:sp>
            <p:nvSpPr>
              <p:cNvPr id="4" name="QO_6_AN.82_1#96e9c62f7?vcp=1&amp;vop=1&amp;pid=a2e26ba2d&amp;color=0,55,96&amp;vtp=1&amp;bbb=1&amp;hb=1">
                <a:extLst>
                  <a:ext uri="{FF2B5EF4-FFF2-40B4-BE49-F238E27FC236}">
                    <a16:creationId xmlns:a16="http://schemas.microsoft.com/office/drawing/2014/main" id="{BC1CEB60-3E57-15D6-4E98-EBE3C4750CB8}"/>
                  </a:ext>
                </a:extLst>
              </p:cNvPr>
              <p:cNvSpPr>
                <a:spLocks noRot="1" noChangeAspect="1" noMove="1" noResize="1" noEditPoints="1" noAdjustHandles="1" noChangeArrowheads="1" noChangeShapeType="1" noTextEdit="1"/>
              </p:cNvSpPr>
              <p:nvPr/>
            </p:nvSpPr>
            <p:spPr>
              <a:xfrm>
                <a:off x="502920" y="3116694"/>
                <a:ext cx="10570464" cy="838200"/>
              </a:xfrm>
              <a:prstGeom prst="rect">
                <a:avLst/>
              </a:prstGeom>
              <a:blipFill>
                <a:blip r:embed="rId4"/>
                <a:stretch>
                  <a:fillRect l="-1384" b="-1087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6_AN.82_1#96e9c62f7?vcp=1&amp;vop=1&amp;pid=a2e26ba2d&amp;color=0,55,96&amp;vtp=1&amp;bbb=1&amp;hb=1">
                <a:extLst>
                  <a:ext uri="{FF2B5EF4-FFF2-40B4-BE49-F238E27FC236}">
                    <a16:creationId xmlns:a16="http://schemas.microsoft.com/office/drawing/2014/main" id="{60A544A0-7A32-F245-E5FE-7CD22D7F2C58}"/>
                  </a:ext>
                </a:extLst>
              </p:cNvPr>
              <p:cNvSpPr/>
              <p:nvPr/>
            </p:nvSpPr>
            <p:spPr>
              <a:xfrm>
                <a:off x="502920" y="3942194"/>
                <a:ext cx="10570464" cy="538925"/>
              </a:xfrm>
              <a:prstGeom prst="rect">
                <a:avLst/>
              </a:prstGeom>
              <a:noFill/>
              <a:ln/>
            </p:spPr>
            <p:txBody>
              <a:bodyPr wrap="none" lIns="0" tIns="0" rIns="0" bIns="0" rtlCol="0" anchor="t"/>
              <a:lstStyle/>
              <a:p>
                <a:pPr latinLnBrk="1">
                  <a:lnSpc>
                    <a:spcPts val="4600"/>
                  </a:lnSpc>
                </a:pPr>
                <a:r>
                  <a:rPr lang="en-US" altLang="zh-CN" b="0" i="0">
                    <a:solidFill>
                      <a:srgbClr val="003760"/>
                    </a:solidFill>
                    <a:latin typeface="Times New Roman" pitchFamily="34" charset="0"/>
                    <a:ea typeface="微软雅黑" pitchFamily="34" charset="-122"/>
                    <a:cs typeface="Times New Roman" pitchFamily="34" charset="-120"/>
                  </a:rPr>
                  <a:t>由待证式知</a:t>
                </a:r>
                <a14:m>
                  <m:oMath xmlns:m="http://schemas.openxmlformats.org/officeDocument/2006/math">
                    <m:r>
                      <m:rPr>
                        <m:sty m:val="p"/>
                      </m:rPr>
                      <a:rPr lang="en-US" altLang="zh-CN" b="0" i="0">
                        <a:solidFill>
                          <a:srgbClr val="003760"/>
                        </a:solidFill>
                        <a:latin typeface="Cambria Math" pitchFamily="34" charset="0"/>
                        <a:ea typeface="Cambria Math" pitchFamily="34" charset="-122"/>
                        <a:cs typeface="Cambria Math" pitchFamily="34" charset="-120"/>
                      </a:rPr>
                      <m:t>sin</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𝛼</m:t>
                    </m:r>
                    <m:r>
                      <a:rPr lang="en-US" altLang="zh-CN" b="0" i="0">
                        <a:solidFill>
                          <a:srgbClr val="003760"/>
                        </a:solidFill>
                        <a:latin typeface="Cambria Math" pitchFamily="34" charset="0"/>
                        <a:ea typeface="Cambria Math" pitchFamily="34" charset="-122"/>
                        <a:cs typeface="Cambria Math" pitchFamily="34" charset="-120"/>
                      </a:rPr>
                      <m:t>≠0</m:t>
                    </m:r>
                  </m:oMath>
                </a14:m>
                <a:r>
                  <a:rPr lang="en-US" altLang="zh-CN" b="0" i="0" dirty="0">
                    <a:solidFill>
                      <a:srgbClr val="003760"/>
                    </a:solidFill>
                    <a:latin typeface="Times New Roman" pitchFamily="34" charset="0"/>
                    <a:ea typeface="微软雅黑" pitchFamily="34" charset="-122"/>
                    <a:cs typeface="Times New Roman" pitchFamily="34" charset="-120"/>
                  </a:rPr>
                  <a:t>，故两边同除以</a:t>
                </a:r>
                <a14:m>
                  <m:oMath xmlns:m="http://schemas.openxmlformats.org/officeDocument/2006/math">
                    <m:r>
                      <m:rPr>
                        <m:sty m:val="p"/>
                      </m:rPr>
                      <a:rPr lang="en-US" altLang="zh-CN" b="0" i="0">
                        <a:solidFill>
                          <a:srgbClr val="003760"/>
                        </a:solidFill>
                        <a:latin typeface="Cambria Math" pitchFamily="34" charset="0"/>
                        <a:ea typeface="Cambria Math" pitchFamily="34" charset="-122"/>
                        <a:cs typeface="Cambria Math" pitchFamily="34" charset="-120"/>
                      </a:rPr>
                      <m:t>sin</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𝛼</m:t>
                    </m:r>
                  </m:oMath>
                </a14:m>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sin</m:t>
                        </m:r>
                        <m:r>
                          <a:rPr lang="en-US" altLang="zh-CN" b="0" i="0">
                            <a:solidFill>
                              <a:srgbClr val="003760"/>
                            </a:solidFill>
                            <a:latin typeface="Cambria Math" pitchFamily="34" charset="0"/>
                            <a:ea typeface="Cambria Math" pitchFamily="34" charset="-122"/>
                            <a:cs typeface="Cambria Math" pitchFamily="34" charset="-120"/>
                          </a:rPr>
                          <m:t>(2</m:t>
                        </m:r>
                        <m:r>
                          <a:rPr lang="en-US" altLang="zh-CN" b="0" i="0">
                            <a:solidFill>
                              <a:srgbClr val="003760"/>
                            </a:solidFill>
                            <a:latin typeface="Cambria Math" pitchFamily="34" charset="0"/>
                            <a:ea typeface="Cambria Math" pitchFamily="34" charset="-122"/>
                            <a:cs typeface="Cambria Math" pitchFamily="34" charset="-120"/>
                          </a:rPr>
                          <m:t>𝛼</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𝛽</m:t>
                        </m:r>
                        <m:r>
                          <a:rPr lang="en-US" altLang="zh-CN" b="0" i="0">
                            <a:solidFill>
                              <a:srgbClr val="003760"/>
                            </a:solidFill>
                            <a:latin typeface="Cambria Math" pitchFamily="34" charset="0"/>
                            <a:ea typeface="Cambria Math" pitchFamily="34" charset="-122"/>
                            <a:cs typeface="Cambria Math" pitchFamily="34" charset="-120"/>
                          </a:rPr>
                          <m:t>)</m:t>
                        </m:r>
                      </m:num>
                      <m:den>
                        <m:r>
                          <m:rPr>
                            <m:sty m:val="p"/>
                          </m:rPr>
                          <a:rPr lang="en-US" altLang="zh-CN" b="0" i="0">
                            <a:solidFill>
                              <a:srgbClr val="003760"/>
                            </a:solidFill>
                            <a:latin typeface="Cambria Math" pitchFamily="34" charset="0"/>
                            <a:ea typeface="Cambria Math" pitchFamily="34" charset="-122"/>
                            <a:cs typeface="Cambria Math" pitchFamily="34" charset="-120"/>
                          </a:rPr>
                          <m:t>sin</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𝛼</m:t>
                        </m:r>
                      </m:den>
                    </m:f>
                    <m:r>
                      <a:rPr lang="en-US" altLang="zh-CN" b="0" i="0">
                        <a:solidFill>
                          <a:srgbClr val="003760"/>
                        </a:solidFill>
                        <a:latin typeface="Cambria Math" pitchFamily="34" charset="0"/>
                        <a:ea typeface="Cambria Math" pitchFamily="34" charset="-122"/>
                        <a:cs typeface="Cambria Math" pitchFamily="34" charset="-120"/>
                      </a:rPr>
                      <m:t>−2</m:t>
                    </m:r>
                    <m:r>
                      <m:rPr>
                        <m:sty m:val="p"/>
                      </m:rPr>
                      <a:rPr lang="en-US" altLang="zh-CN" b="0" i="0">
                        <a:solidFill>
                          <a:srgbClr val="003760"/>
                        </a:solidFill>
                        <a:latin typeface="Cambria Math" pitchFamily="34" charset="0"/>
                        <a:ea typeface="Cambria Math" pitchFamily="34" charset="-122"/>
                        <a:cs typeface="Cambria Math" pitchFamily="34" charset="-120"/>
                      </a:rPr>
                      <m:t>cos</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𝛼</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𝛽</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sin</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𝛽</m:t>
                        </m:r>
                      </m:num>
                      <m:den>
                        <m:r>
                          <m:rPr>
                            <m:sty m:val="p"/>
                          </m:rPr>
                          <a:rPr lang="en-US" altLang="zh-CN" b="0" i="0">
                            <a:solidFill>
                              <a:srgbClr val="003760"/>
                            </a:solidFill>
                            <a:latin typeface="Cambria Math" pitchFamily="34" charset="0"/>
                            <a:ea typeface="Cambria Math" pitchFamily="34" charset="-122"/>
                            <a:cs typeface="Cambria Math" pitchFamily="34" charset="-120"/>
                          </a:rPr>
                          <m:t>sin</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𝛼</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5" name="QO_6_AN.82_1#96e9c62f7?vcp=1&amp;vop=1&amp;pid=a2e26ba2d&amp;color=0,55,96&amp;vtp=1&amp;bbb=1&amp;hb=1">
                <a:extLst>
                  <a:ext uri="{FF2B5EF4-FFF2-40B4-BE49-F238E27FC236}">
                    <a16:creationId xmlns:a16="http://schemas.microsoft.com/office/drawing/2014/main" id="{60A544A0-7A32-F245-E5FE-7CD22D7F2C58}"/>
                  </a:ext>
                </a:extLst>
              </p:cNvPr>
              <p:cNvSpPr>
                <a:spLocks noRot="1" noChangeAspect="1" noMove="1" noResize="1" noEditPoints="1" noAdjustHandles="1" noChangeArrowheads="1" noChangeShapeType="1" noTextEdit="1"/>
              </p:cNvSpPr>
              <p:nvPr/>
            </p:nvSpPr>
            <p:spPr>
              <a:xfrm>
                <a:off x="502920" y="3942194"/>
                <a:ext cx="10570464" cy="538925"/>
              </a:xfrm>
              <a:prstGeom prst="rect">
                <a:avLst/>
              </a:prstGeom>
              <a:blipFill>
                <a:blip r:embed="rId5"/>
                <a:stretch>
                  <a:fillRect l="-1384" b="-1477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bg/>
                                          </p:spTgt>
                                        </p:tgtEl>
                                        <p:attrNameLst>
                                          <p:attrName>style.visibility</p:attrName>
                                        </p:attrNameLst>
                                      </p:cBhvr>
                                      <p:to>
                                        <p:strVal val="visible"/>
                                      </p:to>
                                    </p:set>
                                    <p:animEffect transition="in" filter="fade">
                                      <p:cBhvr>
                                        <p:cTn id="17" dur="500"/>
                                        <p:tgtEl>
                                          <p:spTgt spid="5">
                                            <p:bg/>
                                          </p:spTgt>
                                        </p:tgtEl>
                                      </p:cBhvr>
                                    </p:animEffect>
                                    <p:anim calcmode="lin" valueType="num">
                                      <p:cBhvr>
                                        <p:cTn id="18" dur="500" fill="hold"/>
                                        <p:tgtEl>
                                          <p:spTgt spid="5">
                                            <p:bg/>
                                          </p:spTgt>
                                        </p:tgtEl>
                                        <p:attrNameLst>
                                          <p:attrName>ppt_x</p:attrName>
                                        </p:attrNameLst>
                                      </p:cBhvr>
                                      <p:tavLst>
                                        <p:tav tm="0">
                                          <p:val>
                                            <p:strVal val="#ppt_x"/>
                                          </p:val>
                                        </p:tav>
                                        <p:tav tm="100000">
                                          <p:val>
                                            <p:strVal val="#ppt_x"/>
                                          </p:val>
                                        </p:tav>
                                      </p:tavLst>
                                    </p:anim>
                                    <p:anim calcmode="lin" valueType="num">
                                      <p:cBhvr>
                                        <p:cTn id="19" dur="500" fill="hold"/>
                                        <p:tgtEl>
                                          <p:spTgt spid="5">
                                            <p:bg/>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0" end="0"/>
                                            </p:txEl>
                                          </p:spTgt>
                                        </p:tgtEl>
                                        <p:attrNameLst>
                                          <p:attrName>style.visibility</p:attrName>
                                        </p:attrNameLst>
                                      </p:cBhvr>
                                      <p:to>
                                        <p:strVal val="visible"/>
                                      </p:to>
                                    </p:set>
                                    <p:animEffect transition="in" filter="fade">
                                      <p:cBhvr>
                                        <p:cTn id="22" dur="500"/>
                                        <p:tgtEl>
                                          <p:spTgt spid="5">
                                            <p:txEl>
                                              <p:pRg st="0" end="0"/>
                                            </p:txEl>
                                          </p:spTgt>
                                        </p:tgtEl>
                                      </p:cBhvr>
                                    </p:animEffect>
                                    <p:anim calcmode="lin" valueType="num">
                                      <p:cBhvr>
                                        <p:cTn id="2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C_5_BD#329c9587b?vcp=1&amp;pid=bb7767234&amp;color=97,97,244&amp;vtp=1&amp;bt=1&amp;bbb=1"/>
          <p:cNvSpPr/>
          <p:nvPr/>
        </p:nvSpPr>
        <p:spPr>
          <a:xfrm>
            <a:off x="502920" y="792000"/>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题型3</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辅助角公式的应用</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3" name="QC_6_BD.83_1#482740283?vaa=1&amp;vcp=1&amp;vop=1&amp;pid=329c9587b&amp;color=0,55,96&amp;vtp=1&amp;bbb=1"/>
              <p:cNvSpPr/>
              <p:nvPr/>
            </p:nvSpPr>
            <p:spPr>
              <a:xfrm>
                <a:off x="502920" y="1183922"/>
                <a:ext cx="10570464" cy="500698"/>
              </a:xfrm>
              <a:prstGeom prst="rect">
                <a:avLst/>
              </a:prstGeom>
              <a:noFill/>
              <a:ln/>
            </p:spPr>
            <p:txBody>
              <a:bodyPr wrap="none" lIns="0" tIns="0" rIns="0" bIns="0" rtlCol="0" anchor="t"/>
              <a:lstStyle/>
              <a:p>
                <a:pPr algn="l" latinLnBrk="1">
                  <a:lnSpc>
                    <a:spcPts val="4300"/>
                  </a:lnSpc>
                </a:pPr>
                <a:r>
                  <a:rPr lang="en-US" altLang="zh-CN" sz="1800" b="1" i="0" dirty="0">
                    <a:solidFill>
                      <a:srgbClr val="003760"/>
                    </a:solidFill>
                    <a:latin typeface="Times New Roman" pitchFamily="34" charset="0"/>
                    <a:ea typeface="微软雅黑" pitchFamily="34" charset="-122"/>
                    <a:cs typeface="Times New Roman" pitchFamily="34" charset="-120"/>
                  </a:rPr>
                  <a:t>例5</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计算：</a:t>
                </a:r>
                <a14:m>
                  <m:oMath xmlns:m="http://schemas.openxmlformats.org/officeDocument/2006/math">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3" name="QC_6_BD.83_1#482740283?vaa=1&amp;vcp=1&amp;vop=1&amp;pid=329c9587b&amp;color=0,55,96&amp;vtp=1&amp;bbb=1"/>
              <p:cNvSpPr>
                <a:spLocks noRot="1" noChangeAspect="1" noMove="1" noResize="1" noEditPoints="1" noAdjustHandles="1" noChangeArrowheads="1" noChangeShapeType="1" noTextEdit="1"/>
              </p:cNvSpPr>
              <p:nvPr/>
            </p:nvSpPr>
            <p:spPr>
              <a:xfrm>
                <a:off x="502920" y="1183922"/>
                <a:ext cx="10570464" cy="500698"/>
              </a:xfrm>
              <a:prstGeom prst="rect">
                <a:avLst/>
              </a:prstGeom>
              <a:blipFill>
                <a:blip r:embed="rId3"/>
                <a:stretch>
                  <a:fillRect l="-1384" b="-17073"/>
                </a:stretch>
              </a:blipFill>
              <a:ln/>
            </p:spPr>
            <p:txBody>
              <a:bodyPr/>
              <a:lstStyle/>
              <a:p>
                <a:r>
                  <a:rPr lang="zh-CN" altLang="en-US">
                    <a:noFill/>
                  </a:rPr>
                  <a:t> </a:t>
                </a:r>
              </a:p>
            </p:txBody>
          </p:sp>
        </mc:Fallback>
      </mc:AlternateContent>
      <p:sp>
        <p:nvSpPr>
          <p:cNvPr id="4" name="QC_6_AN.85_1#482740283.bracket?vaa=1&amp;vcp=1&amp;vop=1&amp;pid=329c9587b&amp;color=0,55,96&amp;vpa=15&amp;vtp=1"/>
          <p:cNvSpPr/>
          <p:nvPr/>
        </p:nvSpPr>
        <p:spPr>
          <a:xfrm>
            <a:off x="3767709" y="1347435"/>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C</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5" name="QC_6_BD.83_2#482740283.choices?vaa=1&amp;vcp=1&amp;vop=1&amp;pid=329c9587b&amp;color=0,55,96&amp;vtp=1&amp;bbb=1"/>
              <p:cNvSpPr/>
              <p:nvPr/>
            </p:nvSpPr>
            <p:spPr>
              <a:xfrm>
                <a:off x="502920" y="1691605"/>
                <a:ext cx="10570464" cy="461709"/>
              </a:xfrm>
              <a:prstGeom prst="rect">
                <a:avLst/>
              </a:prstGeom>
              <a:noFill/>
              <a:ln/>
            </p:spPr>
            <p:txBody>
              <a:bodyPr wrap="none" lIns="0" tIns="0" rIns="0" bIns="0" rtlCol="0" anchor="t"/>
              <a:lstStyle/>
              <a:p>
                <a:pPr latinLnBrk="1">
                  <a:lnSpc>
                    <a:spcPts val="3700"/>
                  </a:lnSpc>
                  <a:tabLst>
                    <a:tab pos="2521966" algn="l"/>
                    <a:tab pos="5348732" algn="l"/>
                    <a:tab pos="8264398"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0</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6</m:t>
                            </m:r>
                          </m:e>
                        </m:rad>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a:t>
                </a:r>
                <a:endParaRPr lang="en-US" altLang="zh-CN" sz="1800" dirty="0">
                  <a:solidFill>
                    <a:srgbClr val="003760"/>
                  </a:solidFill>
                </a:endParaRPr>
              </a:p>
            </p:txBody>
          </p:sp>
        </mc:Choice>
        <mc:Fallback xmlns="">
          <p:sp>
            <p:nvSpPr>
              <p:cNvPr id="5" name="QC_6_BD.83_2#482740283.choices?vaa=1&amp;vcp=1&amp;vop=1&amp;pid=329c9587b&amp;color=0,55,96&amp;vtp=1&amp;bbb=1"/>
              <p:cNvSpPr>
                <a:spLocks noRot="1" noChangeAspect="1" noMove="1" noResize="1" noEditPoints="1" noAdjustHandles="1" noChangeArrowheads="1" noChangeShapeType="1" noTextEdit="1"/>
              </p:cNvSpPr>
              <p:nvPr/>
            </p:nvSpPr>
            <p:spPr>
              <a:xfrm>
                <a:off x="502920" y="1691605"/>
                <a:ext cx="10570464" cy="461709"/>
              </a:xfrm>
              <a:prstGeom prst="rect">
                <a:avLst/>
              </a:prstGeom>
              <a:blipFill>
                <a:blip r:embed="rId4"/>
                <a:stretch>
                  <a:fillRect l="-1384" b="-1842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C_6_AS.84_1#482740283?vaa=1&amp;vcp=1&amp;vop=1&amp;pid=329c9587b&amp;color=0,55,96&amp;vtp=1&amp;bbb=1"/>
              <p:cNvSpPr/>
              <p:nvPr/>
            </p:nvSpPr>
            <p:spPr>
              <a:xfrm>
                <a:off x="502920" y="2153441"/>
                <a:ext cx="10570464" cy="954151"/>
              </a:xfrm>
              <a:prstGeom prst="rect">
                <a:avLst/>
              </a:prstGeom>
              <a:noFill/>
              <a:ln/>
            </p:spPr>
            <p:txBody>
              <a:bodyPr wrap="square" lIns="0" tIns="0" rIns="0" bIns="0" rtlCol="0" anchor="t"/>
              <a:lstStyle/>
              <a:p>
                <a:pPr algn="l" latinLnBrk="1">
                  <a:lnSpc>
                    <a:spcPts val="38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原式</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)=2×</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6</m:t>
                            </m:r>
                          </m:e>
                        </m:rad>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6</m:t>
                            </m:r>
                          </m:e>
                        </m:rad>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.故选C.</a:t>
                </a:r>
                <a:endParaRPr lang="en-US" altLang="zh-CN" sz="1800" dirty="0">
                  <a:solidFill>
                    <a:srgbClr val="003760"/>
                  </a:solidFill>
                </a:endParaRPr>
              </a:p>
            </p:txBody>
          </p:sp>
        </mc:Choice>
        <mc:Fallback xmlns="">
          <p:sp>
            <p:nvSpPr>
              <p:cNvPr id="6" name="QC_6_AS.84_1#482740283?vaa=1&amp;vcp=1&amp;vop=1&amp;pid=329c9587b&amp;color=0,55,96&amp;vtp=1&amp;bbb=1"/>
              <p:cNvSpPr>
                <a:spLocks noRot="1" noChangeAspect="1" noMove="1" noResize="1" noEditPoints="1" noAdjustHandles="1" noChangeArrowheads="1" noChangeShapeType="1" noTextEdit="1"/>
              </p:cNvSpPr>
              <p:nvPr/>
            </p:nvSpPr>
            <p:spPr>
              <a:xfrm>
                <a:off x="502920" y="2153441"/>
                <a:ext cx="10570464" cy="954151"/>
              </a:xfrm>
              <a:prstGeom prst="rect">
                <a:avLst/>
              </a:prstGeom>
              <a:blipFill>
                <a:blip r:embed="rId5"/>
                <a:stretch>
                  <a:fillRect l="-1384" b="-828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P_6_BD#42e3d0bbc?vcp=1&amp;pid=329c9587b&amp;color=0,55,96&amp;vtp=1&amp;bbb=1&amp;hb=1"/>
              <p:cNvSpPr/>
              <p:nvPr/>
            </p:nvSpPr>
            <p:spPr>
              <a:xfrm>
                <a:off x="502920" y="3118641"/>
                <a:ext cx="10570464" cy="16495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a:t>
                </a:r>
                <a:r>
                  <a:rPr lang="en-US" altLang="zh-CN" sz="1800" b="1" i="0" dirty="0" err="1">
                    <a:solidFill>
                      <a:srgbClr val="003760"/>
                    </a:solidFill>
                    <a:latin typeface="Times New Roman" pitchFamily="34" charset="0"/>
                    <a:ea typeface="微软雅黑" pitchFamily="34" charset="-122"/>
                    <a:cs typeface="Times New Roman" pitchFamily="34" charset="-120"/>
                  </a:rPr>
                  <a:t>方法总结】</a:t>
                </a:r>
                <a:r>
                  <a:rPr lang="en-US" altLang="zh-CN" sz="1800" b="0" i="0" dirty="0" err="1">
                    <a:solidFill>
                      <a:srgbClr val="003760"/>
                    </a:solidFill>
                    <a:latin typeface="Times New Roman" pitchFamily="34" charset="0"/>
                    <a:ea typeface="微软雅黑" pitchFamily="34" charset="-122"/>
                    <a:cs typeface="Times New Roman" pitchFamily="34" charset="-120"/>
                  </a:rPr>
                  <a:t>利用辅助角公式可以将两项的三角函数式化成一个三角函数式，即有</a:t>
                </a:r>
                <a:endParaRPr lang="en-US" altLang="zh-CN" sz="1800" b="0" i="0" dirty="0">
                  <a:solidFill>
                    <a:srgbClr val="003760"/>
                  </a:solidFill>
                  <a:latin typeface="Times New Roman" pitchFamily="34" charset="0"/>
                  <a:ea typeface="微软雅黑" pitchFamily="34" charset="-122"/>
                  <a:cs typeface="Times New Roman" pitchFamily="34" charset="-120"/>
                </a:endParaRPr>
              </a:p>
              <a:p>
                <a:pPr latinLnBrk="1">
                  <a:lnSpc>
                    <a:spcPts val="36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𝑎</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𝑏</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𝑎</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𝑏</m:t>
                            </m:r>
                          </m:e>
                          <m:sup>
                            <m:r>
                              <a:rPr lang="en-US" altLang="zh-CN" sz="1800" b="0" i="0">
                                <a:solidFill>
                                  <a:srgbClr val="003760"/>
                                </a:solidFill>
                                <a:latin typeface="Cambria Math" pitchFamily="34" charset="0"/>
                                <a:ea typeface="Cambria Math" pitchFamily="34" charset="-122"/>
                                <a:cs typeface="Cambria Math" pitchFamily="34" charset="-120"/>
                              </a:rPr>
                              <m:t>2</m:t>
                            </m:r>
                          </m:sup>
                        </m:sSup>
                      </m:e>
                    </m:rad>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，其中</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𝑎</m:t>
                        </m:r>
                      </m:num>
                      <m:den>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𝑎</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𝑏</m:t>
                                </m:r>
                              </m:e>
                              <m:sup>
                                <m:r>
                                  <a:rPr lang="en-US" altLang="zh-CN" sz="1800" b="0" i="0">
                                    <a:solidFill>
                                      <a:srgbClr val="003760"/>
                                    </a:solidFill>
                                    <a:latin typeface="Cambria Math" pitchFamily="34" charset="0"/>
                                    <a:ea typeface="Cambria Math" pitchFamily="34" charset="-122"/>
                                    <a:cs typeface="Cambria Math" pitchFamily="34" charset="-120"/>
                                  </a:rPr>
                                  <m:t>2</m:t>
                                </m:r>
                              </m:sup>
                            </m:sSup>
                          </m:e>
                        </m:rad>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𝑏</m:t>
                        </m:r>
                      </m:num>
                      <m:den>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𝑎</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𝑏</m:t>
                                </m:r>
                              </m:e>
                              <m:sup>
                                <m:r>
                                  <a:rPr lang="en-US" altLang="zh-CN" sz="1800" b="0" i="0">
                                    <a:solidFill>
                                      <a:srgbClr val="003760"/>
                                    </a:solidFill>
                                    <a:latin typeface="Cambria Math" pitchFamily="34" charset="0"/>
                                    <a:ea typeface="Cambria Math" pitchFamily="34" charset="-122"/>
                                    <a:cs typeface="Cambria Math" pitchFamily="34" charset="-120"/>
                                  </a:rPr>
                                  <m:t>2</m:t>
                                </m:r>
                              </m:sup>
                            </m:sSup>
                          </m:e>
                        </m:rad>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𝑏</m:t>
                        </m:r>
                      </m:num>
                      <m:den>
                        <m:r>
                          <a:rPr lang="en-US" altLang="zh-CN" sz="1800" b="0" i="0">
                            <a:solidFill>
                              <a:srgbClr val="003760"/>
                            </a:solidFill>
                            <a:latin typeface="Cambria Math" pitchFamily="34" charset="0"/>
                            <a:ea typeface="Cambria Math" pitchFamily="34" charset="-122"/>
                            <a:cs typeface="Cambria Math" pitchFamily="34" charset="-120"/>
                          </a:rPr>
                          <m:t>𝑎</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err="1">
                    <a:solidFill>
                      <a:srgbClr val="003760"/>
                    </a:solidFill>
                    <a:latin typeface="Times New Roman" pitchFamily="34" charset="0"/>
                    <a:ea typeface="微软雅黑" pitchFamily="34" charset="-122"/>
                    <a:cs typeface="Times New Roman" pitchFamily="34" charset="-120"/>
                  </a:rPr>
                  <a:t>化成这种形式可以</a:t>
                </a:r>
                <a:endParaRPr lang="en-US" altLang="zh-CN" sz="1800" b="0" i="0" dirty="0">
                  <a:solidFill>
                    <a:srgbClr val="003760"/>
                  </a:solidFill>
                  <a:latin typeface="Times New Roman" pitchFamily="34" charset="0"/>
                  <a:ea typeface="微软雅黑" pitchFamily="34" charset="-122"/>
                  <a:cs typeface="Times New Roman" pitchFamily="34" charset="-120"/>
                </a:endParaRPr>
              </a:p>
              <a:p>
                <a:pPr latinLnBrk="1">
                  <a:lnSpc>
                    <a:spcPts val="3300"/>
                  </a:lnSpc>
                </a:pPr>
                <a:r>
                  <a:rPr lang="en-US" altLang="zh-CN" sz="1800" b="0" i="0" dirty="0" err="1">
                    <a:solidFill>
                      <a:srgbClr val="003760"/>
                    </a:solidFill>
                    <a:latin typeface="Times New Roman" pitchFamily="34" charset="0"/>
                    <a:ea typeface="微软雅黑" pitchFamily="34" charset="-122"/>
                    <a:cs typeface="Times New Roman" pitchFamily="34" charset="-120"/>
                  </a:rPr>
                  <a:t>解决</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𝑎</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𝑏</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err="1">
                    <a:solidFill>
                      <a:srgbClr val="003760"/>
                    </a:solidFill>
                    <a:latin typeface="Times New Roman" pitchFamily="34" charset="0"/>
                    <a:ea typeface="微软雅黑" pitchFamily="34" charset="-122"/>
                    <a:cs typeface="Times New Roman" pitchFamily="34" charset="-120"/>
                  </a:rPr>
                  <a:t>的许多有关问题，如求值、化简等，在解决与三角函数有关的问题时也可先化成</a:t>
                </a:r>
                <a:endParaRPr lang="en-US" altLang="zh-CN" sz="1800" b="0" i="0" dirty="0">
                  <a:solidFill>
                    <a:srgbClr val="003760"/>
                  </a:solidFill>
                  <a:latin typeface="Times New Roman" pitchFamily="34" charset="0"/>
                  <a:ea typeface="微软雅黑" pitchFamily="34" charset="-122"/>
                  <a:cs typeface="Times New Roman" pitchFamily="34" charset="-120"/>
                </a:endParaRPr>
              </a:p>
              <a:p>
                <a:pPr latinLnBrk="1">
                  <a:lnSpc>
                    <a:spcPts val="3100"/>
                  </a:lnSpc>
                </a:pP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𝑦</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𝐴</m:t>
                    </m:r>
                    <m:r>
                      <m:rPr>
                        <m:sty m:val="p"/>
                      </m:rPr>
                      <a:rPr lang="en-US" altLang="zh-CN" b="0" i="0" smtClean="0">
                        <a:solidFill>
                          <a:srgbClr val="003760"/>
                        </a:solidFill>
                        <a:latin typeface="Cambria Math" pitchFamily="34" charset="0"/>
                        <a:ea typeface="Cambria Math" pitchFamily="34" charset="-122"/>
                        <a:cs typeface="Cambria Math" pitchFamily="34" charset="-120"/>
                      </a:rPr>
                      <m:t>sin</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𝜔</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𝜑</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𝑏</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的形式，再研究函数的值域、单调性、最值等问题.</a:t>
                </a:r>
                <a:endParaRPr lang="en-US" altLang="zh-CN" dirty="0">
                  <a:solidFill>
                    <a:srgbClr val="003760"/>
                  </a:solidFill>
                </a:endParaRPr>
              </a:p>
            </p:txBody>
          </p:sp>
        </mc:Choice>
        <mc:Fallback>
          <p:sp>
            <p:nvSpPr>
              <p:cNvPr id="8" name="P_6_BD#42e3d0bbc?vcp=1&amp;pid=329c9587b&amp;color=0,55,96&amp;vtp=1&amp;bbb=1&amp;hb=1"/>
              <p:cNvSpPr>
                <a:spLocks noRot="1" noChangeAspect="1" noMove="1" noResize="1" noEditPoints="1" noAdjustHandles="1" noChangeArrowheads="1" noChangeShapeType="1" noTextEdit="1"/>
              </p:cNvSpPr>
              <p:nvPr/>
            </p:nvSpPr>
            <p:spPr>
              <a:xfrm>
                <a:off x="502920" y="3118641"/>
                <a:ext cx="10570464" cy="1649540"/>
              </a:xfrm>
              <a:prstGeom prst="rect">
                <a:avLst/>
              </a:prstGeom>
              <a:blipFill>
                <a:blip r:embed="rId6"/>
                <a:stretch>
                  <a:fillRect l="-1384" b="-851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4">
                                            <p:bg/>
                                          </p:spTgt>
                                        </p:tgtEl>
                                        <p:attrNameLst>
                                          <p:attrName>style.visibility</p:attrName>
                                        </p:attrNameLst>
                                      </p:cBhvr>
                                      <p:to>
                                        <p:strVal val="visible"/>
                                      </p:to>
                                    </p:set>
                                    <p:animEffect transition="in" filter="fade">
                                      <p:cBhvr>
                                        <p:cTn id="19" dur="500"/>
                                        <p:tgtEl>
                                          <p:spTgt spid="4">
                                            <p:bg/>
                                          </p:spTgt>
                                        </p:tgtEl>
                                      </p:cBhvr>
                                    </p:animEffect>
                                    <p:anim calcmode="lin" valueType="num">
                                      <p:cBhvr>
                                        <p:cTn id="20" dur="500" fill="hold"/>
                                        <p:tgtEl>
                                          <p:spTgt spid="4">
                                            <p:bg/>
                                          </p:spTgt>
                                        </p:tgtEl>
                                        <p:attrNameLst>
                                          <p:attrName>ppt_x</p:attrName>
                                        </p:attrNameLst>
                                      </p:cBhvr>
                                      <p:tavLst>
                                        <p:tav tm="0">
                                          <p:val>
                                            <p:strVal val="#ppt_x"/>
                                          </p:val>
                                        </p:tav>
                                        <p:tav tm="100000">
                                          <p:val>
                                            <p:strVal val="#ppt_x"/>
                                          </p:val>
                                        </p:tav>
                                      </p:tavLst>
                                    </p:anim>
                                    <p:anim calcmode="lin" valueType="num">
                                      <p:cBhvr>
                                        <p:cTn id="21" dur="500" fill="hold"/>
                                        <p:tgtEl>
                                          <p:spTgt spid="4">
                                            <p:bg/>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anim calcmode="lin" valueType="num">
                                      <p:cBhvr>
                                        <p:cTn id="2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6"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87_1#65222c39f?vaa=1&amp;vcp=1&amp;vop=1&amp;pid=329c9587b&amp;color=0,55,96&amp;vtp=1&amp;bt=1&amp;bbb=1"/>
              <p:cNvSpPr/>
              <p:nvPr/>
            </p:nvSpPr>
            <p:spPr>
              <a:xfrm>
                <a:off x="502920" y="2828594"/>
                <a:ext cx="10570464" cy="391859"/>
              </a:xfrm>
              <a:prstGeom prst="rect">
                <a:avLst/>
              </a:prstGeom>
              <a:noFill/>
              <a:ln/>
            </p:spPr>
            <p:txBody>
              <a:bodyPr wrap="none" lIns="0" tIns="0" rIns="0" bIns="0" rtlCol="0" anchor="t"/>
              <a:lstStyle/>
              <a:p>
                <a:pPr algn="l" latinLnBrk="1">
                  <a:lnSpc>
                    <a:spcPts val="3500"/>
                  </a:lnSpc>
                </a:pPr>
                <a:r>
                  <a:rPr lang="en-US" altLang="zh-CN" sz="1800" b="1" i="0" dirty="0">
                    <a:solidFill>
                      <a:srgbClr val="003760"/>
                    </a:solidFill>
                    <a:latin typeface="Times New Roman" pitchFamily="34" charset="0"/>
                    <a:ea typeface="微软雅黑" pitchFamily="34" charset="-122"/>
                    <a:cs typeface="Times New Roman" pitchFamily="34" charset="-120"/>
                  </a:rPr>
                  <a:t>5-1</a:t>
                </a:r>
                <a:r>
                  <a:rPr lang="en-US" altLang="zh-CN" sz="1800" b="1" i="0" dirty="0">
                    <a:solidFill>
                      <a:srgbClr val="003760"/>
                    </a:solidFill>
                    <a:latin typeface="SimSun" pitchFamily="34" charset="0"/>
                    <a:ea typeface="SimSun" pitchFamily="34" charset="-122"/>
                    <a:cs typeface="SimSun" pitchFamily="34" charset="-120"/>
                  </a:rPr>
                  <a:t> </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化简为(</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C_6_BD.87_1#65222c39f?vaa=1&amp;vcp=1&amp;vop=1&amp;pid=329c9587b&amp;color=0,55,96&amp;vtp=1&amp;bt=1&amp;bbb=1"/>
              <p:cNvSpPr>
                <a:spLocks noRot="1" noChangeAspect="1" noMove="1" noResize="1" noEditPoints="1" noAdjustHandles="1" noChangeArrowheads="1" noChangeShapeType="1" noTextEdit="1"/>
              </p:cNvSpPr>
              <p:nvPr/>
            </p:nvSpPr>
            <p:spPr>
              <a:xfrm>
                <a:off x="502920" y="2828594"/>
                <a:ext cx="10570464" cy="391859"/>
              </a:xfrm>
              <a:prstGeom prst="rect">
                <a:avLst/>
              </a:prstGeom>
              <a:blipFill>
                <a:blip r:embed="rId3"/>
                <a:stretch>
                  <a:fillRect l="-1384" b="-37500"/>
                </a:stretch>
              </a:blipFill>
              <a:ln/>
            </p:spPr>
            <p:txBody>
              <a:bodyPr/>
              <a:lstStyle/>
              <a:p>
                <a:r>
                  <a:rPr lang="zh-CN" altLang="en-US">
                    <a:noFill/>
                  </a:rPr>
                  <a:t> </a:t>
                </a:r>
              </a:p>
            </p:txBody>
          </p:sp>
        </mc:Fallback>
      </mc:AlternateContent>
      <p:sp>
        <p:nvSpPr>
          <p:cNvPr id="3" name="QC_6_AN.89_1#65222c39f.bracket?vaa=1&amp;vcp=1&amp;vop=1&amp;pid=329c9587b&amp;color=0,55,96&amp;vpa=16&amp;vtp=1"/>
          <p:cNvSpPr/>
          <p:nvPr/>
        </p:nvSpPr>
        <p:spPr>
          <a:xfrm>
            <a:off x="3318002" y="2944101"/>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B</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C_6_BD.87_2#65222c39f.choices?vaa=1&amp;vcp=1&amp;vop=1&amp;pid=329c9587b&amp;color=0,55,96&amp;vtp=1&amp;bbb=1"/>
              <p:cNvSpPr/>
              <p:nvPr/>
            </p:nvSpPr>
            <p:spPr>
              <a:xfrm>
                <a:off x="502920" y="3224009"/>
                <a:ext cx="10570464" cy="525907"/>
              </a:xfrm>
              <a:prstGeom prst="rect">
                <a:avLst/>
              </a:prstGeom>
              <a:noFill/>
              <a:ln/>
            </p:spPr>
            <p:txBody>
              <a:bodyPr wrap="none" lIns="0" tIns="0" rIns="0" bIns="0" rtlCol="0" anchor="t"/>
              <a:lstStyle/>
              <a:p>
                <a:pPr latinLnBrk="1">
                  <a:lnSpc>
                    <a:spcPts val="4500"/>
                  </a:lnSpc>
                  <a:tabLst>
                    <a:tab pos="2702941" algn="l"/>
                    <a:tab pos="5380482" algn="l"/>
                    <a:tab pos="807072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87_2#65222c39f.choices?vaa=1&amp;vcp=1&amp;vop=1&amp;pid=329c9587b&amp;color=0,55,96&amp;vtp=1&amp;bbb=1"/>
              <p:cNvSpPr>
                <a:spLocks noRot="1" noChangeAspect="1" noMove="1" noResize="1" noEditPoints="1" noAdjustHandles="1" noChangeArrowheads="1" noChangeShapeType="1" noTextEdit="1"/>
              </p:cNvSpPr>
              <p:nvPr/>
            </p:nvSpPr>
            <p:spPr>
              <a:xfrm>
                <a:off x="502920" y="3224009"/>
                <a:ext cx="10570464" cy="525907"/>
              </a:xfrm>
              <a:prstGeom prst="rect">
                <a:avLst/>
              </a:prstGeom>
              <a:blipFill>
                <a:blip r:embed="rId4"/>
                <a:stretch>
                  <a:fillRect l="-1384" b="-1511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88_1#65222c39f?vaa=1&amp;vcp=1&amp;vop=1&amp;pid=329c9587b&amp;color=0,55,96&amp;vtp=1&amp;bbb=1"/>
              <p:cNvSpPr/>
              <p:nvPr/>
            </p:nvSpPr>
            <p:spPr>
              <a:xfrm>
                <a:off x="502920" y="3761028"/>
                <a:ext cx="10570464" cy="471488"/>
              </a:xfrm>
              <a:prstGeom prst="rect">
                <a:avLst/>
              </a:prstGeom>
              <a:noFill/>
              <a:ln/>
            </p:spPr>
            <p:txBody>
              <a:bodyPr wrap="none" lIns="0" tIns="0" rIns="0" bIns="0" rtlCol="0" anchor="t"/>
              <a:lstStyle/>
              <a:p>
                <a:pPr algn="l" latinLnBrk="1">
                  <a:lnSpc>
                    <a:spcPts val="38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原式</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.故选B.</a:t>
                </a:r>
                <a:endParaRPr lang="en-US" altLang="zh-CN" sz="1800" dirty="0">
                  <a:solidFill>
                    <a:srgbClr val="003760"/>
                  </a:solidFill>
                </a:endParaRPr>
              </a:p>
            </p:txBody>
          </p:sp>
        </mc:Choice>
        <mc:Fallback xmlns="">
          <p:sp>
            <p:nvSpPr>
              <p:cNvPr id="5" name="QC_6_AS.88_1#65222c39f?vaa=1&amp;vcp=1&amp;vop=1&amp;pid=329c9587b&amp;color=0,55,96&amp;vtp=1&amp;bbb=1"/>
              <p:cNvSpPr>
                <a:spLocks noRot="1" noChangeAspect="1" noMove="1" noResize="1" noEditPoints="1" noAdjustHandles="1" noChangeArrowheads="1" noChangeShapeType="1" noTextEdit="1"/>
              </p:cNvSpPr>
              <p:nvPr/>
            </p:nvSpPr>
            <p:spPr>
              <a:xfrm>
                <a:off x="502920" y="3761028"/>
                <a:ext cx="10570464" cy="471488"/>
              </a:xfrm>
              <a:prstGeom prst="rect">
                <a:avLst/>
              </a:prstGeom>
              <a:blipFill>
                <a:blip r:embed="rId5"/>
                <a:stretch>
                  <a:fillRect l="-1384" b="-1688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bg/>
                                          </p:spTgt>
                                        </p:tgtEl>
                                        <p:attrNameLst>
                                          <p:attrName>style.visibility</p:attrName>
                                        </p:attrNameLst>
                                      </p:cBhvr>
                                      <p:to>
                                        <p:strVal val="visible"/>
                                      </p:to>
                                    </p:set>
                                    <p:animEffect transition="in" filter="fade">
                                      <p:cBhvr>
                                        <p:cTn id="19" dur="500"/>
                                        <p:tgtEl>
                                          <p:spTgt spid="3">
                                            <p:bg/>
                                          </p:spTgt>
                                        </p:tgtEl>
                                      </p:cBhvr>
                                    </p:animEffect>
                                    <p:anim calcmode="lin" valueType="num">
                                      <p:cBhvr>
                                        <p:cTn id="20" dur="500" fill="hold"/>
                                        <p:tgtEl>
                                          <p:spTgt spid="3">
                                            <p:bg/>
                                          </p:spTgt>
                                        </p:tgtEl>
                                        <p:attrNameLst>
                                          <p:attrName>ppt_x</p:attrName>
                                        </p:attrNameLst>
                                      </p:cBhvr>
                                      <p:tavLst>
                                        <p:tav tm="0">
                                          <p:val>
                                            <p:strVal val="#ppt_x"/>
                                          </p:val>
                                        </p:tav>
                                        <p:tav tm="100000">
                                          <p:val>
                                            <p:strVal val="#ppt_x"/>
                                          </p:val>
                                        </p:tav>
                                      </p:tavLst>
                                    </p:anim>
                                    <p:anim calcmode="lin" valueType="num">
                                      <p:cBhvr>
                                        <p:cTn id="21" dur="500" fill="hold"/>
                                        <p:tgtEl>
                                          <p:spTgt spid="3">
                                            <p:bg/>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Effect transition="in" filter="fade">
                                      <p:cBhvr>
                                        <p:cTn id="24" dur="500"/>
                                        <p:tgtEl>
                                          <p:spTgt spid="3">
                                            <p:txEl>
                                              <p:pRg st="0" end="0"/>
                                            </p:txEl>
                                          </p:spTgt>
                                        </p:tgtEl>
                                      </p:cBhvr>
                                    </p:animEffect>
                                    <p:anim calcmode="lin" valueType="num">
                                      <p:cBhvr>
                                        <p:cTn id="2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pic>
        <p:nvPicPr>
          <p:cNvPr id="2" name="C_3#995b55f3c.fixed?vcp=1&amp;pid=49894a5e6&amp;color=0,55,96&amp;tib=255,255,255&amp;vtp=1" descr="preencoded.png"/>
          <p:cNvPicPr>
            <a:picLocks noChangeAspect="1"/>
          </p:cNvPicPr>
          <p:nvPr/>
        </p:nvPicPr>
        <p:blipFill>
          <a:blip r:embed="rId3"/>
          <a:stretch>
            <a:fillRect/>
          </a:stretch>
        </p:blipFill>
        <p:spPr>
          <a:xfrm>
            <a:off x="640080" y="2157984"/>
            <a:ext cx="3090672" cy="1188720"/>
          </a:xfrm>
          <a:prstGeom prst="rect">
            <a:avLst/>
          </a:prstGeom>
        </p:spPr>
      </p:pic>
      <p:pic>
        <p:nvPicPr>
          <p:cNvPr id="3" name="C_3#995b55f3c.fixed?vcp=1&amp;pid=49894a5e6&amp;color=0,55,96&amp;tib=255,255,255&amp;vtp=1" descr="preencoded.png"/>
          <p:cNvPicPr>
            <a:picLocks noChangeAspect="1"/>
          </p:cNvPicPr>
          <p:nvPr/>
        </p:nvPicPr>
        <p:blipFill>
          <a:blip r:embed="rId3"/>
          <a:stretch>
            <a:fillRect/>
          </a:stretch>
        </p:blipFill>
        <p:spPr>
          <a:xfrm>
            <a:off x="640080" y="3602736"/>
            <a:ext cx="3090672" cy="1188720"/>
          </a:xfrm>
          <a:prstGeom prst="rect">
            <a:avLst/>
          </a:prstGeom>
        </p:spPr>
      </p:pic>
      <p:sp>
        <p:nvSpPr>
          <p:cNvPr id="4" name="C_3#995b55f3c.fixed?vcp=1&amp;pid=49894a5e6&amp;color=61,88,159&amp;vtp=1&amp;bbb=1"/>
          <p:cNvSpPr/>
          <p:nvPr/>
        </p:nvSpPr>
        <p:spPr>
          <a:xfrm>
            <a:off x="694944" y="2157984"/>
            <a:ext cx="2587752" cy="1188720"/>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8.2.1</a:t>
            </a:r>
            <a:endParaRPr lang="en-US" altLang="zh-CN" sz="5400" dirty="0"/>
          </a:p>
        </p:txBody>
      </p:sp>
      <p:sp>
        <p:nvSpPr>
          <p:cNvPr id="5" name="C_3#995b55f3c.fixed?vcp=1&amp;pid=49894a5e6&amp;color=61,88,159&amp;vtp=1&amp;bbb=1"/>
          <p:cNvSpPr/>
          <p:nvPr/>
        </p:nvSpPr>
        <p:spPr>
          <a:xfrm>
            <a:off x="694944" y="3602736"/>
            <a:ext cx="2587752" cy="1188720"/>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8.2.2</a:t>
            </a:r>
            <a:endParaRPr lang="en-US" altLang="zh-CN" sz="5400" dirty="0"/>
          </a:p>
        </p:txBody>
      </p:sp>
      <p:sp>
        <p:nvSpPr>
          <p:cNvPr id="6" name="C_3#995b55f3c.fixed?vcp=1&amp;pid=49894a5e6&amp;color=61,88,159&amp;vtp=1&amp;bbb=1"/>
          <p:cNvSpPr/>
          <p:nvPr/>
        </p:nvSpPr>
        <p:spPr>
          <a:xfrm>
            <a:off x="4032504" y="2157984"/>
            <a:ext cx="8046720" cy="1188720"/>
          </a:xfrm>
          <a:prstGeom prst="rect">
            <a:avLst/>
          </a:prstGeom>
          <a:noFill/>
          <a:ln/>
        </p:spPr>
        <p:txBody>
          <a:bodyPr wrap="none" lIns="0" tIns="0" rIns="0" bIns="0" rtlCol="0" anchor="ctr"/>
          <a:lstStyle/>
          <a:p>
            <a:pPr algn="l"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两角和与差的余弦</a:t>
            </a:r>
            <a:endParaRPr lang="en-US" altLang="zh-CN" sz="5400" dirty="0"/>
          </a:p>
        </p:txBody>
      </p:sp>
      <p:sp>
        <p:nvSpPr>
          <p:cNvPr id="7" name="C_3#995b55f3c.fixed?vcp=1&amp;pid=49894a5e6&amp;color=61,88,159&amp;vtp=1&amp;bbb=1"/>
          <p:cNvSpPr/>
          <p:nvPr/>
        </p:nvSpPr>
        <p:spPr>
          <a:xfrm>
            <a:off x="4032504" y="3602736"/>
            <a:ext cx="8046720" cy="1188720"/>
          </a:xfrm>
          <a:prstGeom prst="rect">
            <a:avLst/>
          </a:prstGeom>
          <a:noFill/>
          <a:ln/>
        </p:spPr>
        <p:txBody>
          <a:bodyPr wrap="none" lIns="0" tIns="0" rIns="0" bIns="0" rtlCol="0" anchor="ctr"/>
          <a:lstStyle/>
          <a:p>
            <a:pPr algn="l"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两角和与差的正弦、正切</a:t>
            </a:r>
            <a:endParaRPr lang="en-US" altLang="zh-CN" sz="5400" dirty="0"/>
          </a:p>
        </p:txBody>
      </p:sp>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91_1#724f98627?vaa=1&amp;vcp=1&amp;vop=1&amp;pid=329c9587b&amp;color=0,55,96&amp;vtp=1&amp;bt=1&amp;bbb=1"/>
              <p:cNvSpPr/>
              <p:nvPr/>
            </p:nvSpPr>
            <p:spPr>
              <a:xfrm>
                <a:off x="502920" y="2743409"/>
                <a:ext cx="10570464" cy="391859"/>
              </a:xfrm>
              <a:prstGeom prst="rect">
                <a:avLst/>
              </a:prstGeom>
              <a:noFill/>
              <a:ln/>
            </p:spPr>
            <p:txBody>
              <a:bodyPr wrap="none" lIns="0" tIns="0" rIns="0" bIns="0" rtlCol="0" anchor="t"/>
              <a:lstStyle/>
              <a:p>
                <a:pPr algn="l" latinLnBrk="1">
                  <a:lnSpc>
                    <a:spcPts val="3500"/>
                  </a:lnSpc>
                </a:pPr>
                <a:r>
                  <a:rPr lang="en-US" altLang="zh-CN" sz="1800" b="1" i="0" dirty="0">
                    <a:solidFill>
                      <a:srgbClr val="003760"/>
                    </a:solidFill>
                    <a:latin typeface="Times New Roman" pitchFamily="34" charset="0"/>
                    <a:ea typeface="微软雅黑" pitchFamily="34" charset="-122"/>
                    <a:cs typeface="Times New Roman" pitchFamily="34" charset="-120"/>
                  </a:rPr>
                  <a:t>5-2</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63</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≈0.891</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72</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18</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的近似值为(</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C_6_BD.91_1#724f98627?vaa=1&amp;vcp=1&amp;vop=1&amp;pid=329c9587b&amp;color=0,55,96&amp;vtp=1&amp;bt=1&amp;bbb=1"/>
              <p:cNvSpPr>
                <a:spLocks noRot="1" noChangeAspect="1" noMove="1" noResize="1" noEditPoints="1" noAdjustHandles="1" noChangeArrowheads="1" noChangeShapeType="1" noTextEdit="1"/>
              </p:cNvSpPr>
              <p:nvPr/>
            </p:nvSpPr>
            <p:spPr>
              <a:xfrm>
                <a:off x="502920" y="2743409"/>
                <a:ext cx="10570464" cy="391859"/>
              </a:xfrm>
              <a:prstGeom prst="rect">
                <a:avLst/>
              </a:prstGeom>
              <a:blipFill>
                <a:blip r:embed="rId3"/>
                <a:stretch>
                  <a:fillRect l="-1384" b="-37500"/>
                </a:stretch>
              </a:blipFill>
              <a:ln/>
            </p:spPr>
            <p:txBody>
              <a:bodyPr/>
              <a:lstStyle/>
              <a:p>
                <a:r>
                  <a:rPr lang="zh-CN" altLang="en-US">
                    <a:noFill/>
                  </a:rPr>
                  <a:t> </a:t>
                </a:r>
              </a:p>
            </p:txBody>
          </p:sp>
        </mc:Fallback>
      </mc:AlternateContent>
      <p:sp>
        <p:nvSpPr>
          <p:cNvPr id="3" name="QC_6_AN.93_1#724f98627.bracket?vaa=1&amp;vcp=1&amp;vop=1&amp;pid=329c9587b&amp;color=0,55,96&amp;vpa=17&amp;vtp=1"/>
          <p:cNvSpPr/>
          <p:nvPr/>
        </p:nvSpPr>
        <p:spPr>
          <a:xfrm>
            <a:off x="6828219" y="2857962"/>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B</a:t>
            </a:r>
            <a:endParaRPr lang="en-US" altLang="zh-CN" sz="2000" dirty="0">
              <a:solidFill>
                <a:srgbClr val="6161F4"/>
              </a:solidFill>
            </a:endParaRPr>
          </a:p>
        </p:txBody>
      </p:sp>
      <p:sp>
        <p:nvSpPr>
          <p:cNvPr id="4" name="QC_6_BD.91_2#724f98627.choices?vaa=1&amp;vcp=1&amp;vop=1&amp;pid=329c9587b&amp;color=0,55,96&amp;vtp=1&amp;bbb=1"/>
          <p:cNvSpPr/>
          <p:nvPr/>
        </p:nvSpPr>
        <p:spPr>
          <a:xfrm>
            <a:off x="502920" y="3137870"/>
            <a:ext cx="10570464" cy="360680"/>
          </a:xfrm>
          <a:prstGeom prst="rect">
            <a:avLst/>
          </a:prstGeom>
          <a:noFill/>
          <a:ln/>
        </p:spPr>
        <p:txBody>
          <a:bodyPr wrap="none" lIns="0" tIns="0" rIns="0" bIns="0" rtlCol="0" anchor="t"/>
          <a:lstStyle/>
          <a:p>
            <a:pPr latinLnBrk="1">
              <a:lnSpc>
                <a:spcPts val="3200"/>
              </a:lnSpc>
              <a:tabLst>
                <a:tab pos="2709291" algn="l"/>
                <a:tab pos="5393182" algn="l"/>
                <a:tab pos="807707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1.773</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1.782</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1.796</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1.815</a:t>
            </a:r>
            <a:endParaRPr lang="en-US" altLang="zh-CN" sz="1800" dirty="0">
              <a:solidFill>
                <a:srgbClr val="003760"/>
              </a:solidFill>
            </a:endParaRPr>
          </a:p>
        </p:txBody>
      </p:sp>
      <mc:AlternateContent xmlns:mc="http://schemas.openxmlformats.org/markup-compatibility/2006" xmlns:a14="http://schemas.microsoft.com/office/drawing/2010/main">
        <mc:Choice Requires="a14">
          <p:sp>
            <p:nvSpPr>
              <p:cNvPr id="5" name="QC_6_AS.92_1#724f98627?vaa=1&amp;vcp=1&amp;vop=1&amp;pid=329c9587b&amp;color=0,55,96&amp;vtp=1&amp;bbb=1&amp;hb=1"/>
              <p:cNvSpPr/>
              <p:nvPr/>
            </p:nvSpPr>
            <p:spPr>
              <a:xfrm>
                <a:off x="502920" y="3502360"/>
                <a:ext cx="10570464" cy="811340"/>
              </a:xfrm>
              <a:prstGeom prst="rect">
                <a:avLst/>
              </a:prstGeom>
              <a:noFill/>
              <a:ln/>
            </p:spPr>
            <p:txBody>
              <a:bodyPr wrap="none" lIns="0" tIns="0" rIns="0" bIns="0" rtlCol="0" anchor="t"/>
              <a:lstStyle/>
              <a:p>
                <a:pPr algn="l" latinLnBrk="1">
                  <a:lnSpc>
                    <a:spcPts val="36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72</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18</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18</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18</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18</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45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63</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≈2×0.891=1.782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 </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故选</a:t>
                </a:r>
                <a:r>
                  <a:rPr lang="en-US" altLang="zh-CN" b="0" i="0" dirty="0">
                    <a:solidFill>
                      <a:srgbClr val="003760"/>
                    </a:solidFill>
                    <a:latin typeface="Times New Roman" pitchFamily="34" charset="0"/>
                    <a:ea typeface="微软雅黑" pitchFamily="34" charset="-122"/>
                    <a:cs typeface="Times New Roman" pitchFamily="34" charset="-120"/>
                  </a:rPr>
                  <a:t>B.</a:t>
                </a:r>
                <a:endParaRPr lang="en-US" altLang="zh-CN" dirty="0">
                  <a:solidFill>
                    <a:srgbClr val="003760"/>
                  </a:solidFill>
                </a:endParaRPr>
              </a:p>
            </p:txBody>
          </p:sp>
        </mc:Choice>
        <mc:Fallback xmlns="">
          <p:sp>
            <p:nvSpPr>
              <p:cNvPr id="5" name="QC_6_AS.92_1#724f98627?vaa=1&amp;vcp=1&amp;vop=1&amp;pid=329c9587b&amp;color=0,55,96&amp;vtp=1&amp;bbb=1&amp;hb=1"/>
              <p:cNvSpPr>
                <a:spLocks noRot="1" noChangeAspect="1" noMove="1" noResize="1" noEditPoints="1" noAdjustHandles="1" noChangeArrowheads="1" noChangeShapeType="1" noTextEdit="1"/>
              </p:cNvSpPr>
              <p:nvPr/>
            </p:nvSpPr>
            <p:spPr>
              <a:xfrm>
                <a:off x="502920" y="3502360"/>
                <a:ext cx="10570464" cy="811340"/>
              </a:xfrm>
              <a:prstGeom prst="rect">
                <a:avLst/>
              </a:prstGeom>
              <a:blipFill>
                <a:blip r:embed="rId4"/>
                <a:stretch>
                  <a:fillRect l="-1384" r="-1845" b="-1654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
                                            <p:bg/>
                                          </p:spTgt>
                                        </p:tgtEl>
                                        <p:attrNameLst>
                                          <p:attrName>style.visibility</p:attrName>
                                        </p:attrNameLst>
                                      </p:cBhvr>
                                      <p:to>
                                        <p:strVal val="visible"/>
                                      </p:to>
                                    </p:set>
                                    <p:animEffect transition="in" filter="fade">
                                      <p:cBhvr>
                                        <p:cTn id="24" dur="500"/>
                                        <p:tgtEl>
                                          <p:spTgt spid="3">
                                            <p:bg/>
                                          </p:spTgt>
                                        </p:tgtEl>
                                      </p:cBhvr>
                                    </p:animEffect>
                                    <p:anim calcmode="lin" valueType="num">
                                      <p:cBhvr>
                                        <p:cTn id="25" dur="500" fill="hold"/>
                                        <p:tgtEl>
                                          <p:spTgt spid="3">
                                            <p:bg/>
                                          </p:spTgt>
                                        </p:tgtEl>
                                        <p:attrNameLst>
                                          <p:attrName>ppt_x</p:attrName>
                                        </p:attrNameLst>
                                      </p:cBhvr>
                                      <p:tavLst>
                                        <p:tav tm="0">
                                          <p:val>
                                            <p:strVal val="#ppt_x"/>
                                          </p:val>
                                        </p:tav>
                                        <p:tav tm="100000">
                                          <p:val>
                                            <p:strVal val="#ppt_x"/>
                                          </p:val>
                                        </p:tav>
                                      </p:tavLst>
                                    </p:anim>
                                    <p:anim calcmode="lin" valueType="num">
                                      <p:cBhvr>
                                        <p:cTn id="26" dur="500" fill="hold"/>
                                        <p:tgtEl>
                                          <p:spTgt spid="3">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Effect transition="in" filter="fade">
                                      <p:cBhvr>
                                        <p:cTn id="29" dur="500"/>
                                        <p:tgtEl>
                                          <p:spTgt spid="3">
                                            <p:txEl>
                                              <p:pRg st="0" end="0"/>
                                            </p:txEl>
                                          </p:spTgt>
                                        </p:tgtEl>
                                      </p:cBhvr>
                                    </p:animEffect>
                                    <p:anim calcmode="lin" valueType="num">
                                      <p:cBhvr>
                                        <p:cTn id="3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95_1#7cdcc9eb2?vaa=1&amp;vcp=1&amp;vop=1&amp;pid=329c9587b&amp;color=0,55,96&amp;vtp=1&amp;bt=1&amp;bbb=1"/>
              <p:cNvSpPr/>
              <p:nvPr/>
            </p:nvSpPr>
            <p:spPr>
              <a:xfrm>
                <a:off x="502920" y="2515221"/>
                <a:ext cx="10570464" cy="471488"/>
              </a:xfrm>
              <a:prstGeom prst="rect">
                <a:avLst/>
              </a:prstGeom>
              <a:noFill/>
              <a:ln/>
            </p:spPr>
            <p:txBody>
              <a:bodyPr wrap="none" lIns="0" tIns="0" rIns="0" bIns="0" rtlCol="0" anchor="t"/>
              <a:lstStyle/>
              <a:p>
                <a:pPr algn="l" latinLnBrk="1">
                  <a:lnSpc>
                    <a:spcPts val="3800"/>
                  </a:lnSpc>
                </a:pPr>
                <a:r>
                  <a:rPr lang="en-US" altLang="zh-CN" sz="1800" b="1" i="0" dirty="0">
                    <a:solidFill>
                      <a:srgbClr val="003760"/>
                    </a:solidFill>
                    <a:latin typeface="Times New Roman" pitchFamily="34" charset="0"/>
                    <a:ea typeface="微软雅黑" pitchFamily="34" charset="-122"/>
                    <a:cs typeface="Times New Roman" pitchFamily="34" charset="-120"/>
                  </a:rPr>
                  <a:t>5-3</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𝜃</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𝜃</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𝜃</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C_6_BD.95_1#7cdcc9eb2?vaa=1&amp;vcp=1&amp;vop=1&amp;pid=329c9587b&amp;color=0,55,96&amp;vtp=1&amp;bt=1&amp;bbb=1"/>
              <p:cNvSpPr>
                <a:spLocks noRot="1" noChangeAspect="1" noMove="1" noResize="1" noEditPoints="1" noAdjustHandles="1" noChangeArrowheads="1" noChangeShapeType="1" noTextEdit="1"/>
              </p:cNvSpPr>
              <p:nvPr/>
            </p:nvSpPr>
            <p:spPr>
              <a:xfrm>
                <a:off x="502920" y="2515221"/>
                <a:ext cx="10570464" cy="471488"/>
              </a:xfrm>
              <a:prstGeom prst="rect">
                <a:avLst/>
              </a:prstGeom>
              <a:blipFill>
                <a:blip r:embed="rId3"/>
                <a:stretch>
                  <a:fillRect l="-1384" b="-16883"/>
                </a:stretch>
              </a:blipFill>
              <a:ln/>
            </p:spPr>
            <p:txBody>
              <a:bodyPr/>
              <a:lstStyle/>
              <a:p>
                <a:r>
                  <a:rPr lang="zh-CN" altLang="en-US">
                    <a:noFill/>
                  </a:rPr>
                  <a:t> </a:t>
                </a:r>
              </a:p>
            </p:txBody>
          </p:sp>
        </mc:Fallback>
      </mc:AlternateContent>
      <p:sp>
        <p:nvSpPr>
          <p:cNvPr id="3" name="QC_6_AN.97_1#7cdcc9eb2.bracket?vaa=1&amp;vcp=1&amp;vop=1&amp;pid=329c9587b&amp;color=0,55,96&amp;vpa=18&amp;vtp=1"/>
          <p:cNvSpPr/>
          <p:nvPr/>
        </p:nvSpPr>
        <p:spPr>
          <a:xfrm>
            <a:off x="5952236" y="2658542"/>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A</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C_6_BD.95_2#7cdcc9eb2.choices?vaa=1&amp;vcp=1&amp;vop=1&amp;pid=329c9587b&amp;color=0,55,96&amp;vtp=1&amp;bbb=1"/>
              <p:cNvSpPr/>
              <p:nvPr/>
            </p:nvSpPr>
            <p:spPr>
              <a:xfrm>
                <a:off x="502920" y="2989693"/>
                <a:ext cx="10570464" cy="535559"/>
              </a:xfrm>
              <a:prstGeom prst="rect">
                <a:avLst/>
              </a:prstGeom>
              <a:noFill/>
              <a:ln/>
            </p:spPr>
            <p:txBody>
              <a:bodyPr wrap="none" lIns="0" tIns="0" rIns="0" bIns="0" rtlCol="0" anchor="t"/>
              <a:lstStyle/>
              <a:p>
                <a:pPr latinLnBrk="1">
                  <a:lnSpc>
                    <a:spcPts val="4600"/>
                  </a:lnSpc>
                  <a:tabLst>
                    <a:tab pos="2607691" algn="l"/>
                    <a:tab pos="5393182" algn="l"/>
                    <a:tab pos="797547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95_2#7cdcc9eb2.choices?vaa=1&amp;vcp=1&amp;vop=1&amp;pid=329c9587b&amp;color=0,55,96&amp;vtp=1&amp;bbb=1"/>
              <p:cNvSpPr>
                <a:spLocks noRot="1" noChangeAspect="1" noMove="1" noResize="1" noEditPoints="1" noAdjustHandles="1" noChangeArrowheads="1" noChangeShapeType="1" noTextEdit="1"/>
              </p:cNvSpPr>
              <p:nvPr/>
            </p:nvSpPr>
            <p:spPr>
              <a:xfrm>
                <a:off x="502920" y="2989693"/>
                <a:ext cx="10570464" cy="535559"/>
              </a:xfrm>
              <a:prstGeom prst="rect">
                <a:avLst/>
              </a:prstGeom>
              <a:blipFill>
                <a:blip r:embed="rId4"/>
                <a:stretch>
                  <a:fillRect l="-1384" b="-1590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96_1#7cdcc9eb2?vaa=1&amp;vcp=1&amp;vop=1&amp;pid=329c9587b&amp;color=0,55,96&amp;vtp=1&amp;bbb=1&amp;hb=1"/>
              <p:cNvSpPr/>
              <p:nvPr/>
            </p:nvSpPr>
            <p:spPr>
              <a:xfrm>
                <a:off x="502920" y="3535602"/>
                <a:ext cx="10570464" cy="971550"/>
              </a:xfrm>
              <a:prstGeom prst="rect">
                <a:avLst/>
              </a:prstGeom>
              <a:noFill/>
              <a:ln/>
            </p:spPr>
            <p:txBody>
              <a:bodyPr wrap="none" lIns="0" tIns="0" rIns="0" bIns="0" rtlCol="0" anchor="t"/>
              <a:lstStyle/>
              <a:p>
                <a:pPr algn="l" latinLnBrk="1">
                  <a:lnSpc>
                    <a:spcPts val="38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𝜃</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𝜃</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可化为</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𝜃</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𝜃</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，整理得</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𝜃</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𝜃</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，即</a:t>
                </a:r>
              </a:p>
              <a:p>
                <a:pPr latinLnBrk="1">
                  <a:lnSpc>
                    <a:spcPts val="4100"/>
                  </a:lnSpc>
                </a:pPr>
                <a14:m>
                  <m:oMath xmlns:m="http://schemas.openxmlformats.org/officeDocument/2006/math">
                    <m:r>
                      <m:rPr>
                        <m:sty m:val="p"/>
                      </m:rPr>
                      <a:rPr lang="en-US" altLang="zh-CN" b="0" i="0" smtClean="0">
                        <a:solidFill>
                          <a:srgbClr val="003760"/>
                        </a:solidFill>
                        <a:latin typeface="Cambria Math" pitchFamily="34" charset="0"/>
                        <a:ea typeface="Cambria Math" pitchFamily="34" charset="-122"/>
                        <a:cs typeface="Cambria Math" pitchFamily="34" charset="-120"/>
                      </a:rPr>
                      <m:t>cos</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r>
                      <m:rPr>
                        <m:nor/>
                      </m:rPr>
                      <a:rPr lang="en-US" altLang="zh-CN" b="0" i="0" smtClean="0">
                        <a:solidFill>
                          <a:srgbClr val="003760"/>
                        </a:solidFill>
                        <a:latin typeface="Cambria Math" pitchFamily="34" charset="0"/>
                        <a:ea typeface="Cambria Math" pitchFamily="34" charset="-122"/>
                        <a:cs typeface="Cambria Math" pitchFamily="34" charset="-120"/>
                      </a:rPr>
                      <m:t> </m:t>
                    </m:r>
                    <m:r>
                      <m:rPr>
                        <m:sty m:val="p"/>
                      </m:rPr>
                      <a:rPr lang="en-US" altLang="zh-CN" b="0" i="0" smtClean="0">
                        <a:solidFill>
                          <a:srgbClr val="003760"/>
                        </a:solidFill>
                        <a:latin typeface="Cambria Math" pitchFamily="34" charset="0"/>
                        <a:ea typeface="Cambria Math" pitchFamily="34" charset="-122"/>
                        <a:cs typeface="Cambria Math" pitchFamily="34" charset="-120"/>
                      </a:rPr>
                      <m:t>cos</m:t>
                    </m:r>
                    <m:r>
                      <m:rPr>
                        <m:nor/>
                      </m:rPr>
                      <a:rPr lang="en-US" altLang="zh-CN" b="0" i="0" smtClean="0">
                        <a:solidFill>
                          <a:srgbClr val="003760"/>
                        </a:solidFill>
                        <a:latin typeface="Cambria Math" pitchFamily="34" charset="0"/>
                        <a:ea typeface="Cambria Math" pitchFamily="34" charset="-122"/>
                        <a:cs typeface="Cambria Math" pitchFamily="34" charset="-120"/>
                      </a:rPr>
                      <m:t> </m:t>
                    </m:r>
                    <m:r>
                      <a:rPr lang="en-US" altLang="zh-CN" b="0" i="0" smtClean="0">
                        <a:solidFill>
                          <a:srgbClr val="003760"/>
                        </a:solidFill>
                        <a:latin typeface="Cambria Math" pitchFamily="34" charset="0"/>
                        <a:ea typeface="Cambria Math" pitchFamily="34" charset="-122"/>
                        <a:cs typeface="Cambria Math" pitchFamily="34" charset="-120"/>
                      </a:rPr>
                      <m:t>𝜃</m:t>
                    </m:r>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sin</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r>
                      <m:rPr>
                        <m:sty m:val="p"/>
                      </m:rPr>
                      <a:rPr lang="en-US" altLang="zh-CN" b="0" i="0" smtClean="0">
                        <a:solidFill>
                          <a:srgbClr val="003760"/>
                        </a:solidFill>
                        <a:latin typeface="Cambria Math" pitchFamily="34" charset="0"/>
                        <a:ea typeface="Cambria Math" pitchFamily="34" charset="-122"/>
                        <a:cs typeface="Cambria Math" pitchFamily="34" charset="-120"/>
                      </a:rPr>
                      <m:t>sin</m:t>
                    </m:r>
                    <m:r>
                      <m:rPr>
                        <m:nor/>
                      </m:rPr>
                      <a:rPr lang="en-US" altLang="zh-CN" b="0" i="0" smtClean="0">
                        <a:solidFill>
                          <a:srgbClr val="003760"/>
                        </a:solidFill>
                        <a:latin typeface="Cambria Math" pitchFamily="34" charset="0"/>
                        <a:ea typeface="Cambria Math" pitchFamily="34" charset="-122"/>
                        <a:cs typeface="Cambria Math" pitchFamily="34" charset="-120"/>
                      </a:rPr>
                      <m:t> </m:t>
                    </m:r>
                    <m:r>
                      <a:rPr lang="en-US" altLang="zh-CN" b="0" i="0" smtClean="0">
                        <a:solidFill>
                          <a:srgbClr val="003760"/>
                        </a:solidFill>
                        <a:latin typeface="Cambria Math" pitchFamily="34" charset="0"/>
                        <a:ea typeface="Cambria Math" pitchFamily="34" charset="-122"/>
                        <a:cs typeface="Cambria Math" pitchFamily="34" charset="-120"/>
                      </a:rPr>
                      <m:t>𝜃</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3</m:t>
                        </m:r>
                      </m:num>
                      <m:den>
                        <m:r>
                          <a:rPr lang="en-US" altLang="zh-CN" b="0" i="0">
                            <a:solidFill>
                              <a:srgbClr val="003760"/>
                            </a:solidFill>
                            <a:latin typeface="Cambria Math" pitchFamily="34" charset="0"/>
                            <a:ea typeface="Cambria Math" pitchFamily="34" charset="-122"/>
                            <a:cs typeface="Cambria Math" pitchFamily="34" charset="-120"/>
                          </a:rPr>
                          <m:t>5</m:t>
                        </m:r>
                      </m:den>
                    </m:f>
                  </m:oMath>
                </a14:m>
                <a:r>
                  <a:rPr lang="en-US" altLang="zh-CN"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m:rPr>
                        <m:sty m:val="p"/>
                      </m:rPr>
                      <a:rPr lang="en-US" altLang="zh-CN" b="0" i="0" smtClean="0">
                        <a:solidFill>
                          <a:srgbClr val="003760"/>
                        </a:solidFill>
                        <a:latin typeface="Cambria Math" pitchFamily="34" charset="0"/>
                        <a:ea typeface="Cambria Math" pitchFamily="34" charset="-122"/>
                        <a:cs typeface="Cambria Math" pitchFamily="34" charset="-120"/>
                      </a:rPr>
                      <m:t>cos</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𝜃</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3</m:t>
                        </m:r>
                      </m:num>
                      <m:den>
                        <m:r>
                          <a:rPr lang="en-US" altLang="zh-CN" b="0" i="0">
                            <a:solidFill>
                              <a:srgbClr val="003760"/>
                            </a:solidFill>
                            <a:latin typeface="Cambria Math" pitchFamily="34" charset="0"/>
                            <a:ea typeface="Cambria Math" pitchFamily="34" charset="-122"/>
                            <a:cs typeface="Cambria Math" pitchFamily="34" charset="-120"/>
                          </a:rPr>
                          <m:t>5</m:t>
                        </m:r>
                      </m:den>
                    </m:f>
                  </m:oMath>
                </a14:m>
                <a:r>
                  <a:rPr lang="en-US" altLang="zh-CN"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m:rPr>
                        <m:sty m:val="p"/>
                      </m:rPr>
                      <a:rPr lang="en-US" altLang="zh-CN" b="0" i="0" smtClean="0">
                        <a:solidFill>
                          <a:srgbClr val="003760"/>
                        </a:solidFill>
                        <a:latin typeface="Cambria Math" pitchFamily="34" charset="0"/>
                        <a:ea typeface="Cambria Math" pitchFamily="34" charset="-122"/>
                        <a:cs typeface="Cambria Math" pitchFamily="34" charset="-120"/>
                      </a:rPr>
                      <m:t>cos</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𝜃</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5</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cos</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𝜃</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3</m:t>
                        </m:r>
                      </m:num>
                      <m:den>
                        <m:r>
                          <a:rPr lang="en-US" altLang="zh-CN" b="0" i="0">
                            <a:solidFill>
                              <a:srgbClr val="00376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，故选A.</a:t>
                </a:r>
                <a:endParaRPr lang="en-US" altLang="zh-CN" dirty="0">
                  <a:solidFill>
                    <a:srgbClr val="003760"/>
                  </a:solidFill>
                </a:endParaRPr>
              </a:p>
            </p:txBody>
          </p:sp>
        </mc:Choice>
        <mc:Fallback xmlns="">
          <p:sp>
            <p:nvSpPr>
              <p:cNvPr id="5" name="QC_6_AS.96_1#7cdcc9eb2?vaa=1&amp;vcp=1&amp;vop=1&amp;pid=329c9587b&amp;color=0,55,96&amp;vtp=1&amp;bbb=1&amp;hb=1"/>
              <p:cNvSpPr>
                <a:spLocks noRot="1" noChangeAspect="1" noMove="1" noResize="1" noEditPoints="1" noAdjustHandles="1" noChangeArrowheads="1" noChangeShapeType="1" noTextEdit="1"/>
              </p:cNvSpPr>
              <p:nvPr/>
            </p:nvSpPr>
            <p:spPr>
              <a:xfrm>
                <a:off x="502920" y="3535602"/>
                <a:ext cx="10570464" cy="971550"/>
              </a:xfrm>
              <a:prstGeom prst="rect">
                <a:avLst/>
              </a:prstGeom>
              <a:blipFill>
                <a:blip r:embed="rId5"/>
                <a:stretch>
                  <a:fillRect l="-1384" b="-817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
                                            <p:bg/>
                                          </p:spTgt>
                                        </p:tgtEl>
                                        <p:attrNameLst>
                                          <p:attrName>style.visibility</p:attrName>
                                        </p:attrNameLst>
                                      </p:cBhvr>
                                      <p:to>
                                        <p:strVal val="visible"/>
                                      </p:to>
                                    </p:set>
                                    <p:animEffect transition="in" filter="fade">
                                      <p:cBhvr>
                                        <p:cTn id="24" dur="500"/>
                                        <p:tgtEl>
                                          <p:spTgt spid="3">
                                            <p:bg/>
                                          </p:spTgt>
                                        </p:tgtEl>
                                      </p:cBhvr>
                                    </p:animEffect>
                                    <p:anim calcmode="lin" valueType="num">
                                      <p:cBhvr>
                                        <p:cTn id="25" dur="500" fill="hold"/>
                                        <p:tgtEl>
                                          <p:spTgt spid="3">
                                            <p:bg/>
                                          </p:spTgt>
                                        </p:tgtEl>
                                        <p:attrNameLst>
                                          <p:attrName>ppt_x</p:attrName>
                                        </p:attrNameLst>
                                      </p:cBhvr>
                                      <p:tavLst>
                                        <p:tav tm="0">
                                          <p:val>
                                            <p:strVal val="#ppt_x"/>
                                          </p:val>
                                        </p:tav>
                                        <p:tav tm="100000">
                                          <p:val>
                                            <p:strVal val="#ppt_x"/>
                                          </p:val>
                                        </p:tav>
                                      </p:tavLst>
                                    </p:anim>
                                    <p:anim calcmode="lin" valueType="num">
                                      <p:cBhvr>
                                        <p:cTn id="26" dur="500" fill="hold"/>
                                        <p:tgtEl>
                                          <p:spTgt spid="3">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Effect transition="in" filter="fade">
                                      <p:cBhvr>
                                        <p:cTn id="29" dur="500"/>
                                        <p:tgtEl>
                                          <p:spTgt spid="3">
                                            <p:txEl>
                                              <p:pRg st="0" end="0"/>
                                            </p:txEl>
                                          </p:spTgt>
                                        </p:tgtEl>
                                      </p:cBhvr>
                                    </p:animEffect>
                                    <p:anim calcmode="lin" valueType="num">
                                      <p:cBhvr>
                                        <p:cTn id="3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C_5_BD#ce090c481?vcp=1&amp;pid=bb7767234&amp;color=97,97,244&amp;vtp=1&amp;bt=1&amp;bbb=1"/>
          <p:cNvSpPr/>
          <p:nvPr/>
        </p:nvSpPr>
        <p:spPr>
          <a:xfrm>
            <a:off x="502920" y="792000"/>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题型4</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和（差）角公式的逆用</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3" name="QC_6_BD.99_1#f4282d0e7?vaa=1&amp;vcp=1&amp;vop=1&amp;pid=ce090c481&amp;color=0,55,96&amp;vtp=1&amp;bbb=1"/>
              <p:cNvSpPr/>
              <p:nvPr/>
            </p:nvSpPr>
            <p:spPr>
              <a:xfrm>
                <a:off x="502920" y="1230560"/>
                <a:ext cx="10570464" cy="360680"/>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例6</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[北京顺义区第一中学2025高一期中]</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72</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12</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72</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12</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3" name="QC_6_BD.99_1#f4282d0e7?vaa=1&amp;vcp=1&amp;vop=1&amp;pid=ce090c481&amp;color=0,55,96&amp;vtp=1&amp;bbb=1"/>
              <p:cNvSpPr>
                <a:spLocks noRot="1" noChangeAspect="1" noMove="1" noResize="1" noEditPoints="1" noAdjustHandles="1" noChangeArrowheads="1" noChangeShapeType="1" noTextEdit="1"/>
              </p:cNvSpPr>
              <p:nvPr/>
            </p:nvSpPr>
            <p:spPr>
              <a:xfrm>
                <a:off x="502920" y="1230560"/>
                <a:ext cx="10570464" cy="360680"/>
              </a:xfrm>
              <a:prstGeom prst="rect">
                <a:avLst/>
              </a:prstGeom>
              <a:blipFill>
                <a:blip r:embed="rId3"/>
                <a:stretch>
                  <a:fillRect l="-1384" t="-3390" b="-38983"/>
                </a:stretch>
              </a:blipFill>
              <a:ln/>
            </p:spPr>
            <p:txBody>
              <a:bodyPr/>
              <a:lstStyle/>
              <a:p>
                <a:r>
                  <a:rPr lang="zh-CN" altLang="en-US">
                    <a:noFill/>
                  </a:rPr>
                  <a:t> </a:t>
                </a:r>
              </a:p>
            </p:txBody>
          </p:sp>
        </mc:Fallback>
      </mc:AlternateContent>
      <p:sp>
        <p:nvSpPr>
          <p:cNvPr id="4" name="QC_6_AN.101_1#f4282d0e7.bracket?vaa=1&amp;vcp=1&amp;vop=1&amp;pid=ce090c481&amp;color=0,55,96&amp;vpa=19&amp;vtp=1"/>
          <p:cNvSpPr/>
          <p:nvPr/>
        </p:nvSpPr>
        <p:spPr>
          <a:xfrm>
            <a:off x="8175054" y="1316510"/>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D</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5" name="QC_6_BD.99_2#f4282d0e7.choices?vaa=1&amp;vcp=1&amp;vop=1&amp;pid=ce090c481&amp;color=0,55,96&amp;vtp=1&amp;bbb=1"/>
              <p:cNvSpPr/>
              <p:nvPr/>
            </p:nvSpPr>
            <p:spPr>
              <a:xfrm>
                <a:off x="502920" y="1599212"/>
                <a:ext cx="10570464" cy="461518"/>
              </a:xfrm>
              <a:prstGeom prst="rect">
                <a:avLst/>
              </a:prstGeom>
              <a:noFill/>
              <a:ln/>
            </p:spPr>
            <p:txBody>
              <a:bodyPr wrap="none" lIns="0" tIns="0" rIns="0" bIns="0" rtlCol="0" anchor="t"/>
              <a:lstStyle/>
              <a:p>
                <a:pPr latinLnBrk="1">
                  <a:lnSpc>
                    <a:spcPts val="3700"/>
                  </a:lnSpc>
                  <a:tabLst>
                    <a:tab pos="2871216" algn="l"/>
                    <a:tab pos="5501132" algn="l"/>
                    <a:tab pos="8232648"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5" name="QC_6_BD.99_2#f4282d0e7.choices?vaa=1&amp;vcp=1&amp;vop=1&amp;pid=ce090c481&amp;color=0,55,96&amp;vtp=1&amp;bbb=1"/>
              <p:cNvSpPr>
                <a:spLocks noRot="1" noChangeAspect="1" noMove="1" noResize="1" noEditPoints="1" noAdjustHandles="1" noChangeArrowheads="1" noChangeShapeType="1" noTextEdit="1"/>
              </p:cNvSpPr>
              <p:nvPr/>
            </p:nvSpPr>
            <p:spPr>
              <a:xfrm>
                <a:off x="502920" y="1599212"/>
                <a:ext cx="10570464" cy="461518"/>
              </a:xfrm>
              <a:prstGeom prst="rect">
                <a:avLst/>
              </a:prstGeom>
              <a:blipFill>
                <a:blip r:embed="rId4"/>
                <a:stretch>
                  <a:fillRect l="-1384" b="-1842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C_6_AS.100_1#f4282d0e7?vaa=1&amp;vcp=1&amp;vop=1&amp;pid=ce090c481&amp;color=0,55,96&amp;vtp=1&amp;bbb=1"/>
              <p:cNvSpPr/>
              <p:nvPr/>
            </p:nvSpPr>
            <p:spPr>
              <a:xfrm>
                <a:off x="502920" y="2061555"/>
                <a:ext cx="10570464" cy="525463"/>
              </a:xfrm>
              <a:prstGeom prst="rect">
                <a:avLst/>
              </a:prstGeom>
              <a:noFill/>
              <a:ln/>
            </p:spPr>
            <p:txBody>
              <a:bodyPr wrap="none" lIns="0" tIns="0" rIns="0" bIns="0" rtlCol="0" anchor="t"/>
              <a:lstStyle/>
              <a:p>
                <a:pPr algn="l" latinLnBrk="1">
                  <a:lnSpc>
                    <a:spcPts val="45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72</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12</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72</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12</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72</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12</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60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6" name="QC_6_AS.100_1#f4282d0e7?vaa=1&amp;vcp=1&amp;vop=1&amp;pid=ce090c481&amp;color=0,55,96&amp;vtp=1&amp;bbb=1"/>
              <p:cNvSpPr>
                <a:spLocks noRot="1" noChangeAspect="1" noMove="1" noResize="1" noEditPoints="1" noAdjustHandles="1" noChangeArrowheads="1" noChangeShapeType="1" noTextEdit="1"/>
              </p:cNvSpPr>
              <p:nvPr/>
            </p:nvSpPr>
            <p:spPr>
              <a:xfrm>
                <a:off x="502920" y="2061555"/>
                <a:ext cx="10570464" cy="525463"/>
              </a:xfrm>
              <a:prstGeom prst="rect">
                <a:avLst/>
              </a:prstGeom>
              <a:blipFill>
                <a:blip r:embed="rId5"/>
                <a:stretch>
                  <a:fillRect l="-1384" b="-1627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4">
                                            <p:bg/>
                                          </p:spTgt>
                                        </p:tgtEl>
                                        <p:attrNameLst>
                                          <p:attrName>style.visibility</p:attrName>
                                        </p:attrNameLst>
                                      </p:cBhvr>
                                      <p:to>
                                        <p:strVal val="visible"/>
                                      </p:to>
                                    </p:set>
                                    <p:animEffect transition="in" filter="fade">
                                      <p:cBhvr>
                                        <p:cTn id="19" dur="500"/>
                                        <p:tgtEl>
                                          <p:spTgt spid="4">
                                            <p:bg/>
                                          </p:spTgt>
                                        </p:tgtEl>
                                      </p:cBhvr>
                                    </p:animEffect>
                                    <p:anim calcmode="lin" valueType="num">
                                      <p:cBhvr>
                                        <p:cTn id="20" dur="500" fill="hold"/>
                                        <p:tgtEl>
                                          <p:spTgt spid="4">
                                            <p:bg/>
                                          </p:spTgt>
                                        </p:tgtEl>
                                        <p:attrNameLst>
                                          <p:attrName>ppt_x</p:attrName>
                                        </p:attrNameLst>
                                      </p:cBhvr>
                                      <p:tavLst>
                                        <p:tav tm="0">
                                          <p:val>
                                            <p:strVal val="#ppt_x"/>
                                          </p:val>
                                        </p:tav>
                                        <p:tav tm="100000">
                                          <p:val>
                                            <p:strVal val="#ppt_x"/>
                                          </p:val>
                                        </p:tav>
                                      </p:tavLst>
                                    </p:anim>
                                    <p:anim calcmode="lin" valueType="num">
                                      <p:cBhvr>
                                        <p:cTn id="21" dur="500" fill="hold"/>
                                        <p:tgtEl>
                                          <p:spTgt spid="4">
                                            <p:bg/>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anim calcmode="lin" valueType="num">
                                      <p:cBhvr>
                                        <p:cTn id="2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6"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103_1#504a1133d?vaa=1&amp;vcp=1&amp;vop=1&amp;pid=ce090c481&amp;color=0,55,96&amp;vtp=1&amp;bt=1&amp;bbb=1"/>
              <p:cNvSpPr/>
              <p:nvPr/>
            </p:nvSpPr>
            <p:spPr>
              <a:xfrm>
                <a:off x="502920" y="2007920"/>
                <a:ext cx="10570464" cy="360680"/>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6-1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计算：</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123</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27</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33</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27</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C_6_BD.103_1#504a1133d?vaa=1&amp;vcp=1&amp;vop=1&amp;pid=ce090c481&amp;color=0,55,96&amp;vtp=1&amp;bt=1&amp;bbb=1"/>
              <p:cNvSpPr>
                <a:spLocks noRot="1" noChangeAspect="1" noMove="1" noResize="1" noEditPoints="1" noAdjustHandles="1" noChangeArrowheads="1" noChangeShapeType="1" noTextEdit="1"/>
              </p:cNvSpPr>
              <p:nvPr/>
            </p:nvSpPr>
            <p:spPr>
              <a:xfrm>
                <a:off x="502920" y="2007920"/>
                <a:ext cx="10570464" cy="360680"/>
              </a:xfrm>
              <a:prstGeom prst="rect">
                <a:avLst/>
              </a:prstGeom>
              <a:blipFill>
                <a:blip r:embed="rId3"/>
                <a:stretch>
                  <a:fillRect l="-1384" b="-38333"/>
                </a:stretch>
              </a:blipFill>
              <a:ln/>
            </p:spPr>
            <p:txBody>
              <a:bodyPr/>
              <a:lstStyle/>
              <a:p>
                <a:r>
                  <a:rPr lang="zh-CN" altLang="en-US">
                    <a:noFill/>
                  </a:rPr>
                  <a:t> </a:t>
                </a:r>
              </a:p>
            </p:txBody>
          </p:sp>
        </mc:Fallback>
      </mc:AlternateContent>
      <p:sp>
        <p:nvSpPr>
          <p:cNvPr id="3" name="QC_6_AN.105_1#504a1133d.bracket?vaa=1&amp;vcp=1&amp;vop=1&amp;pid=ce090c481&amp;color=0,55,96&amp;vpa=20&amp;vtp=1"/>
          <p:cNvSpPr/>
          <p:nvPr/>
        </p:nvSpPr>
        <p:spPr>
          <a:xfrm>
            <a:off x="5314379" y="2089708"/>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B</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C_6_BD.103_2#504a1133d.choices?vaa=1&amp;vcp=1&amp;vop=1&amp;pid=ce090c481&amp;color=0,55,96&amp;vtp=1&amp;bbb=1"/>
              <p:cNvSpPr/>
              <p:nvPr/>
            </p:nvSpPr>
            <p:spPr>
              <a:xfrm>
                <a:off x="502920" y="2378506"/>
                <a:ext cx="10570464" cy="471424"/>
              </a:xfrm>
              <a:prstGeom prst="rect">
                <a:avLst/>
              </a:prstGeom>
              <a:noFill/>
              <a:ln/>
            </p:spPr>
            <p:txBody>
              <a:bodyPr wrap="none" lIns="0" tIns="0" rIns="0" bIns="0" rtlCol="0" anchor="t"/>
              <a:lstStyle/>
              <a:p>
                <a:pPr latinLnBrk="1">
                  <a:lnSpc>
                    <a:spcPts val="3800"/>
                  </a:lnSpc>
                  <a:tabLst>
                    <a:tab pos="2760091" algn="l"/>
                    <a:tab pos="5393182" algn="l"/>
                    <a:tab pos="802627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103_2#504a1133d.choices?vaa=1&amp;vcp=1&amp;vop=1&amp;pid=ce090c481&amp;color=0,55,96&amp;vtp=1&amp;bbb=1"/>
              <p:cNvSpPr>
                <a:spLocks noRot="1" noChangeAspect="1" noMove="1" noResize="1" noEditPoints="1" noAdjustHandles="1" noChangeArrowheads="1" noChangeShapeType="1" noTextEdit="1"/>
              </p:cNvSpPr>
              <p:nvPr/>
            </p:nvSpPr>
            <p:spPr>
              <a:xfrm>
                <a:off x="502920" y="2378506"/>
                <a:ext cx="10570464" cy="471424"/>
              </a:xfrm>
              <a:prstGeom prst="rect">
                <a:avLst/>
              </a:prstGeom>
              <a:blipFill>
                <a:blip r:embed="rId4"/>
                <a:stretch>
                  <a:fillRect l="-1384" b="-1666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104_1#504a1133d?vaa=1&amp;vcp=1&amp;vop=1&amp;pid=ce090c481&amp;color=0,55,96&amp;vtp=1&amp;bbb=1"/>
              <p:cNvSpPr/>
              <p:nvPr/>
            </p:nvSpPr>
            <p:spPr>
              <a:xfrm>
                <a:off x="502920" y="2861106"/>
                <a:ext cx="10570464" cy="2032000"/>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123</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27</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33</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27</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32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57</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27</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57</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27</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32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57</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27</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32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30</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32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5" name="QC_6_AS.104_1#504a1133d?vaa=1&amp;vcp=1&amp;vop=1&amp;pid=ce090c481&amp;color=0,55,96&amp;vtp=1&amp;bbb=1"/>
              <p:cNvSpPr>
                <a:spLocks noRot="1" noChangeAspect="1" noMove="1" noResize="1" noEditPoints="1" noAdjustHandles="1" noChangeArrowheads="1" noChangeShapeType="1" noTextEdit="1"/>
              </p:cNvSpPr>
              <p:nvPr/>
            </p:nvSpPr>
            <p:spPr>
              <a:xfrm>
                <a:off x="502920" y="2861106"/>
                <a:ext cx="10570464" cy="2032000"/>
              </a:xfrm>
              <a:prstGeom prst="rect">
                <a:avLst/>
              </a:prstGeom>
              <a:blipFill>
                <a:blip r:embed="rId5"/>
                <a:stretch>
                  <a:fillRect l="-1384" b="-389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anim calcmode="lin" valueType="num">
                                      <p:cBhvr>
                                        <p:cTn id="40" dur="500" fill="hold"/>
                                        <p:tgtEl>
                                          <p:spTgt spid="3">
                                            <p:bg/>
                                          </p:spTgt>
                                        </p:tgtEl>
                                        <p:attrNameLst>
                                          <p:attrName>ppt_x</p:attrName>
                                        </p:attrNameLst>
                                      </p:cBhvr>
                                      <p:tavLst>
                                        <p:tav tm="0">
                                          <p:val>
                                            <p:strVal val="#ppt_x"/>
                                          </p:val>
                                        </p:tav>
                                        <p:tav tm="100000">
                                          <p:val>
                                            <p:strVal val="#ppt_x"/>
                                          </p:val>
                                        </p:tav>
                                      </p:tavLst>
                                    </p:anim>
                                    <p:anim calcmode="lin" valueType="num">
                                      <p:cBhvr>
                                        <p:cTn id="41" dur="500" fill="hold"/>
                                        <p:tgtEl>
                                          <p:spTgt spid="3">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
                                            <p:txEl>
                                              <p:pRg st="0" end="0"/>
                                            </p:txEl>
                                          </p:spTgt>
                                        </p:tgtEl>
                                        <p:attrNameLst>
                                          <p:attrName>style.visibility</p:attrName>
                                        </p:attrNameLst>
                                      </p:cBhvr>
                                      <p:to>
                                        <p:strVal val="visible"/>
                                      </p:to>
                                    </p:set>
                                    <p:animEffect transition="in" filter="fade">
                                      <p:cBhvr>
                                        <p:cTn id="44" dur="500"/>
                                        <p:tgtEl>
                                          <p:spTgt spid="3">
                                            <p:txEl>
                                              <p:pRg st="0" end="0"/>
                                            </p:txEl>
                                          </p:spTgt>
                                        </p:tgtEl>
                                      </p:cBhvr>
                                    </p:animEffect>
                                    <p:anim calcmode="lin" valueType="num">
                                      <p:cBhvr>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107_1#24b5b67b1?vaa=1&amp;vcp=1&amp;vop=1&amp;pid=ce090c481&amp;color=0,55,96&amp;vtp=1&amp;bt=1&amp;bbb=1"/>
              <p:cNvSpPr/>
              <p:nvPr/>
            </p:nvSpPr>
            <p:spPr>
              <a:xfrm>
                <a:off x="502920" y="2609138"/>
                <a:ext cx="10570464" cy="360680"/>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6-2</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计算：</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105</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45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255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135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C_6_BD.107_1#24b5b67b1?vaa=1&amp;vcp=1&amp;vop=1&amp;pid=ce090c481&amp;color=0,55,96&amp;vtp=1&amp;bt=1&amp;bbb=1"/>
              <p:cNvSpPr>
                <a:spLocks noRot="1" noChangeAspect="1" noMove="1" noResize="1" noEditPoints="1" noAdjustHandles="1" noChangeArrowheads="1" noChangeShapeType="1" noTextEdit="1"/>
              </p:cNvSpPr>
              <p:nvPr/>
            </p:nvSpPr>
            <p:spPr>
              <a:xfrm>
                <a:off x="502920" y="2609138"/>
                <a:ext cx="10570464" cy="360680"/>
              </a:xfrm>
              <a:prstGeom prst="rect">
                <a:avLst/>
              </a:prstGeom>
              <a:blipFill>
                <a:blip r:embed="rId3"/>
                <a:stretch>
                  <a:fillRect l="-1384" b="-40678"/>
                </a:stretch>
              </a:blipFill>
              <a:ln/>
            </p:spPr>
            <p:txBody>
              <a:bodyPr/>
              <a:lstStyle/>
              <a:p>
                <a:r>
                  <a:rPr lang="zh-CN" altLang="en-US">
                    <a:noFill/>
                  </a:rPr>
                  <a:t> </a:t>
                </a:r>
              </a:p>
            </p:txBody>
          </p:sp>
        </mc:Fallback>
      </mc:AlternateContent>
      <p:sp>
        <p:nvSpPr>
          <p:cNvPr id="3" name="QC_6_AN.109_1#24b5b67b1.bracket?vaa=1&amp;vcp=1&amp;vop=1&amp;pid=ce090c481&amp;color=0,55,96&amp;vpa=21&amp;vtp=1"/>
          <p:cNvSpPr/>
          <p:nvPr/>
        </p:nvSpPr>
        <p:spPr>
          <a:xfrm>
            <a:off x="5598541" y="2690926"/>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B</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C_6_BD.107_2#24b5b67b1.choices?vaa=1&amp;vcp=1&amp;vop=1&amp;pid=ce090c481&amp;color=0,55,96&amp;vtp=1&amp;bbb=1"/>
              <p:cNvSpPr/>
              <p:nvPr/>
            </p:nvSpPr>
            <p:spPr>
              <a:xfrm>
                <a:off x="502920" y="2979724"/>
                <a:ext cx="10570464" cy="461518"/>
              </a:xfrm>
              <a:prstGeom prst="rect">
                <a:avLst/>
              </a:prstGeom>
              <a:noFill/>
              <a:ln/>
            </p:spPr>
            <p:txBody>
              <a:bodyPr wrap="none" lIns="0" tIns="0" rIns="0" bIns="0" rtlCol="0" anchor="t"/>
              <a:lstStyle/>
              <a:p>
                <a:pPr latinLnBrk="1">
                  <a:lnSpc>
                    <a:spcPts val="3700"/>
                  </a:lnSpc>
                  <a:tabLst>
                    <a:tab pos="2655316" algn="l"/>
                    <a:tab pos="5501132" algn="l"/>
                    <a:tab pos="8029448"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107_2#24b5b67b1.choices?vaa=1&amp;vcp=1&amp;vop=1&amp;pid=ce090c481&amp;color=0,55,96&amp;vtp=1&amp;bbb=1"/>
              <p:cNvSpPr>
                <a:spLocks noRot="1" noChangeAspect="1" noMove="1" noResize="1" noEditPoints="1" noAdjustHandles="1" noChangeArrowheads="1" noChangeShapeType="1" noTextEdit="1"/>
              </p:cNvSpPr>
              <p:nvPr/>
            </p:nvSpPr>
            <p:spPr>
              <a:xfrm>
                <a:off x="502920" y="2979724"/>
                <a:ext cx="10570464" cy="461518"/>
              </a:xfrm>
              <a:prstGeom prst="rect">
                <a:avLst/>
              </a:prstGeom>
              <a:blipFill>
                <a:blip r:embed="rId4"/>
                <a:stretch>
                  <a:fillRect l="-1384" b="-17105"/>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108_1#24b5b67b1?vaa=1&amp;vcp=1&amp;vop=1&amp;pid=ce090c481&amp;color=0,55,96&amp;vtp=1&amp;bbb=1"/>
              <p:cNvSpPr/>
              <p:nvPr/>
            </p:nvSpPr>
            <p:spPr>
              <a:xfrm>
                <a:off x="502920" y="3442067"/>
                <a:ext cx="10570464" cy="998093"/>
              </a:xfrm>
              <a:prstGeom prst="rect">
                <a:avLst/>
              </a:prstGeom>
              <a:noFill/>
              <a:ln/>
            </p:spPr>
            <p:txBody>
              <a:bodyPr wrap="square" lIns="0" tIns="0" rIns="0" bIns="0" rtlCol="0" anchor="t"/>
              <a:lstStyle/>
              <a:p>
                <a:pPr algn="l" latinLnBrk="1">
                  <a:lnSpc>
                    <a:spcPts val="40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105</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45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255</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135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75</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45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75</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45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75</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45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75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45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75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45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5" name="QC_6_AS.108_1#24b5b67b1?vaa=1&amp;vcp=1&amp;vop=1&amp;pid=ce090c481&amp;color=0,55,96&amp;vtp=1&amp;bbb=1"/>
              <p:cNvSpPr>
                <a:spLocks noRot="1" noChangeAspect="1" noMove="1" noResize="1" noEditPoints="1" noAdjustHandles="1" noChangeArrowheads="1" noChangeShapeType="1" noTextEdit="1"/>
              </p:cNvSpPr>
              <p:nvPr/>
            </p:nvSpPr>
            <p:spPr>
              <a:xfrm>
                <a:off x="502920" y="3442067"/>
                <a:ext cx="10570464" cy="998093"/>
              </a:xfrm>
              <a:prstGeom prst="rect">
                <a:avLst/>
              </a:prstGeom>
              <a:blipFill>
                <a:blip r:embed="rId5"/>
                <a:stretch>
                  <a:fillRect l="-1384" r="-346" b="-858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bg/>
                                          </p:spTgt>
                                        </p:tgtEl>
                                        <p:attrNameLst>
                                          <p:attrName>style.visibility</p:attrName>
                                        </p:attrNameLst>
                                      </p:cBhvr>
                                      <p:to>
                                        <p:strVal val="visible"/>
                                      </p:to>
                                    </p:set>
                                    <p:animEffect transition="in" filter="fade">
                                      <p:cBhvr>
                                        <p:cTn id="19" dur="500"/>
                                        <p:tgtEl>
                                          <p:spTgt spid="3">
                                            <p:bg/>
                                          </p:spTgt>
                                        </p:tgtEl>
                                      </p:cBhvr>
                                    </p:animEffect>
                                    <p:anim calcmode="lin" valueType="num">
                                      <p:cBhvr>
                                        <p:cTn id="20" dur="500" fill="hold"/>
                                        <p:tgtEl>
                                          <p:spTgt spid="3">
                                            <p:bg/>
                                          </p:spTgt>
                                        </p:tgtEl>
                                        <p:attrNameLst>
                                          <p:attrName>ppt_x</p:attrName>
                                        </p:attrNameLst>
                                      </p:cBhvr>
                                      <p:tavLst>
                                        <p:tav tm="0">
                                          <p:val>
                                            <p:strVal val="#ppt_x"/>
                                          </p:val>
                                        </p:tav>
                                        <p:tav tm="100000">
                                          <p:val>
                                            <p:strVal val="#ppt_x"/>
                                          </p:val>
                                        </p:tav>
                                      </p:tavLst>
                                    </p:anim>
                                    <p:anim calcmode="lin" valueType="num">
                                      <p:cBhvr>
                                        <p:cTn id="21" dur="500" fill="hold"/>
                                        <p:tgtEl>
                                          <p:spTgt spid="3">
                                            <p:bg/>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Effect transition="in" filter="fade">
                                      <p:cBhvr>
                                        <p:cTn id="24" dur="500"/>
                                        <p:tgtEl>
                                          <p:spTgt spid="3">
                                            <p:txEl>
                                              <p:pRg st="0" end="0"/>
                                            </p:txEl>
                                          </p:spTgt>
                                        </p:tgtEl>
                                      </p:cBhvr>
                                    </p:animEffect>
                                    <p:anim calcmode="lin" valueType="num">
                                      <p:cBhvr>
                                        <p:cTn id="2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111_1#6ccbe9ea1?vcp=1&amp;vop=1&amp;pid=ce090c481&amp;color=0,55,96&amp;vtp=1&amp;bt=1&amp;bbb=1"/>
              <p:cNvSpPr/>
              <p:nvPr/>
            </p:nvSpPr>
            <p:spPr>
              <a:xfrm>
                <a:off x="502920" y="1834819"/>
                <a:ext cx="10570464" cy="535559"/>
              </a:xfrm>
              <a:prstGeom prst="rect">
                <a:avLst/>
              </a:prstGeom>
              <a:noFill/>
              <a:ln/>
            </p:spPr>
            <p:txBody>
              <a:bodyPr wrap="none" lIns="0" tIns="0" rIns="0" bIns="0" rtlCol="0" anchor="t"/>
              <a:lstStyle/>
              <a:p>
                <a:pPr algn="l" latinLnBrk="1">
                  <a:lnSpc>
                    <a:spcPts val="46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例7</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，求</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的值.</a:t>
                </a:r>
                <a:endParaRPr lang="en-US" altLang="zh-CN" sz="1800" dirty="0"/>
              </a:p>
            </p:txBody>
          </p:sp>
        </mc:Choice>
        <mc:Fallback xmlns="">
          <p:sp>
            <p:nvSpPr>
              <p:cNvPr id="2" name="QO_6_BD.111_1#6ccbe9ea1?vcp=1&amp;vop=1&amp;pid=ce090c481&amp;color=0,55,96&amp;vtp=1&amp;bt=1&amp;bbb=1"/>
              <p:cNvSpPr>
                <a:spLocks noRot="1" noChangeAspect="1" noMove="1" noResize="1" noEditPoints="1" noAdjustHandles="1" noChangeArrowheads="1" noChangeShapeType="1" noTextEdit="1"/>
              </p:cNvSpPr>
              <p:nvPr/>
            </p:nvSpPr>
            <p:spPr>
              <a:xfrm>
                <a:off x="502920" y="1834819"/>
                <a:ext cx="10570464" cy="535559"/>
              </a:xfrm>
              <a:prstGeom prst="rect">
                <a:avLst/>
              </a:prstGeom>
              <a:blipFill>
                <a:blip r:embed="rId3"/>
                <a:stretch>
                  <a:fillRect b="-14773"/>
                </a:stretch>
              </a:blipFill>
              <a:ln/>
            </p:spPr>
            <p:txBody>
              <a:bodyPr/>
              <a:lstStyle/>
              <a:p>
                <a:r>
                  <a:rPr lang="zh-CN" altLang="en-US">
                    <a:noFill/>
                  </a:rPr>
                  <a:t> </a:t>
                </a:r>
              </a:p>
            </p:txBody>
          </p:sp>
        </mc:Fallback>
      </mc:AlternateContent>
      <p:sp>
        <p:nvSpPr>
          <p:cNvPr id="3" name="QO_6_EX.112_1#6ccbe9ea1?vcp=1&amp;vop=1&amp;pid=ce090c481&amp;color=0,55,96&amp;vtp=1&amp;bbb=1&amp;hb=1"/>
          <p:cNvSpPr/>
          <p:nvPr/>
        </p:nvSpPr>
        <p:spPr>
          <a:xfrm>
            <a:off x="502920" y="2372600"/>
            <a:ext cx="10570464" cy="77324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【思路分析】</a:t>
            </a:r>
            <a:r>
              <a:rPr lang="en-US" altLang="zh-CN" sz="1800" b="0" i="0" dirty="0">
                <a:solidFill>
                  <a:srgbClr val="003760"/>
                </a:solidFill>
                <a:latin typeface="Times New Roman" pitchFamily="34" charset="0"/>
                <a:ea typeface="微软雅黑" pitchFamily="34" charset="-122"/>
                <a:cs typeface="Times New Roman" pitchFamily="34" charset="-120"/>
              </a:rPr>
              <a:t>由于两角差的余弦公式与同名的两个三角函数的积有关，根据条件</a:t>
            </a:r>
            <a:r>
              <a:rPr lang="en-US" altLang="zh-CN" sz="1800" b="0" i="0">
                <a:solidFill>
                  <a:srgbClr val="003760"/>
                </a:solidFill>
                <a:latin typeface="Times New Roman" pitchFamily="34" charset="0"/>
                <a:ea typeface="微软雅黑" pitchFamily="34" charset="-122"/>
                <a:cs typeface="Times New Roman" pitchFamily="34" charset="-120"/>
              </a:rPr>
              <a:t>，将已知式平方后即</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可构造同名的三角函数之积的形式</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AlternateContent xmlns:mc="http://schemas.openxmlformats.org/markup-compatibility/2006" xmlns:a14="http://schemas.microsoft.com/office/drawing/2010/main">
        <mc:Choice Requires="a14">
          <p:sp>
            <p:nvSpPr>
              <p:cNvPr id="4" name="QO_6_AN.113_1#6ccbe9ea1?vcp=1&amp;vop=1&amp;pid=ce090c481&amp;color=0,55,96&amp;vtp=1&amp;bbb=1&amp;hb=1"/>
              <p:cNvSpPr/>
              <p:nvPr/>
            </p:nvSpPr>
            <p:spPr>
              <a:xfrm>
                <a:off x="502920" y="3154285"/>
                <a:ext cx="10570464" cy="1379538"/>
              </a:xfrm>
              <a:prstGeom prst="rect">
                <a:avLst/>
              </a:prstGeom>
              <a:noFill/>
              <a:ln/>
            </p:spPr>
            <p:txBody>
              <a:bodyPr wrap="none" lIns="0" tIns="0" rIns="0" bIns="0" rtlCol="0" anchor="t"/>
              <a:lstStyle/>
              <a:p>
                <a:pPr algn="l" latinLnBrk="1">
                  <a:lnSpc>
                    <a:spcPts val="34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将</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两边分别平方并整理</a:t>
                </a:r>
                <a:r>
                  <a:rPr lang="en-US" altLang="zh-CN" sz="1800" b="0" i="0">
                    <a:solidFill>
                      <a:srgbClr val="003760"/>
                    </a:solidFill>
                    <a:latin typeface="Times New Roman" pitchFamily="34" charset="0"/>
                    <a:ea typeface="微软雅黑" pitchFamily="34" charset="-122"/>
                    <a:cs typeface="Times New Roman" pitchFamily="34" charset="-120"/>
                  </a:rPr>
                  <a:t>，得</a:t>
                </a:r>
              </a:p>
              <a:p>
                <a:pPr latinLnBrk="1">
                  <a:lnSpc>
                    <a:spcPts val="3400"/>
                  </a:lnSpc>
                </a:pP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9</m:t>
                        </m:r>
                      </m:num>
                      <m:den>
                        <m:r>
                          <a:rPr lang="en-US" altLang="zh-CN" sz="1800" b="0" i="0">
                            <a:solidFill>
                              <a:srgbClr val="003760"/>
                            </a:solidFill>
                            <a:latin typeface="Cambria Math" pitchFamily="34" charset="0"/>
                            <a:ea typeface="Cambria Math" pitchFamily="34" charset="-122"/>
                            <a:cs typeface="Cambria Math" pitchFamily="34" charset="-120"/>
                          </a:rPr>
                          <m:t>25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16</m:t>
                        </m:r>
                      </m:num>
                      <m:den>
                        <m:r>
                          <a:rPr lang="en-US" altLang="zh-CN" sz="1800" b="0" i="0">
                            <a:solidFill>
                              <a:srgbClr val="003760"/>
                            </a:solidFill>
                            <a:latin typeface="Cambria Math" pitchFamily="34" charset="0"/>
                            <a:ea typeface="Cambria Math" pitchFamily="34" charset="-122"/>
                            <a:cs typeface="Cambria Math" pitchFamily="34" charset="-120"/>
                          </a:rPr>
                          <m:t>25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4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把上述两式的两边分别相加</a:t>
                </a:r>
                <a:r>
                  <a:rPr lang="en-US" altLang="zh-CN"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2+2(</m:t>
                    </m:r>
                    <m:r>
                      <m:rPr>
                        <m:sty m:val="p"/>
                      </m:rPr>
                      <a:rPr lang="en-US" altLang="zh-CN" b="0" i="0">
                        <a:solidFill>
                          <a:srgbClr val="003760"/>
                        </a:solidFill>
                        <a:latin typeface="Cambria Math" pitchFamily="34" charset="0"/>
                        <a:ea typeface="Cambria Math" pitchFamily="34" charset="-122"/>
                        <a:cs typeface="Cambria Math" pitchFamily="34" charset="-120"/>
                      </a:rPr>
                      <m:t>cos</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𝛼</m:t>
                    </m:r>
                    <m:r>
                      <m:rPr>
                        <m:sty m:val="p"/>
                      </m:rPr>
                      <a:rPr lang="en-US" altLang="zh-CN" b="0" i="0">
                        <a:solidFill>
                          <a:srgbClr val="003760"/>
                        </a:solidFill>
                        <a:latin typeface="Cambria Math" pitchFamily="34" charset="0"/>
                        <a:ea typeface="Cambria Math" pitchFamily="34" charset="-122"/>
                        <a:cs typeface="Cambria Math" pitchFamily="34" charset="-120"/>
                      </a:rPr>
                      <m:t>cos</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𝛽</m:t>
                    </m:r>
                    <m:r>
                      <a:rPr lang="en-US" altLang="zh-CN" b="0" i="0">
                        <a:solidFill>
                          <a:srgbClr val="003760"/>
                        </a:solidFill>
                        <a:latin typeface="Cambria Math" pitchFamily="34" charset="0"/>
                        <a:ea typeface="Cambria Math" pitchFamily="34" charset="-122"/>
                        <a:cs typeface="Cambria Math" pitchFamily="34" charset="-120"/>
                      </a:rPr>
                      <m:t>+</m:t>
                    </m:r>
                    <m:r>
                      <m:rPr>
                        <m:sty m:val="p"/>
                      </m:rPr>
                      <a:rPr lang="en-US" altLang="zh-CN" b="0" i="0">
                        <a:solidFill>
                          <a:srgbClr val="003760"/>
                        </a:solidFill>
                        <a:latin typeface="Cambria Math" pitchFamily="34" charset="0"/>
                        <a:ea typeface="Cambria Math" pitchFamily="34" charset="-122"/>
                        <a:cs typeface="Cambria Math" pitchFamily="34" charset="-120"/>
                      </a:rPr>
                      <m:t>sin</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𝛼</m:t>
                    </m:r>
                    <m:r>
                      <m:rPr>
                        <m:sty m:val="p"/>
                      </m:rPr>
                      <a:rPr lang="en-US" altLang="zh-CN" b="0" i="0">
                        <a:solidFill>
                          <a:srgbClr val="003760"/>
                        </a:solidFill>
                        <a:latin typeface="Cambria Math" pitchFamily="34" charset="0"/>
                        <a:ea typeface="Cambria Math" pitchFamily="34" charset="-122"/>
                        <a:cs typeface="Cambria Math" pitchFamily="34" charset="-120"/>
                      </a:rPr>
                      <m:t>sin</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𝛽</m:t>
                    </m:r>
                    <m:r>
                      <a:rPr lang="en-US" altLang="zh-CN" b="0" i="0">
                        <a:solidFill>
                          <a:srgbClr val="003760"/>
                        </a:solidFill>
                        <a:latin typeface="Cambria Math" pitchFamily="34" charset="0"/>
                        <a:ea typeface="Cambria Math" pitchFamily="34" charset="-122"/>
                        <a:cs typeface="Cambria Math" pitchFamily="34" charset="-120"/>
                      </a:rPr>
                      <m:t>)=1</m:t>
                    </m:r>
                  </m:oMath>
                </a14:m>
                <a:r>
                  <a:rPr lang="en-US" altLang="zh-CN"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m:rPr>
                        <m:sty m:val="p"/>
                      </m:rPr>
                      <a:rPr lang="en-US" altLang="zh-CN" b="0" i="0">
                        <a:solidFill>
                          <a:srgbClr val="003760"/>
                        </a:solidFill>
                        <a:latin typeface="Cambria Math" pitchFamily="34" charset="0"/>
                        <a:ea typeface="Cambria Math" pitchFamily="34" charset="-122"/>
                        <a:cs typeface="Cambria Math" pitchFamily="34" charset="-120"/>
                      </a:rPr>
                      <m:t>cos</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𝛼</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𝛽</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m:t>
                        </m:r>
                      </m:num>
                      <m:den>
                        <m:r>
                          <a:rPr lang="en-US" altLang="zh-CN"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4" name="QO_6_AN.113_1#6ccbe9ea1?vcp=1&amp;vop=1&amp;pid=ce090c481&amp;color=0,55,96&amp;vtp=1&amp;bbb=1&amp;hb=1"/>
              <p:cNvSpPr>
                <a:spLocks noRot="1" noChangeAspect="1" noMove="1" noResize="1" noEditPoints="1" noAdjustHandles="1" noChangeArrowheads="1" noChangeShapeType="1" noTextEdit="1"/>
              </p:cNvSpPr>
              <p:nvPr/>
            </p:nvSpPr>
            <p:spPr>
              <a:xfrm>
                <a:off x="502920" y="3154285"/>
                <a:ext cx="10570464" cy="1379538"/>
              </a:xfrm>
              <a:prstGeom prst="rect">
                <a:avLst/>
              </a:prstGeom>
              <a:blipFill>
                <a:blip r:embed="rId4"/>
                <a:stretch>
                  <a:fillRect l="-577" b="-5727"/>
                </a:stretch>
              </a:blipFill>
              <a:ln/>
            </p:spPr>
            <p:txBody>
              <a:bodyPr/>
              <a:lstStyle/>
              <a:p>
                <a:r>
                  <a:rPr lang="zh-CN" altLang="en-US">
                    <a:noFill/>
                  </a:rPr>
                  <a:t> </a:t>
                </a:r>
              </a:p>
            </p:txBody>
          </p:sp>
        </mc:Fallback>
      </mc:AlternateContent>
      <p:sp>
        <p:nvSpPr>
          <p:cNvPr id="5" name="P_6_BD#3f54bfc2b?vcp=1&amp;pid=ce090c481&amp;color=0,55,96&amp;vtp=1&amp;bbb=1"/>
          <p:cNvSpPr/>
          <p:nvPr/>
        </p:nvSpPr>
        <p:spPr>
          <a:xfrm>
            <a:off x="502920" y="4534077"/>
            <a:ext cx="10570464"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【关键点拨】</a:t>
            </a:r>
            <a:r>
              <a:rPr lang="en-US" altLang="zh-CN" sz="1800" b="0" i="0" dirty="0">
                <a:solidFill>
                  <a:srgbClr val="003760"/>
                </a:solidFill>
                <a:latin typeface="Times New Roman" pitchFamily="34" charset="0"/>
                <a:ea typeface="微软雅黑" pitchFamily="34" charset="-122"/>
                <a:cs typeface="Times New Roman" pitchFamily="34" charset="-120"/>
              </a:rPr>
              <a:t>逆用公式的关键是函数名称和中间的加减号与公式要一致.</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4">
                                            <p:bg/>
                                          </p:spTgt>
                                        </p:tgtEl>
                                        <p:attrNameLst>
                                          <p:attrName>style.visibility</p:attrName>
                                        </p:attrNameLst>
                                      </p:cBhvr>
                                      <p:to>
                                        <p:strVal val="visible"/>
                                      </p:to>
                                    </p:set>
                                    <p:animEffect transition="in" filter="fade">
                                      <p:cBhvr>
                                        <p:cTn id="24" dur="500"/>
                                        <p:tgtEl>
                                          <p:spTgt spid="4">
                                            <p:bg/>
                                          </p:spTgt>
                                        </p:tgtEl>
                                      </p:cBhvr>
                                    </p:animEffect>
                                    <p:anim calcmode="lin" valueType="num">
                                      <p:cBhvr>
                                        <p:cTn id="25" dur="500" fill="hold"/>
                                        <p:tgtEl>
                                          <p:spTgt spid="4">
                                            <p:bg/>
                                          </p:spTgt>
                                        </p:tgtEl>
                                        <p:attrNameLst>
                                          <p:attrName>ppt_x</p:attrName>
                                        </p:attrNameLst>
                                      </p:cBhvr>
                                      <p:tavLst>
                                        <p:tav tm="0">
                                          <p:val>
                                            <p:strVal val="#ppt_x"/>
                                          </p:val>
                                        </p:tav>
                                        <p:tav tm="100000">
                                          <p:val>
                                            <p:strVal val="#ppt_x"/>
                                          </p:val>
                                        </p:tav>
                                      </p:tavLst>
                                    </p:anim>
                                    <p:anim calcmode="lin" valueType="num">
                                      <p:cBhvr>
                                        <p:cTn id="26" dur="500" fill="hold"/>
                                        <p:tgtEl>
                                          <p:spTgt spid="4">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4">
                                            <p:txEl>
                                              <p:pRg st="0" end="0"/>
                                            </p:txEl>
                                          </p:spTgt>
                                        </p:tgtEl>
                                        <p:attrNameLst>
                                          <p:attrName>style.visibility</p:attrName>
                                        </p:attrNameLst>
                                      </p:cBhvr>
                                      <p:to>
                                        <p:strVal val="visible"/>
                                      </p:to>
                                    </p:set>
                                    <p:animEffect transition="in" filter="fade">
                                      <p:cBhvr>
                                        <p:cTn id="29" dur="500"/>
                                        <p:tgtEl>
                                          <p:spTgt spid="4">
                                            <p:txEl>
                                              <p:pRg st="0" end="0"/>
                                            </p:txEl>
                                          </p:spTgt>
                                        </p:tgtEl>
                                      </p:cBhvr>
                                    </p:animEffect>
                                    <p:anim calcmode="lin" valueType="num">
                                      <p:cBhvr>
                                        <p:cTn id="30"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4">
                                            <p:txEl>
                                              <p:pRg st="0" end="0"/>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4">
                                            <p:txEl>
                                              <p:pRg st="1" end="1"/>
                                            </p:txEl>
                                          </p:spTgt>
                                        </p:tgtEl>
                                        <p:attrNameLst>
                                          <p:attrName>style.visibility</p:attrName>
                                        </p:attrNameLst>
                                      </p:cBhvr>
                                      <p:to>
                                        <p:strVal val="visible"/>
                                      </p:to>
                                    </p:set>
                                    <p:animEffect transition="in" filter="fade">
                                      <p:cBhvr>
                                        <p:cTn id="34" dur="500"/>
                                        <p:tgtEl>
                                          <p:spTgt spid="4">
                                            <p:txEl>
                                              <p:pRg st="1" end="1"/>
                                            </p:txEl>
                                          </p:spTgt>
                                        </p:tgtEl>
                                      </p:cBhvr>
                                    </p:animEffect>
                                    <p:anim calcmode="lin" valueType="num">
                                      <p:cBhvr>
                                        <p:cTn id="3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36" dur="500" fill="hold"/>
                                        <p:tgtEl>
                                          <p:spTgt spid="4">
                                            <p:txEl>
                                              <p:pRg st="1" end="1"/>
                                            </p:txEl>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4">
                                            <p:txEl>
                                              <p:pRg st="2" end="2"/>
                                            </p:txEl>
                                          </p:spTgt>
                                        </p:tgtEl>
                                        <p:attrNameLst>
                                          <p:attrName>style.visibility</p:attrName>
                                        </p:attrNameLst>
                                      </p:cBhvr>
                                      <p:to>
                                        <p:strVal val="visible"/>
                                      </p:to>
                                    </p:set>
                                    <p:animEffect transition="in" filter="fade">
                                      <p:cBhvr>
                                        <p:cTn id="39" dur="500"/>
                                        <p:tgtEl>
                                          <p:spTgt spid="4">
                                            <p:txEl>
                                              <p:pRg st="2" end="2"/>
                                            </p:txEl>
                                          </p:spTgt>
                                        </p:tgtEl>
                                      </p:cBhvr>
                                    </p:animEffect>
                                    <p:anim calcmode="lin" valueType="num">
                                      <p:cBhvr>
                                        <p:cTn id="40"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41" dur="5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114_1#4dcaea76e?vaa=1&amp;vcp=1&amp;vop=1&amp;pid=ce090c481&amp;color=0,55,96&amp;mp=1&amp;vtp=1&amp;bt=1&amp;bbb=1"/>
              <p:cNvSpPr/>
              <p:nvPr/>
            </p:nvSpPr>
            <p:spPr>
              <a:xfrm>
                <a:off x="502920" y="2118823"/>
                <a:ext cx="10570464" cy="525844"/>
              </a:xfrm>
              <a:prstGeom prst="rect">
                <a:avLst/>
              </a:prstGeom>
              <a:noFill/>
              <a:ln/>
            </p:spPr>
            <p:txBody>
              <a:bodyPr wrap="none" lIns="0" tIns="0" rIns="0" bIns="0" rtlCol="0" anchor="t"/>
              <a:lstStyle/>
              <a:p>
                <a:pPr algn="l" latinLnBrk="1">
                  <a:lnSpc>
                    <a:spcPts val="4500"/>
                  </a:lnSpc>
                </a:pPr>
                <a:r>
                  <a:rPr lang="en-US" altLang="zh-CN" sz="1800" b="1" i="0" dirty="0">
                    <a:solidFill>
                      <a:srgbClr val="003760"/>
                    </a:solidFill>
                    <a:latin typeface="Times New Roman" pitchFamily="34" charset="0"/>
                    <a:ea typeface="微软雅黑" pitchFamily="34" charset="-122"/>
                    <a:cs typeface="Times New Roman" pitchFamily="34" charset="-120"/>
                  </a:rPr>
                  <a:t>7-1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i="0">
                    <a:solidFill>
                      <a:srgbClr val="003760"/>
                    </a:solidFill>
                    <a:latin typeface="SimSun" pitchFamily="34" charset="0"/>
                    <a:ea typeface="SimSun" pitchFamily="34" charset="-122"/>
                    <a:cs typeface="SimSun" pitchFamily="34" charset="-120"/>
                  </a:rPr>
                  <a:t>___</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2" name="QB_6_BD.114_1#4dcaea76e?vaa=1&amp;vcp=1&amp;vop=1&amp;pid=ce090c481&amp;color=0,55,96&amp;mp=1&amp;vtp=1&amp;bt=1&amp;bbb=1"/>
              <p:cNvSpPr>
                <a:spLocks noRot="1" noChangeAspect="1" noMove="1" noResize="1" noEditPoints="1" noAdjustHandles="1" noChangeArrowheads="1" noChangeShapeType="1" noTextEdit="1"/>
              </p:cNvSpPr>
              <p:nvPr/>
            </p:nvSpPr>
            <p:spPr>
              <a:xfrm>
                <a:off x="502920" y="2118823"/>
                <a:ext cx="10570464" cy="525844"/>
              </a:xfrm>
              <a:prstGeom prst="rect">
                <a:avLst/>
              </a:prstGeom>
              <a:blipFill>
                <a:blip r:embed="rId3"/>
                <a:stretch>
                  <a:fillRect l="-1384" b="-1511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6_AN.116_1#4dcaea76e.blank?vaa=1&amp;vcp=1&amp;vop=1&amp;pid=ce090c481&amp;color=0,55,96&amp;mp=1&amp;vpa=22&amp;vtp=1&amp;bbb=1&amp;rh=34.32"/>
              <p:cNvSpPr/>
              <p:nvPr/>
            </p:nvSpPr>
            <p:spPr>
              <a:xfrm>
                <a:off x="6883336" y="2093613"/>
                <a:ext cx="346075" cy="435864"/>
              </a:xfrm>
              <a:prstGeom prst="rect">
                <a:avLst/>
              </a:prstGeom>
              <a:noFill/>
              <a:ln/>
            </p:spPr>
            <p:txBody>
              <a:bodyPr wrap="none" lIns="0" tIns="0" rIns="0" bIns="0" rtlCol="0" anchor="t"/>
              <a:lstStyle/>
              <a:p>
                <a:pPr algn="ctr" latinLnBrk="1">
                  <a:lnSpc>
                    <a:spcPts val="3500"/>
                  </a:lnSpc>
                </a:pPr>
                <a14:m>
                  <m:oMath xmlns:m="http://schemas.openxmlformats.org/officeDocument/2006/math">
                    <m:f>
                      <m:fPr>
                        <m:ctrlPr>
                          <a:rPr lang="en-US" altLang="zh-CN" sz="2000" b="0" i="1" dirty="0" smtClean="0">
                            <a:solidFill>
                              <a:srgbClr val="6161F4"/>
                            </a:solidFill>
                            <a:latin typeface="Cambria Math" panose="02040503050406030204" pitchFamily="18" charset="0"/>
                            <a:ea typeface="微软雅黑" pitchFamily="34" charset="-122"/>
                            <a:cs typeface="Times New Roman" pitchFamily="34" charset="-120"/>
                          </a:rPr>
                        </m:ctrlPr>
                      </m:fPr>
                      <m:num>
                        <m:r>
                          <a:rPr lang="en-US" altLang="zh-CN" sz="2000" b="0" i="0">
                            <a:solidFill>
                              <a:srgbClr val="6161F4"/>
                            </a:solidFill>
                            <a:latin typeface="Cambria Math" pitchFamily="34" charset="0"/>
                            <a:ea typeface="Cambria Math" pitchFamily="34" charset="-122"/>
                            <a:cs typeface="Cambria Math" pitchFamily="34" charset="-120"/>
                          </a:rPr>
                          <m:t>59</m:t>
                        </m:r>
                      </m:num>
                      <m:den>
                        <m:r>
                          <a:rPr lang="en-US" altLang="zh-CN" sz="2000" b="0" i="0">
                            <a:solidFill>
                              <a:srgbClr val="6161F4"/>
                            </a:solidFill>
                            <a:latin typeface="Cambria Math" pitchFamily="34" charset="0"/>
                            <a:ea typeface="Cambria Math" pitchFamily="34" charset="-122"/>
                            <a:cs typeface="Cambria Math" pitchFamily="34" charset="-120"/>
                          </a:rPr>
                          <m:t>72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3" name="QB_6_AN.116_1#4dcaea76e.blank?vaa=1&amp;vcp=1&amp;vop=1&amp;pid=ce090c481&amp;color=0,55,96&amp;mp=1&amp;vpa=22&amp;vtp=1&amp;bbb=1&amp;rh=34.32"/>
              <p:cNvSpPr>
                <a:spLocks noRot="1" noChangeAspect="1" noMove="1" noResize="1" noEditPoints="1" noAdjustHandles="1" noChangeArrowheads="1" noChangeShapeType="1" noTextEdit="1"/>
              </p:cNvSpPr>
              <p:nvPr/>
            </p:nvSpPr>
            <p:spPr>
              <a:xfrm>
                <a:off x="6883336" y="2093613"/>
                <a:ext cx="346075" cy="435864"/>
              </a:xfrm>
              <a:prstGeom prst="rect">
                <a:avLst/>
              </a:prstGeom>
              <a:blipFill>
                <a:blip r:embed="rId4"/>
                <a:stretch>
                  <a:fillRect b="-277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6_AS.115_1#4dcaea76e?vaa=1&amp;vcp=1&amp;vop=1&amp;pid=ce090c481&amp;color=0,55,96&amp;vtp=1&amp;bbb=1&amp;hb=1"/>
              <p:cNvSpPr/>
              <p:nvPr/>
            </p:nvSpPr>
            <p:spPr>
              <a:xfrm>
                <a:off x="502920" y="2646063"/>
                <a:ext cx="10570464" cy="1974533"/>
              </a:xfrm>
              <a:prstGeom prst="rect">
                <a:avLst/>
              </a:prstGeom>
              <a:noFill/>
              <a:ln/>
            </p:spPr>
            <p:txBody>
              <a:bodyPr wrap="none" lIns="0" tIns="0" rIns="0" bIns="0" rtlCol="0" anchor="t"/>
              <a:lstStyle/>
              <a:p>
                <a:pPr algn="l" latinLnBrk="1">
                  <a:lnSpc>
                    <a:spcPts val="46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34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，两式相加得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2−2(</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13</m:t>
                        </m:r>
                      </m:num>
                      <m:den>
                        <m:r>
                          <a:rPr lang="en-US" altLang="zh-CN" sz="1800" b="0" i="0">
                            <a:solidFill>
                              <a:srgbClr val="003760"/>
                            </a:solidFill>
                            <a:latin typeface="Cambria Math" pitchFamily="34" charset="0"/>
                            <a:ea typeface="Cambria Math" pitchFamily="34" charset="-122"/>
                            <a:cs typeface="Cambria Math" pitchFamily="34" charset="-120"/>
                          </a:rPr>
                          <m:t>36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400"/>
                  </a:lnSpc>
                </a:pPr>
                <a:r>
                  <a:rPr lang="en-US" altLang="zh-CN" b="0" i="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2−2</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13</m:t>
                        </m:r>
                      </m:num>
                      <m:den>
                        <m:r>
                          <a:rPr lang="en-US" altLang="zh-CN" sz="1800" b="0" i="0">
                            <a:solidFill>
                              <a:srgbClr val="003760"/>
                            </a:solidFill>
                            <a:latin typeface="Cambria Math" pitchFamily="34" charset="0"/>
                            <a:ea typeface="Cambria Math" pitchFamily="34" charset="-122"/>
                            <a:cs typeface="Cambria Math" pitchFamily="34" charset="-120"/>
                          </a:rPr>
                          <m:t>36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500"/>
                  </a:lnSpc>
                </a:pPr>
                <a:r>
                  <a:rPr lang="en-US" altLang="zh-CN" b="0" i="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m:rPr>
                        <m:sty m:val="p"/>
                      </m:rPr>
                      <a:rPr lang="en-US" altLang="zh-CN" b="0" i="0" smtClean="0">
                        <a:solidFill>
                          <a:srgbClr val="003760"/>
                        </a:solidFill>
                        <a:latin typeface="Cambria Math" pitchFamily="34" charset="0"/>
                        <a:ea typeface="Cambria Math" pitchFamily="34" charset="-122"/>
                        <a:cs typeface="Cambria Math" pitchFamily="34" charset="-120"/>
                      </a:rPr>
                      <m:t>sin</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𝛼</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𝛽</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59</m:t>
                        </m:r>
                      </m:num>
                      <m:den>
                        <m:r>
                          <a:rPr lang="en-US" altLang="zh-CN" b="0" i="0">
                            <a:solidFill>
                              <a:srgbClr val="003760"/>
                            </a:solidFill>
                            <a:latin typeface="Cambria Math" pitchFamily="34" charset="0"/>
                            <a:ea typeface="Cambria Math" pitchFamily="34" charset="-122"/>
                            <a:cs typeface="Cambria Math" pitchFamily="34" charset="-120"/>
                          </a:rPr>
                          <m:t>72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4" name="QB_6_AS.115_1#4dcaea76e?vaa=1&amp;vcp=1&amp;vop=1&amp;pid=ce090c481&amp;color=0,55,96&amp;vtp=1&amp;bbb=1&amp;hb=1"/>
              <p:cNvSpPr>
                <a:spLocks noRot="1" noChangeAspect="1" noMove="1" noResize="1" noEditPoints="1" noAdjustHandles="1" noChangeArrowheads="1" noChangeShapeType="1" noTextEdit="1"/>
              </p:cNvSpPr>
              <p:nvPr/>
            </p:nvSpPr>
            <p:spPr>
              <a:xfrm>
                <a:off x="502920" y="2646063"/>
                <a:ext cx="10570464" cy="1974533"/>
              </a:xfrm>
              <a:prstGeom prst="rect">
                <a:avLst/>
              </a:prstGeom>
              <a:blipFill>
                <a:blip r:embed="rId5"/>
                <a:stretch>
                  <a:fillRect l="-1384" b="-432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3">
                                            <p:bg/>
                                          </p:spTgt>
                                        </p:tgtEl>
                                        <p:attrNameLst>
                                          <p:attrName>style.visibility</p:attrName>
                                        </p:attrNameLst>
                                      </p:cBhvr>
                                      <p:to>
                                        <p:strVal val="visible"/>
                                      </p:to>
                                    </p:set>
                                    <p:animEffect transition="in" filter="fade">
                                      <p:cBhvr>
                                        <p:cTn id="34" dur="500"/>
                                        <p:tgtEl>
                                          <p:spTgt spid="3">
                                            <p:bg/>
                                          </p:spTgt>
                                        </p:tgtEl>
                                      </p:cBhvr>
                                    </p:animEffect>
                                    <p:anim calcmode="lin" valueType="num">
                                      <p:cBhvr>
                                        <p:cTn id="35" dur="500" fill="hold"/>
                                        <p:tgtEl>
                                          <p:spTgt spid="3">
                                            <p:bg/>
                                          </p:spTgt>
                                        </p:tgtEl>
                                        <p:attrNameLst>
                                          <p:attrName>ppt_x</p:attrName>
                                        </p:attrNameLst>
                                      </p:cBhvr>
                                      <p:tavLst>
                                        <p:tav tm="0">
                                          <p:val>
                                            <p:strVal val="#ppt_x"/>
                                          </p:val>
                                        </p:tav>
                                        <p:tav tm="100000">
                                          <p:val>
                                            <p:strVal val="#ppt_x"/>
                                          </p:val>
                                        </p:tav>
                                      </p:tavLst>
                                    </p:anim>
                                    <p:anim calcmode="lin" valueType="num">
                                      <p:cBhvr>
                                        <p:cTn id="36" dur="500" fill="hold"/>
                                        <p:tgtEl>
                                          <p:spTgt spid="3">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
                                            <p:txEl>
                                              <p:pRg st="0" end="0"/>
                                            </p:txEl>
                                          </p:spTgt>
                                        </p:tgtEl>
                                        <p:attrNameLst>
                                          <p:attrName>style.visibility</p:attrName>
                                        </p:attrNameLst>
                                      </p:cBhvr>
                                      <p:to>
                                        <p:strVal val="visible"/>
                                      </p:to>
                                    </p:set>
                                    <p:animEffect transition="in" filter="fade">
                                      <p:cBhvr>
                                        <p:cTn id="39" dur="500"/>
                                        <p:tgtEl>
                                          <p:spTgt spid="3">
                                            <p:txEl>
                                              <p:pRg st="0" end="0"/>
                                            </p:txEl>
                                          </p:spTgt>
                                        </p:tgtEl>
                                      </p:cBhvr>
                                    </p:animEffect>
                                    <p:anim calcmode="lin" valueType="num">
                                      <p:cBhvr>
                                        <p:cTn id="4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p:sp>
        <p:nvSpPr>
          <p:cNvPr id="2" name="C_5_BD#5ec40218f?vcp=1&amp;pid=bb7767234&amp;color=97,97,244&amp;vtp=1&amp;bt=1&amp;bbb=1"/>
          <p:cNvSpPr/>
          <p:nvPr/>
        </p:nvSpPr>
        <p:spPr>
          <a:xfrm>
            <a:off x="502920" y="792000"/>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题型5</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和（差）角公式、辅助角公式与其他知识的综合</a:t>
            </a:r>
            <a:endParaRPr lang="en-US" altLang="zh-CN" sz="2000" dirty="0"/>
          </a:p>
        </p:txBody>
      </p:sp>
      <mc:AlternateContent xmlns:mc="http://schemas.openxmlformats.org/markup-compatibility/2006" xmlns:a14="http://schemas.microsoft.com/office/drawing/2010/main">
        <mc:Choice Requires="a14">
          <p:sp>
            <p:nvSpPr>
              <p:cNvPr id="3" name="QO_6_BD.118_1#1959d3003?vcp=1&amp;vop=1&amp;pid=5ec40218f&amp;color=0,55,96&amp;vtp=1&amp;bbb=1"/>
              <p:cNvSpPr/>
              <p:nvPr/>
            </p:nvSpPr>
            <p:spPr>
              <a:xfrm>
                <a:off x="502920" y="1183922"/>
                <a:ext cx="10570464" cy="501015"/>
              </a:xfrm>
              <a:prstGeom prst="rect">
                <a:avLst/>
              </a:prstGeom>
              <a:noFill/>
              <a:ln/>
            </p:spPr>
            <p:txBody>
              <a:bodyPr wrap="none" lIns="0" tIns="0" rIns="0" bIns="0" rtlCol="0" anchor="t"/>
              <a:lstStyle/>
              <a:p>
                <a:pPr algn="l" latinLnBrk="1">
                  <a:lnSpc>
                    <a:spcPts val="4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例8</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[广东佛山2025高一月考]</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𝑎</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的最大值为1.</a:t>
                </a:r>
                <a:endParaRPr lang="en-US" altLang="zh-CN" sz="1800" dirty="0"/>
              </a:p>
            </p:txBody>
          </p:sp>
        </mc:Choice>
        <mc:Fallback xmlns="">
          <p:sp>
            <p:nvSpPr>
              <p:cNvPr id="3" name="QO_6_BD.118_1#1959d3003?vcp=1&amp;vop=1&amp;pid=5ec40218f&amp;color=0,55,96&amp;vtp=1&amp;bbb=1"/>
              <p:cNvSpPr>
                <a:spLocks noRot="1" noChangeAspect="1" noMove="1" noResize="1" noEditPoints="1" noAdjustHandles="1" noChangeArrowheads="1" noChangeShapeType="1" noTextEdit="1"/>
              </p:cNvSpPr>
              <p:nvPr/>
            </p:nvSpPr>
            <p:spPr>
              <a:xfrm>
                <a:off x="502920" y="1183922"/>
                <a:ext cx="10570464" cy="501015"/>
              </a:xfrm>
              <a:prstGeom prst="rect">
                <a:avLst/>
              </a:prstGeom>
              <a:blipFill>
                <a:blip r:embed="rId3"/>
                <a:stretch>
                  <a:fillRect b="-1707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6_AN.119_1#1959d3003?vcp=1&amp;vop=1&amp;pid=5ec40218f&amp;color=0,55,96&amp;vtp=1&amp;bbb=1"/>
              <p:cNvSpPr/>
              <p:nvPr/>
            </p:nvSpPr>
            <p:spPr>
              <a:xfrm>
                <a:off x="502920" y="1690207"/>
                <a:ext cx="10570464" cy="2332990"/>
              </a:xfrm>
              <a:prstGeom prst="rect">
                <a:avLst/>
              </a:prstGeom>
              <a:noFill/>
              <a:ln/>
            </p:spPr>
            <p:txBody>
              <a:bodyPr wrap="none" lIns="0" tIns="0" rIns="0" bIns="0" rtlCol="0" anchor="t"/>
              <a:lstStyle/>
              <a:p>
                <a:pPr algn="l" latinLnBrk="1">
                  <a:lnSpc>
                    <a:spcPts val="3600"/>
                  </a:lnSpc>
                </a:pPr>
                <a:r>
                  <a:rPr lang="en-US" altLang="zh-CN" sz="1800" b="1" i="0" dirty="0">
                    <a:solidFill>
                      <a:srgbClr val="003760"/>
                    </a:solidFill>
                    <a:latin typeface="Times New Roman" pitchFamily="34" charset="0"/>
                    <a:ea typeface="微软雅黑" pitchFamily="34" charset="-122"/>
                    <a:cs typeface="Times New Roman" pitchFamily="34" charset="-120"/>
                  </a:rPr>
                  <a:t>【解】</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m:rPr>
                        <m:sty m:val="p"/>
                      </m:rPr>
                      <a:rPr lang="en-US" altLang="zh-CN" sz="1800" b="0" i="0">
                        <a:solidFill>
                          <a:srgbClr val="003760"/>
                        </a:solidFill>
                        <a:latin typeface="Cambria Math" pitchFamily="34" charset="0"/>
                        <a:ea typeface="Cambria Math" pitchFamily="34" charset="-122"/>
                        <a:cs typeface="Cambria Math" pitchFamily="34" charset="-120"/>
                      </a:rPr>
                      <m:t>cos</m:t>
                    </m:r>
                  </m:oMath>
                </a14:m>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𝑎</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800"/>
                  </a:lnSpc>
                </a:pPr>
                <a:r>
                  <a:rPr lang="en-US" altLang="zh-CN" b="0" i="0" kern="0">
                    <a:solidFill>
                      <a:srgbClr val="003760"/>
                    </a:solidFill>
                    <a:latin typeface="SimSun" panose="02010600030101010101" pitchFamily="2" charset="-122"/>
                    <a:ea typeface="微软雅黑" pitchFamily="34" charset="-122"/>
                    <a:cs typeface="Times New Roma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𝑎</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600"/>
                  </a:lnSpc>
                </a:pPr>
                <a:r>
                  <a:rPr lang="en-US" altLang="zh-CN" b="0" i="0" kern="0">
                    <a:solidFill>
                      <a:srgbClr val="003760"/>
                    </a:solidFill>
                    <a:latin typeface="SimSun" panose="02010600030101010101" pitchFamily="2" charset="-122"/>
                    <a:ea typeface="微软雅黑" pitchFamily="34" charset="-122"/>
                    <a:cs typeface="Times New Roma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𝑎</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800"/>
                  </a:lnSpc>
                </a:pPr>
                <a:r>
                  <a:rPr lang="en-US" altLang="zh-CN" b="0" i="0" kern="0">
                    <a:solidFill>
                      <a:srgbClr val="003760"/>
                    </a:solidFill>
                    <a:latin typeface="SimSun" panose="02010600030101010101" pitchFamily="2" charset="-122"/>
                    <a:ea typeface="微软雅黑" pitchFamily="34" charset="-122"/>
                    <a:cs typeface="Times New Roma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𝑎</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800"/>
                  </a:lnSpc>
                </a:pPr>
                <a:r>
                  <a:rPr lang="en-US" altLang="zh-CN" b="0" i="0" kern="0">
                    <a:solidFill>
                      <a:srgbClr val="003760"/>
                    </a:solidFill>
                    <a:latin typeface="SimSun" panose="02010600030101010101" pitchFamily="2" charset="-122"/>
                    <a:ea typeface="微软雅黑" pitchFamily="34" charset="-122"/>
                    <a:cs typeface="Times New Roma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𝑎</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4" name="QO_6_AN.119_1#1959d3003?vcp=1&amp;vop=1&amp;pid=5ec40218f&amp;color=0,55,96&amp;vtp=1&amp;bbb=1"/>
              <p:cNvSpPr>
                <a:spLocks noRot="1" noChangeAspect="1" noMove="1" noResize="1" noEditPoints="1" noAdjustHandles="1" noChangeArrowheads="1" noChangeShapeType="1" noTextEdit="1"/>
              </p:cNvSpPr>
              <p:nvPr/>
            </p:nvSpPr>
            <p:spPr>
              <a:xfrm>
                <a:off x="502920" y="1690207"/>
                <a:ext cx="10570464" cy="2332990"/>
              </a:xfrm>
              <a:prstGeom prst="rect">
                <a:avLst/>
              </a:prstGeom>
              <a:blipFill>
                <a:blip r:embed="rId4"/>
                <a:stretch>
                  <a:fillRect l="-1384" b="-3655"/>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7_BD.120_1#5acf685c3?vcp=1&amp;vop=1&amp;pid=1959d3003&amp;color=0,55,96&amp;vtp=1&amp;bbb=1"/>
              <p:cNvSpPr/>
              <p:nvPr/>
            </p:nvSpPr>
            <p:spPr>
              <a:xfrm>
                <a:off x="502920" y="4025737"/>
                <a:ext cx="10570464"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（1）求常数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𝑎</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的值；</a:t>
                </a:r>
                <a:endParaRPr lang="en-US" altLang="zh-CN" sz="1800" dirty="0"/>
              </a:p>
            </p:txBody>
          </p:sp>
        </mc:Choice>
        <mc:Fallback xmlns="">
          <p:sp>
            <p:nvSpPr>
              <p:cNvPr id="5" name="QO_7_BD.120_1#5acf685c3?vcp=1&amp;vop=1&amp;pid=1959d3003&amp;color=0,55,96&amp;vtp=1&amp;bbb=1"/>
              <p:cNvSpPr>
                <a:spLocks noRot="1" noChangeAspect="1" noMove="1" noResize="1" noEditPoints="1" noAdjustHandles="1" noChangeArrowheads="1" noChangeShapeType="1" noTextEdit="1"/>
              </p:cNvSpPr>
              <p:nvPr/>
            </p:nvSpPr>
            <p:spPr>
              <a:xfrm>
                <a:off x="502920" y="4025737"/>
                <a:ext cx="10570464" cy="363665"/>
              </a:xfrm>
              <a:prstGeom prst="rect">
                <a:avLst/>
              </a:prstGeom>
              <a:blipFill>
                <a:blip r:embed="rId5"/>
                <a:stretch>
                  <a:fillRect l="-1384" b="-38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O_7_AN.121_1#5acf685c3?vcp=1&amp;vop=1&amp;pid=1959d3003&amp;color=0,55,96&amp;vtp=1&amp;bbb=1"/>
              <p:cNvSpPr/>
              <p:nvPr/>
            </p:nvSpPr>
            <p:spPr>
              <a:xfrm>
                <a:off x="502920" y="4432200"/>
                <a:ext cx="10570464" cy="363665"/>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的最大值为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6" name="QO_7_AN.121_1#5acf685c3?vcp=1&amp;vop=1&amp;pid=1959d3003&amp;color=0,55,96&amp;vtp=1&amp;bbb=1"/>
              <p:cNvSpPr>
                <a:spLocks noRot="1" noChangeAspect="1" noMove="1" noResize="1" noEditPoints="1" noAdjustHandles="1" noChangeArrowheads="1" noChangeShapeType="1" noTextEdit="1"/>
              </p:cNvSpPr>
              <p:nvPr/>
            </p:nvSpPr>
            <p:spPr>
              <a:xfrm>
                <a:off x="502920" y="4432200"/>
                <a:ext cx="10570464" cy="363665"/>
              </a:xfrm>
              <a:prstGeom prst="rect">
                <a:avLst/>
              </a:prstGeom>
              <a:blipFill>
                <a:blip r:embed="rId6"/>
                <a:stretch>
                  <a:fillRect l="-1384" b="-3833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fade">
                                      <p:cBhvr>
                                        <p:cTn id="32" dur="500"/>
                                        <p:tgtEl>
                                          <p:spTgt spid="4">
                                            <p:txEl>
                                              <p:pRg st="4" end="4"/>
                                            </p:txEl>
                                          </p:spTgt>
                                        </p:tgtEl>
                                      </p:cBhvr>
                                    </p:animEffect>
                                    <p:anim calcmode="lin" valueType="num">
                                      <p:cBhvr>
                                        <p:cTn id="3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6">
                                            <p:bg/>
                                          </p:spTgt>
                                        </p:tgtEl>
                                        <p:attrNameLst>
                                          <p:attrName>style.visibility</p:attrName>
                                        </p:attrNameLst>
                                      </p:cBhvr>
                                      <p:to>
                                        <p:strVal val="visible"/>
                                      </p:to>
                                    </p:set>
                                    <p:animEffect transition="in" filter="fade">
                                      <p:cBhvr>
                                        <p:cTn id="39" dur="500"/>
                                        <p:tgtEl>
                                          <p:spTgt spid="6">
                                            <p:bg/>
                                          </p:spTgt>
                                        </p:tgtEl>
                                      </p:cBhvr>
                                    </p:animEffect>
                                    <p:anim calcmode="lin" valueType="num">
                                      <p:cBhvr>
                                        <p:cTn id="40" dur="500" fill="hold"/>
                                        <p:tgtEl>
                                          <p:spTgt spid="6">
                                            <p:bg/>
                                          </p:spTgt>
                                        </p:tgtEl>
                                        <p:attrNameLst>
                                          <p:attrName>ppt_x</p:attrName>
                                        </p:attrNameLst>
                                      </p:cBhvr>
                                      <p:tavLst>
                                        <p:tav tm="0">
                                          <p:val>
                                            <p:strVal val="#ppt_x"/>
                                          </p:val>
                                        </p:tav>
                                        <p:tav tm="100000">
                                          <p:val>
                                            <p:strVal val="#ppt_x"/>
                                          </p:val>
                                        </p:tav>
                                      </p:tavLst>
                                    </p:anim>
                                    <p:anim calcmode="lin" valueType="num">
                                      <p:cBhvr>
                                        <p:cTn id="41" dur="500" fill="hold"/>
                                        <p:tgtEl>
                                          <p:spTgt spid="6">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6">
                                            <p:txEl>
                                              <p:pRg st="0" end="0"/>
                                            </p:txEl>
                                          </p:spTgt>
                                        </p:tgtEl>
                                        <p:attrNameLst>
                                          <p:attrName>style.visibility</p:attrName>
                                        </p:attrNameLst>
                                      </p:cBhvr>
                                      <p:to>
                                        <p:strVal val="visible"/>
                                      </p:to>
                                    </p:set>
                                    <p:animEffect transition="in" filter="fade">
                                      <p:cBhvr>
                                        <p:cTn id="44" dur="500"/>
                                        <p:tgtEl>
                                          <p:spTgt spid="6">
                                            <p:txEl>
                                              <p:pRg st="0" end="0"/>
                                            </p:txEl>
                                          </p:spTgt>
                                        </p:tgtEl>
                                      </p:cBhvr>
                                    </p:animEffect>
                                    <p:anim calcmode="lin" valueType="num">
                                      <p:cBhvr>
                                        <p:cTn id="4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BD.122_1#c6c2eeae8?vcp=1&amp;vop=1&amp;pid=1959d3003&amp;color=0,55,96&amp;vtp=1&amp;bt=1&amp;bbb=1"/>
              <p:cNvSpPr/>
              <p:nvPr/>
            </p:nvSpPr>
            <p:spPr>
              <a:xfrm>
                <a:off x="502920" y="890352"/>
                <a:ext cx="10570464"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（2）求函数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的单调递增区间；</a:t>
                </a:r>
                <a:endParaRPr lang="en-US" altLang="zh-CN" sz="1800" dirty="0"/>
              </a:p>
            </p:txBody>
          </p:sp>
        </mc:Choice>
        <mc:Fallback xmlns="">
          <p:sp>
            <p:nvSpPr>
              <p:cNvPr id="2" name="QO_7_BD.122_1#c6c2eeae8?vcp=1&amp;vop=1&amp;pid=1959d3003&amp;color=0,55,96&amp;vtp=1&amp;bt=1&amp;bbb=1"/>
              <p:cNvSpPr>
                <a:spLocks noRot="1" noChangeAspect="1" noMove="1" noResize="1" noEditPoints="1" noAdjustHandles="1" noChangeArrowheads="1" noChangeShapeType="1" noTextEdit="1"/>
              </p:cNvSpPr>
              <p:nvPr/>
            </p:nvSpPr>
            <p:spPr>
              <a:xfrm>
                <a:off x="502920" y="890352"/>
                <a:ext cx="10570464" cy="363665"/>
              </a:xfrm>
              <a:prstGeom prst="rect">
                <a:avLst/>
              </a:prstGeom>
              <a:blipFill>
                <a:blip r:embed="rId3"/>
                <a:stretch>
                  <a:fillRect l="-1384" b="-38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7_AN.123_1#c6c2eeae8?vcp=1&amp;vop=1&amp;pid=1959d3003&amp;color=0,55,96&amp;vtp=1&amp;bbb=1"/>
              <p:cNvSpPr/>
              <p:nvPr/>
            </p:nvSpPr>
            <p:spPr>
              <a:xfrm>
                <a:off x="502920" y="1262462"/>
                <a:ext cx="10570464" cy="1643571"/>
              </a:xfrm>
              <a:prstGeom prst="rect">
                <a:avLst/>
              </a:prstGeom>
              <a:noFill/>
              <a:ln/>
            </p:spPr>
            <p:txBody>
              <a:bodyPr wrap="none" lIns="0" tIns="0" rIns="0" bIns="0" rtlCol="0" anchor="t"/>
              <a:lstStyle/>
              <a:p>
                <a:pPr algn="l" latinLnBrk="1">
                  <a:lnSpc>
                    <a:spcPts val="44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4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5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的单调递增区间为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O_7_AN.123_1#c6c2eeae8?vcp=1&amp;vop=1&amp;pid=1959d3003&amp;color=0,55,96&amp;vtp=1&amp;bbb=1"/>
              <p:cNvSpPr>
                <a:spLocks noRot="1" noChangeAspect="1" noMove="1" noResize="1" noEditPoints="1" noAdjustHandles="1" noChangeArrowheads="1" noChangeShapeType="1" noTextEdit="1"/>
              </p:cNvSpPr>
              <p:nvPr/>
            </p:nvSpPr>
            <p:spPr>
              <a:xfrm>
                <a:off x="502920" y="1262462"/>
                <a:ext cx="10570464" cy="1643571"/>
              </a:xfrm>
              <a:prstGeom prst="rect">
                <a:avLst/>
              </a:prstGeom>
              <a:blipFill>
                <a:blip r:embed="rId4"/>
                <a:stretch>
                  <a:fillRect b="-5185"/>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7_BD.124_1#7eb2cec7d?vcp=1&amp;vop=1&amp;pid=1959d3003&amp;color=0,55,96&amp;vtp=1&amp;bbb=1"/>
              <p:cNvSpPr/>
              <p:nvPr/>
            </p:nvSpPr>
            <p:spPr>
              <a:xfrm>
                <a:off x="502920" y="2914669"/>
                <a:ext cx="10570464"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（3）求使</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)&lt;0</m:t>
                    </m:r>
                  </m:oMath>
                </a14:m>
                <a:r>
                  <a:rPr lang="en-US" altLang="zh-CN" sz="1800" b="0" i="0" dirty="0">
                    <a:solidFill>
                      <a:srgbClr val="003760"/>
                    </a:solidFill>
                    <a:latin typeface="Times New Roman" pitchFamily="34" charset="0"/>
                    <a:ea typeface="微软雅黑" pitchFamily="34" charset="-122"/>
                    <a:cs typeface="Times New Roman" pitchFamily="34" charset="-120"/>
                  </a:rPr>
                  <a:t>成立的实数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的取值集合.</a:t>
                </a:r>
                <a:endParaRPr lang="en-US" altLang="zh-CN" sz="1800" dirty="0"/>
              </a:p>
            </p:txBody>
          </p:sp>
        </mc:Choice>
        <mc:Fallback xmlns="">
          <p:sp>
            <p:nvSpPr>
              <p:cNvPr id="4" name="QO_7_BD.124_1#7eb2cec7d?vcp=1&amp;vop=1&amp;pid=1959d3003&amp;color=0,55,96&amp;vtp=1&amp;bbb=1"/>
              <p:cNvSpPr>
                <a:spLocks noRot="1" noChangeAspect="1" noMove="1" noResize="1" noEditPoints="1" noAdjustHandles="1" noChangeArrowheads="1" noChangeShapeType="1" noTextEdit="1"/>
              </p:cNvSpPr>
              <p:nvPr/>
            </p:nvSpPr>
            <p:spPr>
              <a:xfrm>
                <a:off x="502920" y="2914669"/>
                <a:ext cx="10570464" cy="363665"/>
              </a:xfrm>
              <a:prstGeom prst="rect">
                <a:avLst/>
              </a:prstGeom>
              <a:blipFill>
                <a:blip r:embed="rId5"/>
                <a:stretch>
                  <a:fillRect l="-1384" b="-38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7_AN.125_1#7eb2cec7d?vcp=1&amp;vop=1&amp;pid=1959d3003&amp;color=0,55,96&amp;vtp=1&amp;bbb=1"/>
              <p:cNvSpPr/>
              <p:nvPr/>
            </p:nvSpPr>
            <p:spPr>
              <a:xfrm>
                <a:off x="502920" y="3279159"/>
                <a:ext cx="10570464" cy="2760917"/>
              </a:xfrm>
              <a:prstGeom prst="rect">
                <a:avLst/>
              </a:prstGeom>
              <a:noFill/>
              <a:ln/>
            </p:spPr>
            <p:txBody>
              <a:bodyPr wrap="none" lIns="0" tIns="0" rIns="0" bIns="0" rtlCol="0" anchor="t"/>
              <a:lstStyle/>
              <a:p>
                <a:pPr algn="l" latinLnBrk="1">
                  <a:lnSpc>
                    <a:spcPts val="44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由（1）知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4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)&lt;0</m:t>
                    </m:r>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)−1&lt;0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4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7</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&lt;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4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&lt;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&lt;2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5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所以使</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)&lt;0</m:t>
                    </m:r>
                  </m:oMath>
                </a14:m>
                <a:r>
                  <a:rPr lang="en-US" altLang="zh-CN" sz="1800" b="0" i="0" dirty="0">
                    <a:solidFill>
                      <a:srgbClr val="003760"/>
                    </a:solidFill>
                    <a:latin typeface="Times New Roman" pitchFamily="34" charset="0"/>
                    <a:ea typeface="微软雅黑" pitchFamily="34" charset="-122"/>
                    <a:cs typeface="Times New Roman" pitchFamily="34" charset="-120"/>
                  </a:rPr>
                  <a:t>成立的</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的取值集合为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&lt;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&lt;2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5" name="QO_7_AN.125_1#7eb2cec7d?vcp=1&amp;vop=1&amp;pid=1959d3003&amp;color=0,55,96&amp;vtp=1&amp;bbb=1"/>
              <p:cNvSpPr>
                <a:spLocks noRot="1" noChangeAspect="1" noMove="1" noResize="1" noEditPoints="1" noAdjustHandles="1" noChangeArrowheads="1" noChangeShapeType="1" noTextEdit="1"/>
              </p:cNvSpPr>
              <p:nvPr/>
            </p:nvSpPr>
            <p:spPr>
              <a:xfrm>
                <a:off x="502920" y="3279159"/>
                <a:ext cx="10570464" cy="2760917"/>
              </a:xfrm>
              <a:prstGeom prst="rect">
                <a:avLst/>
              </a:prstGeom>
              <a:blipFill>
                <a:blip r:embed="rId6"/>
                <a:stretch>
                  <a:fillRect b="-287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5">
                                            <p:bg/>
                                          </p:spTgt>
                                        </p:tgtEl>
                                        <p:attrNameLst>
                                          <p:attrName>style.visibility</p:attrName>
                                        </p:attrNameLst>
                                      </p:cBhvr>
                                      <p:to>
                                        <p:strVal val="visible"/>
                                      </p:to>
                                    </p:set>
                                    <p:animEffect transition="in" filter="fade">
                                      <p:cBhvr>
                                        <p:cTn id="29" dur="500"/>
                                        <p:tgtEl>
                                          <p:spTgt spid="5">
                                            <p:bg/>
                                          </p:spTgt>
                                        </p:tgtEl>
                                      </p:cBhvr>
                                    </p:animEffect>
                                    <p:anim calcmode="lin" valueType="num">
                                      <p:cBhvr>
                                        <p:cTn id="30" dur="500" fill="hold"/>
                                        <p:tgtEl>
                                          <p:spTgt spid="5">
                                            <p:bg/>
                                          </p:spTgt>
                                        </p:tgtEl>
                                        <p:attrNameLst>
                                          <p:attrName>ppt_x</p:attrName>
                                        </p:attrNameLst>
                                      </p:cBhvr>
                                      <p:tavLst>
                                        <p:tav tm="0">
                                          <p:val>
                                            <p:strVal val="#ppt_x"/>
                                          </p:val>
                                        </p:tav>
                                        <p:tav tm="100000">
                                          <p:val>
                                            <p:strVal val="#ppt_x"/>
                                          </p:val>
                                        </p:tav>
                                      </p:tavLst>
                                    </p:anim>
                                    <p:anim calcmode="lin" valueType="num">
                                      <p:cBhvr>
                                        <p:cTn id="31" dur="500" fill="hold"/>
                                        <p:tgtEl>
                                          <p:spTgt spid="5">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5">
                                            <p:txEl>
                                              <p:pRg st="0" end="0"/>
                                            </p:txEl>
                                          </p:spTgt>
                                        </p:tgtEl>
                                        <p:attrNameLst>
                                          <p:attrName>style.visibility</p:attrName>
                                        </p:attrNameLst>
                                      </p:cBhvr>
                                      <p:to>
                                        <p:strVal val="visible"/>
                                      </p:to>
                                    </p:set>
                                    <p:animEffect transition="in" filter="fade">
                                      <p:cBhvr>
                                        <p:cTn id="34" dur="500"/>
                                        <p:tgtEl>
                                          <p:spTgt spid="5">
                                            <p:txEl>
                                              <p:pRg st="0" end="0"/>
                                            </p:txEl>
                                          </p:spTgt>
                                        </p:tgtEl>
                                      </p:cBhvr>
                                    </p:animEffect>
                                    <p:anim calcmode="lin" valueType="num">
                                      <p:cBhvr>
                                        <p:cTn id="3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5">
                                            <p:txEl>
                                              <p:pRg st="0" end="0"/>
                                            </p:txEl>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5">
                                            <p:txEl>
                                              <p:pRg st="1" end="1"/>
                                            </p:txEl>
                                          </p:spTgt>
                                        </p:tgtEl>
                                        <p:attrNameLst>
                                          <p:attrName>style.visibility</p:attrName>
                                        </p:attrNameLst>
                                      </p:cBhvr>
                                      <p:to>
                                        <p:strVal val="visible"/>
                                      </p:to>
                                    </p:set>
                                    <p:animEffect transition="in" filter="fade">
                                      <p:cBhvr>
                                        <p:cTn id="39" dur="500"/>
                                        <p:tgtEl>
                                          <p:spTgt spid="5">
                                            <p:txEl>
                                              <p:pRg st="1" end="1"/>
                                            </p:txEl>
                                          </p:spTgt>
                                        </p:tgtEl>
                                      </p:cBhvr>
                                    </p:animEffect>
                                    <p:anim calcmode="lin" valueType="num">
                                      <p:cBhvr>
                                        <p:cTn id="40"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41" dur="500" fill="hold"/>
                                        <p:tgtEl>
                                          <p:spTgt spid="5">
                                            <p:txEl>
                                              <p:pRg st="1" end="1"/>
                                            </p:txEl>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5">
                                            <p:txEl>
                                              <p:pRg st="2" end="2"/>
                                            </p:txEl>
                                          </p:spTgt>
                                        </p:tgtEl>
                                        <p:attrNameLst>
                                          <p:attrName>style.visibility</p:attrName>
                                        </p:attrNameLst>
                                      </p:cBhvr>
                                      <p:to>
                                        <p:strVal val="visible"/>
                                      </p:to>
                                    </p:set>
                                    <p:animEffect transition="in" filter="fade">
                                      <p:cBhvr>
                                        <p:cTn id="44" dur="500"/>
                                        <p:tgtEl>
                                          <p:spTgt spid="5">
                                            <p:txEl>
                                              <p:pRg st="2" end="2"/>
                                            </p:txEl>
                                          </p:spTgt>
                                        </p:tgtEl>
                                      </p:cBhvr>
                                    </p:animEffect>
                                    <p:anim calcmode="lin" valueType="num">
                                      <p:cBhvr>
                                        <p:cTn id="4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46" dur="500" fill="hold"/>
                                        <p:tgtEl>
                                          <p:spTgt spid="5">
                                            <p:txEl>
                                              <p:pRg st="2" end="2"/>
                                            </p:txEl>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5">
                                            <p:txEl>
                                              <p:pRg st="3" end="3"/>
                                            </p:txEl>
                                          </p:spTgt>
                                        </p:tgtEl>
                                        <p:attrNameLst>
                                          <p:attrName>style.visibility</p:attrName>
                                        </p:attrNameLst>
                                      </p:cBhvr>
                                      <p:to>
                                        <p:strVal val="visible"/>
                                      </p:to>
                                    </p:set>
                                    <p:animEffect transition="in" filter="fade">
                                      <p:cBhvr>
                                        <p:cTn id="49" dur="500"/>
                                        <p:tgtEl>
                                          <p:spTgt spid="5">
                                            <p:txEl>
                                              <p:pRg st="3" end="3"/>
                                            </p:txEl>
                                          </p:spTgt>
                                        </p:tgtEl>
                                      </p:cBhvr>
                                    </p:animEffect>
                                    <p:anim calcmode="lin" valueType="num">
                                      <p:cBhvr>
                                        <p:cTn id="50"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51" dur="500" fill="hold"/>
                                        <p:tgtEl>
                                          <p:spTgt spid="5">
                                            <p:txEl>
                                              <p:pRg st="3" end="3"/>
                                            </p:txEl>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5">
                                            <p:txEl>
                                              <p:pRg st="4" end="4"/>
                                            </p:txEl>
                                          </p:spTgt>
                                        </p:tgtEl>
                                        <p:attrNameLst>
                                          <p:attrName>style.visibility</p:attrName>
                                        </p:attrNameLst>
                                      </p:cBhvr>
                                      <p:to>
                                        <p:strVal val="visible"/>
                                      </p:to>
                                    </p:set>
                                    <p:animEffect transition="in" filter="fade">
                                      <p:cBhvr>
                                        <p:cTn id="54" dur="500"/>
                                        <p:tgtEl>
                                          <p:spTgt spid="5">
                                            <p:txEl>
                                              <p:pRg st="4" end="4"/>
                                            </p:txEl>
                                          </p:spTgt>
                                        </p:tgtEl>
                                      </p:cBhvr>
                                    </p:animEffect>
                                    <p:anim calcmode="lin" valueType="num">
                                      <p:cBhvr>
                                        <p:cTn id="55"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56" dur="5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6_BD#fd40c7214?vcp=1&amp;pid=5ec40218f&amp;color=0,55,96&amp;vtp=1&amp;bt=1&amp;bbb=1&amp;hb=1"/>
              <p:cNvSpPr/>
              <p:nvPr/>
            </p:nvSpPr>
            <p:spPr>
              <a:xfrm>
                <a:off x="502920" y="2736042"/>
                <a:ext cx="10570464" cy="161144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【方法总结】</a:t>
                </a:r>
                <a:r>
                  <a:rPr lang="en-US" altLang="zh-CN" sz="1800" b="0" i="0" dirty="0">
                    <a:solidFill>
                      <a:srgbClr val="003760"/>
                    </a:solidFill>
                    <a:latin typeface="Times New Roman" pitchFamily="34" charset="0"/>
                    <a:ea typeface="微软雅黑" pitchFamily="34" charset="-122"/>
                    <a:cs typeface="Times New Roman" pitchFamily="34" charset="-120"/>
                  </a:rPr>
                  <a:t>三角恒等变换公式与向量的综合通常结合数量积或向量之间的关系考查</a:t>
                </a:r>
                <a:r>
                  <a:rPr lang="en-US" altLang="zh-CN" sz="1800" b="0" i="0">
                    <a:solidFill>
                      <a:srgbClr val="003760"/>
                    </a:solidFill>
                    <a:latin typeface="Times New Roman" pitchFamily="34" charset="0"/>
                    <a:ea typeface="微软雅黑" pitchFamily="34" charset="-122"/>
                    <a:cs typeface="Times New Roman" pitchFamily="34" charset="-120"/>
                  </a:rPr>
                  <a:t>，需要准确记忆</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向量的坐标表示</a:t>
                </a:r>
                <a:r>
                  <a:rPr lang="en-US" altLang="zh-CN" sz="1800" b="0" i="0" dirty="0">
                    <a:solidFill>
                      <a:srgbClr val="003760"/>
                    </a:solidFill>
                    <a:latin typeface="Times New Roman" pitchFamily="34" charset="0"/>
                    <a:ea typeface="微软雅黑" pitchFamily="34" charset="-122"/>
                    <a:cs typeface="Times New Roman" pitchFamily="34" charset="-120"/>
                  </a:rPr>
                  <a:t>、坐标运算及各种位置关系对应的坐标表示</a:t>
                </a:r>
                <a:r>
                  <a:rPr lang="en-US" altLang="zh-CN" sz="1800" b="0" i="0">
                    <a:solidFill>
                      <a:srgbClr val="003760"/>
                    </a:solidFill>
                    <a:latin typeface="Times New Roman" pitchFamily="34" charset="0"/>
                    <a:ea typeface="微软雅黑" pitchFamily="34" charset="-122"/>
                    <a:cs typeface="Times New Roman" pitchFamily="34" charset="-120"/>
                  </a:rPr>
                  <a:t>.三角恒等变换公式与三角函数的综合通常是</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利用和</a:t>
                </a:r>
                <a:r>
                  <a:rPr lang="en-US" altLang="zh-CN" sz="1800" b="0" i="0" dirty="0">
                    <a:solidFill>
                      <a:srgbClr val="003760"/>
                    </a:solidFill>
                    <a:latin typeface="Times New Roman" pitchFamily="34" charset="0"/>
                    <a:ea typeface="微软雅黑" pitchFamily="34" charset="-122"/>
                    <a:cs typeface="Times New Roman" pitchFamily="34" charset="-120"/>
                  </a:rPr>
                  <a:t>（差）角公式、辅助角公式等三角函数公式将解析式化简成</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𝑏</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&gt;0)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的形式，</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往往还涉及对角的变换</a:t>
                </a:r>
                <a:r>
                  <a:rPr lang="en-US" altLang="zh-CN" b="0" i="0" dirty="0">
                    <a:solidFill>
                      <a:srgbClr val="003760"/>
                    </a:solidFill>
                    <a:latin typeface="Times New Roman" pitchFamily="34" charset="0"/>
                    <a:ea typeface="微软雅黑" pitchFamily="34" charset="-122"/>
                    <a:cs typeface="Times New Roman" pitchFamily="34" charset="-120"/>
                  </a:rPr>
                  <a:t>、诱导公式、三角函数的性质的考查.</a:t>
                </a:r>
                <a:endParaRPr lang="en-US" altLang="zh-CN" dirty="0"/>
              </a:p>
            </p:txBody>
          </p:sp>
        </mc:Choice>
        <mc:Fallback xmlns="">
          <p:sp>
            <p:nvSpPr>
              <p:cNvPr id="2" name="P_6_BD#fd40c7214?vcp=1&amp;pid=5ec40218f&amp;color=0,55,96&amp;vtp=1&amp;bt=1&amp;bbb=1&amp;hb=1"/>
              <p:cNvSpPr>
                <a:spLocks noRot="1" noChangeAspect="1" noMove="1" noResize="1" noEditPoints="1" noAdjustHandles="1" noChangeArrowheads="1" noChangeShapeType="1" noTextEdit="1"/>
              </p:cNvSpPr>
              <p:nvPr/>
            </p:nvSpPr>
            <p:spPr>
              <a:xfrm>
                <a:off x="502920" y="2736042"/>
                <a:ext cx="10570464" cy="1611440"/>
              </a:xfrm>
              <a:prstGeom prst="rect">
                <a:avLst/>
              </a:prstGeom>
              <a:blipFill>
                <a:blip r:embed="rId3"/>
                <a:stretch>
                  <a:fillRect l="-1384" r="-980" b="-8712"/>
                </a:stretch>
              </a:blipFill>
              <a:ln/>
            </p:spPr>
            <p:txBody>
              <a:bodyPr/>
              <a:lstStyle/>
              <a:p>
                <a:r>
                  <a:rPr lang="zh-CN" altLang="en-US">
                    <a:noFill/>
                  </a:rPr>
                  <a:t> </a:t>
                </a:r>
              </a:p>
            </p:txBody>
          </p:sp>
        </mc:Fallback>
      </mc:AlternateContent>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C_1#目录1:5f1bd41e2?lid=dba9608b2&amp;cid=dba9608b2&amp;vtp=1&amp;bt=1&amp;bbb=1">
            <a:hlinkClick r:id="rId3" action="ppaction://hlinksldjump"/>
          </p:cNvPr>
          <p:cNvSpPr/>
          <p:nvPr/>
        </p:nvSpPr>
        <p:spPr>
          <a:xfrm>
            <a:off x="6803136" y="2125980"/>
            <a:ext cx="5404104" cy="283464"/>
          </a:xfrm>
          <a:prstGeom prst="rect">
            <a:avLst/>
          </a:prstGeom>
          <a:noFill/>
          <a:ln/>
        </p:spPr>
        <p:txBody>
          <a:bodyPr wrap="none" lIns="0" tIns="0" rIns="0" bIns="0" rtlCol="0" anchor="ctr"/>
          <a:lstStyle/>
          <a:p>
            <a:pPr marL="0" algn="l" latinLnBrk="1">
              <a:lnSpc>
                <a:spcPts val="2400"/>
              </a:lnSpc>
            </a:pPr>
            <a:r>
              <a:rPr lang="en-US" altLang="zh-CN" sz="1700" b="0" i="0" dirty="0">
                <a:solidFill>
                  <a:srgbClr val="6565FF"/>
                </a:solidFill>
                <a:latin typeface="Arial" pitchFamily="34" charset="0"/>
                <a:ea typeface="Arial" pitchFamily="34" charset="-122"/>
                <a:cs typeface="Arial" pitchFamily="34" charset="-120"/>
              </a:rPr>
              <a:t>知识点1</a:t>
            </a:r>
            <a:r>
              <a:rPr lang="en-US" altLang="zh-CN" sz="1700" b="0" i="0" dirty="0">
                <a:solidFill>
                  <a:srgbClr val="6565FF"/>
                </a:solidFill>
                <a:latin typeface="SimSun" pitchFamily="34" charset="0"/>
                <a:ea typeface="SimSun" pitchFamily="34" charset="-122"/>
                <a:cs typeface="SimSun" pitchFamily="34" charset="-120"/>
              </a:rPr>
              <a:t> </a:t>
            </a:r>
            <a:r>
              <a:rPr lang="en-US" altLang="zh-CN" sz="1700" b="0" i="0" dirty="0">
                <a:solidFill>
                  <a:srgbClr val="6565FF"/>
                </a:solidFill>
                <a:latin typeface="Arial" pitchFamily="34" charset="0"/>
                <a:ea typeface="Arial" pitchFamily="34" charset="-122"/>
                <a:cs typeface="Arial" pitchFamily="34" charset="-120"/>
              </a:rPr>
              <a:t>两角和与差的余弦公式</a:t>
            </a:r>
            <a:endParaRPr lang="en-US" altLang="zh-CN" sz="1700" dirty="0"/>
          </a:p>
        </p:txBody>
      </p:sp>
      <p:sp>
        <p:nvSpPr>
          <p:cNvPr id="3" name="C_1#目录1:5f1bd41e2?lid=7057083fa&amp;cid=7057083fa&amp;vtp=1&amp;bbb=1">
            <a:hlinkClick r:id="rId3" action="ppaction://hlinksldjump"/>
          </p:cNvPr>
          <p:cNvSpPr/>
          <p:nvPr/>
        </p:nvSpPr>
        <p:spPr>
          <a:xfrm>
            <a:off x="6803136" y="2446020"/>
            <a:ext cx="5404104" cy="283464"/>
          </a:xfrm>
          <a:prstGeom prst="rect">
            <a:avLst/>
          </a:prstGeom>
          <a:noFill/>
          <a:ln/>
        </p:spPr>
        <p:txBody>
          <a:bodyPr wrap="none" lIns="0" tIns="0" rIns="0" bIns="0" rtlCol="0" anchor="ctr"/>
          <a:lstStyle/>
          <a:p>
            <a:pPr marL="0" algn="l" latinLnBrk="1">
              <a:lnSpc>
                <a:spcPts val="2400"/>
              </a:lnSpc>
            </a:pPr>
            <a:r>
              <a:rPr lang="en-US" altLang="zh-CN" sz="1700" b="0" i="0" dirty="0">
                <a:solidFill>
                  <a:srgbClr val="6565FF"/>
                </a:solidFill>
                <a:latin typeface="Arial" pitchFamily="34" charset="0"/>
                <a:ea typeface="Arial" pitchFamily="34" charset="-122"/>
                <a:cs typeface="Arial" pitchFamily="34" charset="-120"/>
              </a:rPr>
              <a:t>知识点2</a:t>
            </a:r>
            <a:r>
              <a:rPr lang="en-US" altLang="zh-CN" sz="1700" b="0" i="0" dirty="0">
                <a:solidFill>
                  <a:srgbClr val="6565FF"/>
                </a:solidFill>
                <a:latin typeface="SimSun" pitchFamily="34" charset="0"/>
                <a:ea typeface="SimSun" pitchFamily="34" charset="-122"/>
                <a:cs typeface="SimSun" pitchFamily="34" charset="-120"/>
              </a:rPr>
              <a:t> </a:t>
            </a:r>
            <a:r>
              <a:rPr lang="en-US" altLang="zh-CN" sz="1700" b="0" i="0" dirty="0">
                <a:solidFill>
                  <a:srgbClr val="6565FF"/>
                </a:solidFill>
                <a:latin typeface="Arial" pitchFamily="34" charset="0"/>
                <a:ea typeface="Arial" pitchFamily="34" charset="-122"/>
                <a:cs typeface="Arial" pitchFamily="34" charset="-120"/>
              </a:rPr>
              <a:t>两角和与差的正弦公式</a:t>
            </a:r>
            <a:endParaRPr lang="en-US" altLang="zh-CN" sz="1700" dirty="0"/>
          </a:p>
        </p:txBody>
      </p:sp>
      <p:sp>
        <p:nvSpPr>
          <p:cNvPr id="4" name="C_1#目录1:5f1bd41e2?lid=3797f99b1&amp;cid=3797f99b1&amp;vtp=1&amp;bbb=1">
            <a:hlinkClick r:id="rId3" action="ppaction://hlinksldjump"/>
          </p:cNvPr>
          <p:cNvSpPr/>
          <p:nvPr/>
        </p:nvSpPr>
        <p:spPr>
          <a:xfrm>
            <a:off x="6803136" y="2775204"/>
            <a:ext cx="5404104" cy="283464"/>
          </a:xfrm>
          <a:prstGeom prst="rect">
            <a:avLst/>
          </a:prstGeom>
          <a:noFill/>
          <a:ln/>
        </p:spPr>
        <p:txBody>
          <a:bodyPr wrap="none" lIns="0" tIns="0" rIns="0" bIns="0" rtlCol="0" anchor="ctr"/>
          <a:lstStyle/>
          <a:p>
            <a:pPr marL="0" algn="l" latinLnBrk="1">
              <a:lnSpc>
                <a:spcPts val="2400"/>
              </a:lnSpc>
            </a:pPr>
            <a:r>
              <a:rPr lang="en-US" altLang="zh-CN" sz="1700" b="0" i="0" dirty="0">
                <a:solidFill>
                  <a:srgbClr val="6565FF"/>
                </a:solidFill>
                <a:latin typeface="Arial" pitchFamily="34" charset="0"/>
                <a:ea typeface="Arial" pitchFamily="34" charset="-122"/>
                <a:cs typeface="Arial" pitchFamily="34" charset="-120"/>
              </a:rPr>
              <a:t>知识点3</a:t>
            </a:r>
            <a:r>
              <a:rPr lang="en-US" altLang="zh-CN" sz="1700" b="0" i="0" dirty="0">
                <a:solidFill>
                  <a:srgbClr val="6565FF"/>
                </a:solidFill>
                <a:latin typeface="SimSun" pitchFamily="34" charset="0"/>
                <a:ea typeface="SimSun" pitchFamily="34" charset="-122"/>
                <a:cs typeface="SimSun" pitchFamily="34" charset="-120"/>
              </a:rPr>
              <a:t> </a:t>
            </a:r>
            <a:r>
              <a:rPr lang="en-US" altLang="zh-CN" sz="1700" b="0" i="0" dirty="0">
                <a:solidFill>
                  <a:srgbClr val="6565FF"/>
                </a:solidFill>
                <a:latin typeface="Arial" pitchFamily="34" charset="0"/>
                <a:ea typeface="Arial" pitchFamily="34" charset="-122"/>
                <a:cs typeface="Arial" pitchFamily="34" charset="-120"/>
              </a:rPr>
              <a:t>辅助角公式</a:t>
            </a:r>
            <a:endParaRPr lang="en-US" altLang="zh-CN" sz="1700" dirty="0"/>
          </a:p>
        </p:txBody>
      </p:sp>
      <p:sp>
        <p:nvSpPr>
          <p:cNvPr id="5" name="C_1#目录1:5f1bd41e2?lid=bffb1df9b&amp;cid=bffb1df9b&amp;vtp=1&amp;bbb=1">
            <a:hlinkClick r:id="rId3" action="ppaction://hlinksldjump"/>
          </p:cNvPr>
          <p:cNvSpPr/>
          <p:nvPr/>
        </p:nvSpPr>
        <p:spPr>
          <a:xfrm>
            <a:off x="6803136" y="3095244"/>
            <a:ext cx="5404104" cy="283464"/>
          </a:xfrm>
          <a:prstGeom prst="rect">
            <a:avLst/>
          </a:prstGeom>
          <a:noFill/>
          <a:ln/>
        </p:spPr>
        <p:txBody>
          <a:bodyPr wrap="none" lIns="0" tIns="0" rIns="0" bIns="0" rtlCol="0" anchor="ctr"/>
          <a:lstStyle/>
          <a:p>
            <a:pPr marL="0" algn="l" latinLnBrk="1">
              <a:lnSpc>
                <a:spcPts val="2400"/>
              </a:lnSpc>
            </a:pPr>
            <a:r>
              <a:rPr lang="en-US" altLang="zh-CN" sz="1700" b="0" i="0" dirty="0">
                <a:solidFill>
                  <a:srgbClr val="6565FF"/>
                </a:solidFill>
                <a:latin typeface="Arial" pitchFamily="34" charset="0"/>
                <a:ea typeface="Arial" pitchFamily="34" charset="-122"/>
                <a:cs typeface="Arial" pitchFamily="34" charset="-120"/>
              </a:rPr>
              <a:t>知识点4</a:t>
            </a:r>
            <a:r>
              <a:rPr lang="en-US" altLang="zh-CN" sz="1700" b="0" i="0" dirty="0">
                <a:solidFill>
                  <a:srgbClr val="6565FF"/>
                </a:solidFill>
                <a:latin typeface="SimSun" pitchFamily="34" charset="0"/>
                <a:ea typeface="SimSun" pitchFamily="34" charset="-122"/>
                <a:cs typeface="SimSun" pitchFamily="34" charset="-120"/>
              </a:rPr>
              <a:t> </a:t>
            </a:r>
            <a:r>
              <a:rPr lang="en-US" altLang="zh-CN" sz="1700" b="0" i="0" dirty="0">
                <a:solidFill>
                  <a:srgbClr val="6565FF"/>
                </a:solidFill>
                <a:latin typeface="Arial" pitchFamily="34" charset="0"/>
                <a:ea typeface="Arial" pitchFamily="34" charset="-122"/>
                <a:cs typeface="Arial" pitchFamily="34" charset="-120"/>
              </a:rPr>
              <a:t>两角和与差的正切公式</a:t>
            </a:r>
            <a:endParaRPr lang="en-US" altLang="zh-CN" sz="1700" dirty="0"/>
          </a:p>
        </p:txBody>
      </p:sp>
      <p:sp>
        <p:nvSpPr>
          <p:cNvPr id="6" name="C_1#目录1:5f1bd41e2?lid=9caa8cb0e&amp;cid=9caa8cb0e&amp;vtp=1&amp;bbb=1">
            <a:hlinkClick r:id="rId4" action="ppaction://hlinksldjump"/>
          </p:cNvPr>
          <p:cNvSpPr/>
          <p:nvPr/>
        </p:nvSpPr>
        <p:spPr>
          <a:xfrm>
            <a:off x="6803136" y="3922776"/>
            <a:ext cx="5404104" cy="283464"/>
          </a:xfrm>
          <a:prstGeom prst="rect">
            <a:avLst/>
          </a:prstGeom>
          <a:noFill/>
          <a:ln/>
        </p:spPr>
        <p:txBody>
          <a:bodyPr wrap="none" lIns="0" tIns="0" rIns="0" bIns="0" rtlCol="0" anchor="ctr"/>
          <a:lstStyle/>
          <a:p>
            <a:pPr marL="0" algn="l" latinLnBrk="1">
              <a:lnSpc>
                <a:spcPts val="2400"/>
              </a:lnSpc>
            </a:pPr>
            <a:r>
              <a:rPr lang="en-US" altLang="zh-CN" sz="1700" b="0" i="0" dirty="0">
                <a:solidFill>
                  <a:srgbClr val="6565FF"/>
                </a:solidFill>
                <a:latin typeface="Arial" pitchFamily="34" charset="0"/>
                <a:ea typeface="Arial" pitchFamily="34" charset="-122"/>
                <a:cs typeface="Arial" pitchFamily="34" charset="-120"/>
              </a:rPr>
              <a:t>要点1</a:t>
            </a:r>
            <a:r>
              <a:rPr lang="en-US" altLang="zh-CN" sz="1700" b="0" i="0" dirty="0">
                <a:solidFill>
                  <a:srgbClr val="6565FF"/>
                </a:solidFill>
                <a:latin typeface="SimSun" pitchFamily="34" charset="0"/>
                <a:ea typeface="SimSun" pitchFamily="34" charset="-122"/>
                <a:cs typeface="SimSun" pitchFamily="34" charset="-120"/>
              </a:rPr>
              <a:t> </a:t>
            </a:r>
            <a:r>
              <a:rPr lang="en-US" altLang="zh-CN" sz="1700" b="0" i="0" dirty="0">
                <a:solidFill>
                  <a:srgbClr val="6565FF"/>
                </a:solidFill>
                <a:latin typeface="Arial" pitchFamily="34" charset="0"/>
                <a:ea typeface="Arial" pitchFamily="34" charset="-122"/>
                <a:cs typeface="Arial" pitchFamily="34" charset="-120"/>
              </a:rPr>
              <a:t>三角函数求值中的化归与转化思想</a:t>
            </a:r>
            <a:endParaRPr lang="en-US" altLang="zh-CN" sz="1700" dirty="0"/>
          </a:p>
        </p:txBody>
      </p:sp>
      <p:sp>
        <p:nvSpPr>
          <p:cNvPr id="7" name="C_1#目录1:5f1bd41e2?lid=fb341487d&amp;cid=fb341487d&amp;vtp=1&amp;bbb=1">
            <a:hlinkClick r:id="rId5" action="ppaction://hlinksldjump"/>
          </p:cNvPr>
          <p:cNvSpPr/>
          <p:nvPr/>
        </p:nvSpPr>
        <p:spPr>
          <a:xfrm>
            <a:off x="6803136" y="4251960"/>
            <a:ext cx="5404104" cy="283464"/>
          </a:xfrm>
          <a:prstGeom prst="rect">
            <a:avLst/>
          </a:prstGeom>
          <a:noFill/>
          <a:ln/>
        </p:spPr>
        <p:txBody>
          <a:bodyPr wrap="none" lIns="0" tIns="0" rIns="0" bIns="0" rtlCol="0" anchor="ctr"/>
          <a:lstStyle/>
          <a:p>
            <a:pPr marL="0" algn="l" latinLnBrk="1">
              <a:lnSpc>
                <a:spcPts val="2400"/>
              </a:lnSpc>
            </a:pPr>
            <a:r>
              <a:rPr lang="en-US" altLang="zh-CN" sz="1700" b="0" i="0" dirty="0">
                <a:solidFill>
                  <a:srgbClr val="6565FF"/>
                </a:solidFill>
                <a:latin typeface="Arial" pitchFamily="34" charset="0"/>
                <a:ea typeface="Arial" pitchFamily="34" charset="-122"/>
                <a:cs typeface="Arial" pitchFamily="34" charset="-120"/>
              </a:rPr>
              <a:t>要点2</a:t>
            </a:r>
            <a:r>
              <a:rPr lang="en-US" altLang="zh-CN" sz="1700" b="0" i="0" dirty="0">
                <a:solidFill>
                  <a:srgbClr val="6565FF"/>
                </a:solidFill>
                <a:latin typeface="SimSun" pitchFamily="34" charset="0"/>
                <a:ea typeface="SimSun" pitchFamily="34" charset="-122"/>
                <a:cs typeface="SimSun" pitchFamily="34" charset="-120"/>
              </a:rPr>
              <a:t> </a:t>
            </a:r>
            <a:r>
              <a:rPr lang="en-US" altLang="zh-CN" sz="1700" b="0" i="0" dirty="0">
                <a:solidFill>
                  <a:srgbClr val="6565FF"/>
                </a:solidFill>
                <a:latin typeface="Arial" pitchFamily="34" charset="0"/>
                <a:ea typeface="Arial" pitchFamily="34" charset="-122"/>
                <a:cs typeface="Arial" pitchFamily="34" charset="-120"/>
              </a:rPr>
              <a:t>三角函数化简、求值中的整体思想</a:t>
            </a:r>
            <a:endParaRPr lang="en-US" altLang="zh-CN" sz="1700" dirty="0"/>
          </a:p>
        </p:txBody>
      </p:sp>
      <p:sp>
        <p:nvSpPr>
          <p:cNvPr id="8" name="C_1#目录1:5f1bd41e2?lid=70d690a49&amp;cid=70d690a49&amp;vtp=1&amp;bbb=1">
            <a:hlinkClick r:id="rId6" action="ppaction://hlinksldjump"/>
          </p:cNvPr>
          <p:cNvSpPr/>
          <p:nvPr/>
        </p:nvSpPr>
        <p:spPr>
          <a:xfrm>
            <a:off x="6803136" y="5362956"/>
            <a:ext cx="5404104" cy="283464"/>
          </a:xfrm>
          <a:prstGeom prst="rect">
            <a:avLst/>
          </a:prstGeom>
          <a:noFill/>
          <a:ln/>
        </p:spPr>
        <p:txBody>
          <a:bodyPr wrap="none" lIns="0" tIns="0" rIns="0" bIns="0" rtlCol="0" anchor="ctr"/>
          <a:lstStyle/>
          <a:p>
            <a:pPr marL="0" algn="l" latinLnBrk="1">
              <a:lnSpc>
                <a:spcPts val="2400"/>
              </a:lnSpc>
            </a:pPr>
            <a:r>
              <a:rPr lang="en-US" altLang="zh-CN" sz="1700" b="0" i="0" dirty="0">
                <a:solidFill>
                  <a:srgbClr val="6565FF"/>
                </a:solidFill>
                <a:latin typeface="Arial" pitchFamily="34" charset="0"/>
                <a:ea typeface="Arial" pitchFamily="34" charset="-122"/>
                <a:cs typeface="Arial" pitchFamily="34" charset="-120"/>
              </a:rPr>
              <a:t>易错点1</a:t>
            </a:r>
            <a:r>
              <a:rPr lang="en-US" altLang="zh-CN" sz="1700" b="0" i="0" dirty="0">
                <a:solidFill>
                  <a:srgbClr val="6565FF"/>
                </a:solidFill>
                <a:latin typeface="SimSun" pitchFamily="34" charset="0"/>
                <a:ea typeface="SimSun" pitchFamily="34" charset="-122"/>
                <a:cs typeface="SimSun" pitchFamily="34" charset="-120"/>
              </a:rPr>
              <a:t> </a:t>
            </a:r>
            <a:r>
              <a:rPr lang="en-US" altLang="zh-CN" sz="1700" b="0" i="0" dirty="0">
                <a:solidFill>
                  <a:srgbClr val="6565FF"/>
                </a:solidFill>
                <a:latin typeface="Arial" pitchFamily="34" charset="0"/>
                <a:ea typeface="Arial" pitchFamily="34" charset="-122"/>
                <a:cs typeface="Arial" pitchFamily="34" charset="-120"/>
              </a:rPr>
              <a:t>忽略角的范围导致错误</a:t>
            </a:r>
            <a:endParaRPr lang="en-US" altLang="zh-CN" sz="1700" dirty="0"/>
          </a:p>
        </p:txBody>
      </p:sp>
      <p:sp>
        <p:nvSpPr>
          <p:cNvPr id="9" name="C_1#目录1:5f1bd41e2?lid=a0eda20bf&amp;cid=a0eda20bf&amp;vtp=1&amp;bbb=1">
            <a:hlinkClick r:id="rId7" action="ppaction://hlinksldjump"/>
          </p:cNvPr>
          <p:cNvSpPr/>
          <p:nvPr/>
        </p:nvSpPr>
        <p:spPr>
          <a:xfrm>
            <a:off x="6803136" y="5692140"/>
            <a:ext cx="5404104" cy="283464"/>
          </a:xfrm>
          <a:prstGeom prst="rect">
            <a:avLst/>
          </a:prstGeom>
          <a:noFill/>
          <a:ln/>
        </p:spPr>
        <p:txBody>
          <a:bodyPr wrap="none" lIns="0" tIns="0" rIns="0" bIns="0" rtlCol="0" anchor="ctr"/>
          <a:lstStyle/>
          <a:p>
            <a:pPr marL="0" algn="l" latinLnBrk="1">
              <a:lnSpc>
                <a:spcPts val="2400"/>
              </a:lnSpc>
            </a:pPr>
            <a:r>
              <a:rPr lang="en-US" altLang="zh-CN" sz="1700" b="0" i="0" dirty="0">
                <a:solidFill>
                  <a:srgbClr val="6565FF"/>
                </a:solidFill>
                <a:latin typeface="Arial" pitchFamily="34" charset="0"/>
                <a:ea typeface="Arial" pitchFamily="34" charset="-122"/>
                <a:cs typeface="Arial" pitchFamily="34" charset="-120"/>
              </a:rPr>
              <a:t>易错点2</a:t>
            </a:r>
            <a:r>
              <a:rPr lang="en-US" altLang="zh-CN" sz="1700" b="0" i="0" dirty="0">
                <a:solidFill>
                  <a:srgbClr val="6565FF"/>
                </a:solidFill>
                <a:latin typeface="SimSun" pitchFamily="34" charset="0"/>
                <a:ea typeface="SimSun" pitchFamily="34" charset="-122"/>
                <a:cs typeface="SimSun" pitchFamily="34" charset="-120"/>
              </a:rPr>
              <a:t>  </a:t>
            </a:r>
            <a:r>
              <a:rPr lang="en-US" altLang="zh-CN" sz="1700" b="0" i="0" dirty="0">
                <a:solidFill>
                  <a:srgbClr val="6565FF"/>
                </a:solidFill>
                <a:latin typeface="Arial" pitchFamily="34" charset="0"/>
                <a:ea typeface="Arial" pitchFamily="34" charset="-122"/>
                <a:cs typeface="Arial" pitchFamily="34" charset="-120"/>
              </a:rPr>
              <a:t>求角时选择三角函数类型不当致误</a:t>
            </a:r>
            <a:endParaRPr lang="en-US" altLang="zh-CN" sz="1700" dirty="0"/>
          </a:p>
        </p:txBody>
      </p:sp>
    </p:spTree>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name="Slide 48&amp;si=4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126_1#3449b40a1?vaa=1&amp;vcp=1&amp;vop=1&amp;pid=5ec40218f&amp;color=0,55,96&amp;vtp=1&amp;bt=1&amp;bbb=1&amp;hb=1"/>
              <p:cNvSpPr/>
              <p:nvPr/>
            </p:nvSpPr>
            <p:spPr>
              <a:xfrm>
                <a:off x="502920" y="2018144"/>
                <a:ext cx="10570464" cy="910146"/>
              </a:xfrm>
              <a:prstGeom prst="rect">
                <a:avLst/>
              </a:prstGeom>
              <a:noFill/>
              <a:ln/>
            </p:spPr>
            <p:txBody>
              <a:bodyPr wrap="none" lIns="0" tIns="0" rIns="0" bIns="0" rtlCol="0" anchor="t"/>
              <a:lstStyle/>
              <a:p>
                <a:pPr algn="l" latinLnBrk="1">
                  <a:lnSpc>
                    <a:spcPts val="3600"/>
                  </a:lnSpc>
                </a:pPr>
                <a:r>
                  <a:rPr lang="en-US" altLang="zh-CN" sz="1800" b="1" i="0" dirty="0">
                    <a:solidFill>
                      <a:srgbClr val="003760"/>
                    </a:solidFill>
                    <a:latin typeface="Times New Roman" pitchFamily="34" charset="0"/>
                    <a:ea typeface="微软雅黑" pitchFamily="34" charset="-122"/>
                    <a:cs typeface="Times New Roman" pitchFamily="34" charset="-120"/>
                  </a:rPr>
                  <a:t>8-1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Times New Roman" pitchFamily="34" charset="0"/>
                    <a:ea typeface="微软雅黑" pitchFamily="34" charset="-122"/>
                    <a:cs typeface="Times New Roman" pitchFamily="34" charset="-120"/>
                  </a:rPr>
                  <a:t>多选）</a:t>
                </a:r>
                <a:r>
                  <a:rPr lang="en-US" altLang="zh-CN" sz="1800" b="0" i="0" dirty="0">
                    <a:solidFill>
                      <a:srgbClr val="003760"/>
                    </a:solidFill>
                    <a:latin typeface="Times New Roman" pitchFamily="34" charset="0"/>
                    <a:ea typeface="微软雅黑" pitchFamily="34" charset="-122"/>
                    <a:cs typeface="Times New Roman" pitchFamily="34" charset="-120"/>
                  </a:rPr>
                  <a:t>已知函数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&gt;0,0&lt;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&lt;</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，且</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图象的相邻两条</a:t>
                </a:r>
              </a:p>
              <a:p>
                <a:pPr latinLnBrk="1">
                  <a:lnSpc>
                    <a:spcPts val="3800"/>
                  </a:lnSpc>
                </a:pPr>
                <a:r>
                  <a:rPr lang="en-US" altLang="zh-CN" b="0" i="0">
                    <a:solidFill>
                      <a:srgbClr val="003760"/>
                    </a:solidFill>
                    <a:latin typeface="Times New Roman" pitchFamily="34" charset="0"/>
                    <a:ea typeface="微软雅黑" pitchFamily="34" charset="-122"/>
                    <a:cs typeface="Times New Roman" pitchFamily="34" charset="-120"/>
                  </a:rPr>
                  <a:t>对称轴间的距离为</a:t>
                </a:r>
                <a14:m>
                  <m:oMath xmlns:m="http://schemas.openxmlformats.org/officeDocument/2006/math">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a:solidFill>
                      <a:srgbClr val="003760"/>
                    </a:solidFill>
                    <a:latin typeface="Times New Roman" pitchFamily="34" charset="0"/>
                    <a:ea typeface="微软雅黑" pitchFamily="34" charset="-122"/>
                    <a:cs typeface="Times New Roman" pitchFamily="34" charset="-120"/>
                  </a:rPr>
                  <a:t>则以下说法正确的是(</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2" name="QC_6_BD.126_1#3449b40a1?vaa=1&amp;vcp=1&amp;vop=1&amp;pid=5ec40218f&amp;color=0,55,96&amp;vtp=1&amp;bt=1&amp;bbb=1&amp;hb=1"/>
              <p:cNvSpPr>
                <a:spLocks noRot="1" noChangeAspect="1" noMove="1" noResize="1" noEditPoints="1" noAdjustHandles="1" noChangeArrowheads="1" noChangeShapeType="1" noTextEdit="1"/>
              </p:cNvSpPr>
              <p:nvPr/>
            </p:nvSpPr>
            <p:spPr>
              <a:xfrm>
                <a:off x="502920" y="2018144"/>
                <a:ext cx="10570464" cy="910146"/>
              </a:xfrm>
              <a:prstGeom prst="rect">
                <a:avLst/>
              </a:prstGeom>
              <a:blipFill>
                <a:blip r:embed="rId3"/>
                <a:stretch>
                  <a:fillRect l="-1384" b="-939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C_6_BD.126_2#3449b40a1.choices?vaa=1&amp;vcp=1&amp;vop=1&amp;pid=5ec40218f&amp;color=0,55,96&amp;vtp=1&amp;bbb=1"/>
              <p:cNvSpPr/>
              <p:nvPr/>
            </p:nvSpPr>
            <p:spPr>
              <a:xfrm>
                <a:off x="502920" y="2930702"/>
                <a:ext cx="10570464" cy="205359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4600"/>
                  </a:lnSpc>
                </a:pPr>
                <a:r>
                  <a:rPr lang="en-US" altLang="zh-CN"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为偶函数，则</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4400"/>
                  </a:lnSpc>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在区间</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(0,</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上单调递增，则</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𝜑</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的最大值为</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4200"/>
                  </a:lnSpc>
                </a:pPr>
                <a:r>
                  <a:rPr lang="en-US" altLang="zh-CN"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图象的一个对称中心为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126_2#3449b40a1.choices?vaa=1&amp;vcp=1&amp;vop=1&amp;pid=5ec40218f&amp;color=0,55,96&amp;vtp=1&amp;bbb=1"/>
              <p:cNvSpPr>
                <a:spLocks noRot="1" noChangeAspect="1" noMove="1" noResize="1" noEditPoints="1" noAdjustHandles="1" noChangeArrowheads="1" noChangeShapeType="1" noTextEdit="1"/>
              </p:cNvSpPr>
              <p:nvPr/>
            </p:nvSpPr>
            <p:spPr>
              <a:xfrm>
                <a:off x="502920" y="2930702"/>
                <a:ext cx="10570464" cy="2053590"/>
              </a:xfrm>
              <a:prstGeom prst="rect">
                <a:avLst/>
              </a:prstGeom>
              <a:blipFill>
                <a:blip r:embed="rId4"/>
                <a:stretch>
                  <a:fillRect l="-1384" b="-3858"/>
                </a:stretch>
              </a:blipFill>
              <a:ln/>
            </p:spPr>
            <p:txBody>
              <a:bodyPr/>
              <a:lstStyle/>
              <a:p>
                <a:r>
                  <a:rPr lang="zh-CN" altLang="en-US">
                    <a:noFill/>
                  </a:rPr>
                  <a:t> </a:t>
                </a:r>
              </a:p>
            </p:txBody>
          </p:sp>
        </mc:Fallback>
      </mc:AlternateContent>
    </p:spTree>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name="Slide 49&amp;si=4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128_1#3449b40a1?vaa=1&amp;vcp=1&amp;vop=1&amp;pid=5ec40218f&amp;color=0,55,96&amp;vtp=1&amp;bt=1&amp;bbb=1&amp;hb=1"/>
              <p:cNvSpPr/>
              <p:nvPr/>
            </p:nvSpPr>
            <p:spPr>
              <a:xfrm>
                <a:off x="502920" y="1398384"/>
                <a:ext cx="10570464" cy="3844163"/>
              </a:xfrm>
              <a:prstGeom prst="rect">
                <a:avLst/>
              </a:prstGeom>
              <a:noFill/>
              <a:ln/>
            </p:spPr>
            <p:txBody>
              <a:bodyPr wrap="none" lIns="0" tIns="0" rIns="0" bIns="0" rtlCol="0" anchor="t"/>
              <a:lstStyle/>
              <a:p>
                <a:pPr algn="l" latinLnBrk="1">
                  <a:lnSpc>
                    <a:spcPts val="44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图象的相邻两条对称轴间的距</a:t>
                </a:r>
              </a:p>
              <a:p>
                <a:pPr latinLnBrk="1">
                  <a:lnSpc>
                    <a:spcPts val="4400"/>
                  </a:lnSpc>
                </a:pPr>
                <a:r>
                  <a:rPr lang="en-US" altLang="zh-CN" sz="1800" b="0" i="0">
                    <a:solidFill>
                      <a:srgbClr val="003760"/>
                    </a:solidFill>
                    <a:latin typeface="Times New Roman" pitchFamily="34" charset="0"/>
                    <a:ea typeface="微软雅黑" pitchFamily="34" charset="-122"/>
                    <a:cs typeface="Times New Roman" pitchFamily="34" charset="-120"/>
                  </a:rPr>
                  <a:t>离为</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，可得周期</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𝑇</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m:rPr>
                            <m:sty m:val="p"/>
                          </m:rPr>
                          <a:rPr lang="en-US" altLang="zh-CN" sz="1800" b="0" i="0">
                            <a:solidFill>
                              <a:srgbClr val="003760"/>
                            </a:solidFill>
                            <a:latin typeface="Cambria Math" pitchFamily="34" charset="0"/>
                            <a:ea typeface="Cambria Math" pitchFamily="34" charset="-122"/>
                            <a:cs typeface="Cambria Math" pitchFamily="34" charset="-120"/>
                          </a:rPr>
                          <m:t>π</m:t>
                        </m:r>
                      </m:den>
                    </m:f>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.对于选项A,由</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可得选项</a:t>
                </a:r>
              </a:p>
              <a:p>
                <a:pPr latinLnBrk="1">
                  <a:lnSpc>
                    <a:spcPts val="4400"/>
                  </a:lnSpc>
                </a:pP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Times New Roman" pitchFamily="34" charset="0"/>
                    <a:ea typeface="微软雅黑" pitchFamily="34" charset="-122"/>
                    <a:cs typeface="Times New Roman" pitchFamily="34" charset="-120"/>
                  </a:rPr>
                  <a:t>错误；对于选项B,若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为偶函数，则</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(0)=2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或</a:t>
                </a:r>
              </a:p>
              <a:p>
                <a:pPr latinLnBrk="1">
                  <a:lnSpc>
                    <a:spcPts val="44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0&lt;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&lt;</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，故选项B正确；对于选项C,由</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∈(0,</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，可得</a:t>
                </a:r>
              </a:p>
              <a:p>
                <a:pPr latinLnBrk="1">
                  <a:lnSpc>
                    <a:spcPts val="44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0&lt;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&lt;</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，且</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在区间</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(0,</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上单调递增，则</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，解得</a:t>
                </a:r>
              </a:p>
              <a:p>
                <a:pPr latinLnBrk="1">
                  <a:lnSpc>
                    <a:spcPts val="44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0&lt;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𝜑</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的最大值为</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，故选项C正确；对于选项D,由</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图象的一个对称中心为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,0</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，可得</a:t>
                </a:r>
              </a:p>
              <a:p>
                <a:pPr latinLnBrk="1">
                  <a:lnSpc>
                    <a:spcPts val="4200"/>
                  </a:lnSpc>
                </a:pP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𝑓</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12</m:t>
                        </m:r>
                      </m:den>
                    </m:f>
                    <m:r>
                      <a:rPr lang="en-US" altLang="zh-CN" b="0" i="0">
                        <a:solidFill>
                          <a:srgbClr val="003760"/>
                        </a:solidFill>
                        <a:latin typeface="Cambria Math" pitchFamily="34" charset="0"/>
                        <a:ea typeface="Cambria Math" pitchFamily="34" charset="-122"/>
                        <a:cs typeface="Cambria Math" pitchFamily="34" charset="-120"/>
                      </a:rPr>
                      <m:t>)=2</m:t>
                    </m:r>
                    <m:r>
                      <m:rPr>
                        <m:sty m:val="p"/>
                      </m:rPr>
                      <a:rPr lang="en-US" altLang="zh-CN" b="0" i="0">
                        <a:solidFill>
                          <a:srgbClr val="003760"/>
                        </a:solidFill>
                        <a:latin typeface="Cambria Math" pitchFamily="34" charset="0"/>
                        <a:ea typeface="Cambria Math" pitchFamily="34" charset="-122"/>
                        <a:cs typeface="Cambria Math" pitchFamily="34" charset="-120"/>
                      </a:rPr>
                      <m:t>sin</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3</m:t>
                        </m:r>
                      </m:den>
                    </m:f>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𝜑</m:t>
                    </m:r>
                    <m:r>
                      <a:rPr lang="en-US" altLang="zh-CN" b="0" i="0">
                        <a:solidFill>
                          <a:srgbClr val="003760"/>
                        </a:solidFill>
                        <a:latin typeface="Cambria Math" pitchFamily="34" charset="0"/>
                        <a:ea typeface="Cambria Math" pitchFamily="34" charset="-122"/>
                        <a:cs typeface="Cambria Math" pitchFamily="34" charset="-120"/>
                      </a:rPr>
                      <m:t>)=0</m:t>
                    </m:r>
                  </m:oMath>
                </a14:m>
                <a:r>
                  <a:rPr lang="en-US" altLang="zh-CN"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3</m:t>
                        </m:r>
                      </m:den>
                    </m:f>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𝜑</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𝑘</m:t>
                    </m:r>
                    <m:r>
                      <m:rPr>
                        <m:sty m:val="p"/>
                      </m:rPr>
                      <a:rPr lang="en-US" altLang="zh-CN" b="0" i="0">
                        <a:solidFill>
                          <a:srgbClr val="003760"/>
                        </a:solidFill>
                        <a:latin typeface="Cambria Math" pitchFamily="34" charset="0"/>
                        <a:ea typeface="Cambria Math" pitchFamily="34" charset="-122"/>
                        <a:cs typeface="Cambria Math" pitchFamily="34" charset="-120"/>
                      </a:rPr>
                      <m:t>π</m:t>
                    </m:r>
                  </m:oMath>
                </a14:m>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𝑘</m:t>
                    </m:r>
                    <m:r>
                      <a:rPr lang="en-US" altLang="zh-CN" b="0" i="0">
                        <a:solidFill>
                          <a:srgbClr val="003760"/>
                        </a:solidFill>
                        <a:latin typeface="Cambria Math" pitchFamily="34" charset="0"/>
                        <a:ea typeface="Cambria Math" pitchFamily="34" charset="-122"/>
                        <a:cs typeface="Cambria Math" pitchFamily="34" charset="-120"/>
                      </a:rPr>
                      <m:t>∈</m:t>
                    </m:r>
                    <m:r>
                      <a:rPr lang="en-US" altLang="zh-CN" b="1" i="0">
                        <a:solidFill>
                          <a:srgbClr val="003760"/>
                        </a:solidFill>
                        <a:latin typeface="Cambria Math" pitchFamily="34" charset="0"/>
                        <a:ea typeface="Cambria Math" pitchFamily="34" charset="-122"/>
                        <a:cs typeface="Cambria Math" pitchFamily="34" charset="-120"/>
                      </a:rPr>
                      <m:t>𝐙</m:t>
                    </m:r>
                  </m:oMath>
                </a14:m>
                <a:r>
                  <a:rPr lang="en-US" altLang="zh-CN" b="0" i="0" dirty="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0&lt;</m:t>
                    </m:r>
                    <m:r>
                      <a:rPr lang="en-US" altLang="zh-CN" b="0" i="0">
                        <a:solidFill>
                          <a:srgbClr val="003760"/>
                        </a:solidFill>
                        <a:latin typeface="Cambria Math" pitchFamily="34" charset="0"/>
                        <a:ea typeface="Cambria Math" pitchFamily="34" charset="-122"/>
                        <a:cs typeface="Cambria Math" pitchFamily="34" charset="-120"/>
                      </a:rPr>
                      <m:t>𝜑</m:t>
                    </m:r>
                    <m:r>
                      <a:rPr lang="en-US" altLang="zh-CN" b="0" i="0">
                        <a:solidFill>
                          <a:srgbClr val="003760"/>
                        </a:solidFill>
                        <a:latin typeface="Cambria Math" pitchFamily="34" charset="0"/>
                        <a:ea typeface="Cambria Math" pitchFamily="34" charset="-122"/>
                        <a:cs typeface="Cambria Math" pitchFamily="34" charset="-120"/>
                      </a:rPr>
                      <m:t>&lt;</m:t>
                    </m:r>
                    <m:r>
                      <m:rPr>
                        <m:sty m:val="p"/>
                      </m:rPr>
                      <a:rPr lang="en-US" altLang="zh-CN" b="0" i="0">
                        <a:solidFill>
                          <a:srgbClr val="003760"/>
                        </a:solidFill>
                        <a:latin typeface="Cambria Math" pitchFamily="34" charset="0"/>
                        <a:ea typeface="Cambria Math" pitchFamily="34" charset="-122"/>
                        <a:cs typeface="Cambria Math" pitchFamily="34" charset="-120"/>
                      </a:rPr>
                      <m:t>π</m:t>
                    </m:r>
                  </m:oMath>
                </a14:m>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𝜑</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3</m:t>
                        </m:r>
                      </m:den>
                    </m:f>
                  </m:oMath>
                </a14:m>
                <a:r>
                  <a:rPr lang="en-US" altLang="zh-CN" b="0" i="0" dirty="0">
                    <a:solidFill>
                      <a:srgbClr val="003760"/>
                    </a:solidFill>
                    <a:latin typeface="Times New Roman" pitchFamily="34" charset="0"/>
                    <a:ea typeface="微软雅黑" pitchFamily="34" charset="-122"/>
                    <a:cs typeface="Times New Roman" pitchFamily="34" charset="-120"/>
                  </a:rPr>
                  <a:t>，故选项D错误.故选</a:t>
                </a:r>
                <a14:m>
                  <m:oMath xmlns:m="http://schemas.openxmlformats.org/officeDocument/2006/math">
                    <m:r>
                      <m:rPr>
                        <m:sty m:val="p"/>
                      </m:rPr>
                      <a:rPr lang="en-US" altLang="zh-CN" b="0" i="0">
                        <a:solidFill>
                          <a:srgbClr val="003760"/>
                        </a:solidFill>
                        <a:latin typeface="Cambria Math" pitchFamily="34" charset="0"/>
                        <a:ea typeface="Cambria Math" pitchFamily="34" charset="-122"/>
                        <a:cs typeface="Cambria Math" pitchFamily="34" charset="-120"/>
                      </a:rPr>
                      <m:t>BC</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2" name="QC_6_AS.128_1#3449b40a1?vaa=1&amp;vcp=1&amp;vop=1&amp;pid=5ec40218f&amp;color=0,55,96&amp;vtp=1&amp;bt=1&amp;bbb=1&amp;hb=1"/>
              <p:cNvSpPr>
                <a:spLocks noRot="1" noChangeAspect="1" noMove="1" noResize="1" noEditPoints="1" noAdjustHandles="1" noChangeArrowheads="1" noChangeShapeType="1" noTextEdit="1"/>
              </p:cNvSpPr>
              <p:nvPr/>
            </p:nvSpPr>
            <p:spPr>
              <a:xfrm>
                <a:off x="502920" y="1398384"/>
                <a:ext cx="10570464" cy="3844163"/>
              </a:xfrm>
              <a:prstGeom prst="rect">
                <a:avLst/>
              </a:prstGeom>
              <a:blipFill>
                <a:blip r:embed="rId3"/>
                <a:stretch>
                  <a:fillRect l="-1384" r="-1326" b="-2219"/>
                </a:stretch>
              </a:blipFill>
              <a:ln/>
            </p:spPr>
            <p:txBody>
              <a:bodyPr/>
              <a:lstStyle/>
              <a:p>
                <a:r>
                  <a:rPr lang="zh-CN" altLang="en-US">
                    <a:noFill/>
                  </a:rPr>
                  <a:t> </a:t>
                </a:r>
              </a:p>
            </p:txBody>
          </p:sp>
        </mc:Fallback>
      </mc:AlternateContent>
      <p:sp>
        <p:nvSpPr>
          <p:cNvPr id="3" name="QC_6_AN.129_1#3449b40a1?vaa=1&amp;vcp=1&amp;vop=1&amp;pid=5ec40218f&amp;color=0,55,96&amp;vtp=1&amp;bbb=1"/>
          <p:cNvSpPr/>
          <p:nvPr/>
        </p:nvSpPr>
        <p:spPr>
          <a:xfrm>
            <a:off x="502920" y="5247372"/>
            <a:ext cx="10570464" cy="408305"/>
          </a:xfrm>
          <a:prstGeom prst="rect">
            <a:avLst/>
          </a:prstGeom>
          <a:noFill/>
          <a:ln/>
        </p:spPr>
        <p:txBody>
          <a:bodyPr wrap="none" lIns="0" tIns="0" rIns="0" bIns="0" rtlCol="0" anchor="t"/>
          <a:lstStyle/>
          <a:p>
            <a:pPr algn="l" latinLnBrk="1">
              <a:lnSpc>
                <a:spcPts val="3600"/>
              </a:lnSpc>
            </a:pPr>
            <a:r>
              <a:rPr lang="en-US" altLang="zh-CN" sz="2000" b="1" i="0" dirty="0">
                <a:solidFill>
                  <a:srgbClr val="6161F4"/>
                </a:solidFill>
                <a:latin typeface="Times New Roman" pitchFamily="34" charset="0"/>
                <a:ea typeface="微软雅黑" pitchFamily="34" charset="-122"/>
                <a:cs typeface="Times New Roman" pitchFamily="34" charset="-120"/>
              </a:rPr>
              <a:t>【答案】</a:t>
            </a:r>
            <a:r>
              <a:rPr lang="en-US" altLang="zh-CN" sz="2000" b="0" i="0" dirty="0">
                <a:solidFill>
                  <a:srgbClr val="6161F4"/>
                </a:solidFill>
                <a:latin typeface="Times New Roman" pitchFamily="34" charset="0"/>
                <a:ea typeface="微软雅黑" pitchFamily="34" charset="-122"/>
                <a:cs typeface="Times New Roman" pitchFamily="34" charset="-120"/>
              </a:rPr>
              <a:t>BC</a:t>
            </a:r>
            <a:endParaRPr lang="en-US" altLang="zh-CN" sz="20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bg/>
                                          </p:spTgt>
                                        </p:tgtEl>
                                        <p:attrNameLst>
                                          <p:attrName>style.visibility</p:attrName>
                                        </p:attrNameLst>
                                      </p:cBhvr>
                                      <p:to>
                                        <p:strVal val="visible"/>
                                      </p:to>
                                    </p:set>
                                    <p:animEffect transition="in" filter="fade">
                                      <p:cBhvr>
                                        <p:cTn id="49" dur="500"/>
                                        <p:tgtEl>
                                          <p:spTgt spid="3">
                                            <p:bg/>
                                          </p:spTgt>
                                        </p:tgtEl>
                                      </p:cBhvr>
                                    </p:animEffect>
                                    <p:anim calcmode="lin" valueType="num">
                                      <p:cBhvr>
                                        <p:cTn id="50" dur="500" fill="hold"/>
                                        <p:tgtEl>
                                          <p:spTgt spid="3">
                                            <p:bg/>
                                          </p:spTgt>
                                        </p:tgtEl>
                                        <p:attrNameLst>
                                          <p:attrName>ppt_x</p:attrName>
                                        </p:attrNameLst>
                                      </p:cBhvr>
                                      <p:tavLst>
                                        <p:tav tm="0">
                                          <p:val>
                                            <p:strVal val="#ppt_x"/>
                                          </p:val>
                                        </p:tav>
                                        <p:tav tm="100000">
                                          <p:val>
                                            <p:strVal val="#ppt_x"/>
                                          </p:val>
                                        </p:tav>
                                      </p:tavLst>
                                    </p:anim>
                                    <p:anim calcmode="lin" valueType="num">
                                      <p:cBhvr>
                                        <p:cTn id="51" dur="500" fill="hold"/>
                                        <p:tgtEl>
                                          <p:spTgt spid="3">
                                            <p:bg/>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
                                            <p:txEl>
                                              <p:pRg st="0" end="0"/>
                                            </p:txEl>
                                          </p:spTgt>
                                        </p:tgtEl>
                                        <p:attrNameLst>
                                          <p:attrName>style.visibility</p:attrName>
                                        </p:attrNameLst>
                                      </p:cBhvr>
                                      <p:to>
                                        <p:strVal val="visible"/>
                                      </p:to>
                                    </p:set>
                                    <p:animEffect transition="in" filter="fade">
                                      <p:cBhvr>
                                        <p:cTn id="54" dur="500"/>
                                        <p:tgtEl>
                                          <p:spTgt spid="3">
                                            <p:txEl>
                                              <p:pRg st="0" end="0"/>
                                            </p:txEl>
                                          </p:spTgt>
                                        </p:tgtEl>
                                      </p:cBhvr>
                                    </p:animEffect>
                                    <p:anim calcmode="lin" valueType="num">
                                      <p:cBhvr>
                                        <p:cTn id="5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name="Slide 50&amp;si=5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130_1#eee877a7c?vaa=1&amp;vcp=1&amp;vop=1&amp;pid=5ec40218f&amp;color=0,55,96&amp;vtp=1&amp;bt=1&amp;bbb=1"/>
              <p:cNvSpPr/>
              <p:nvPr/>
            </p:nvSpPr>
            <p:spPr>
              <a:xfrm>
                <a:off x="502920" y="2493853"/>
                <a:ext cx="10570464" cy="360680"/>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8-2</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m:rPr>
                        <m:nor/>
                      </m:rPr>
                      <a:rPr lang="en-US" altLang="zh-CN" sz="1800" b="0" i="0" smtClean="0">
                        <a:solidFill>
                          <a:srgbClr val="003760"/>
                        </a:solidFill>
                        <a:latin typeface="SimSun" pitchFamily="34" charset="0"/>
                        <a:ea typeface="SimSun" pitchFamily="34" charset="-122"/>
                        <a:cs typeface="SimSun"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中，若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𝐵</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𝐵</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𝐵</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𝐵</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m:rPr>
                        <m:nor/>
                      </m:rPr>
                      <a:rPr lang="en-US" altLang="zh-CN" sz="1800" b="0" i="0" smtClean="0">
                        <a:solidFill>
                          <a:srgbClr val="003760"/>
                        </a:solidFill>
                        <a:latin typeface="SimSun" pitchFamily="34" charset="0"/>
                        <a:ea typeface="SimSun" pitchFamily="34" charset="-122"/>
                        <a:cs typeface="SimSun"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𝐴𝐵𝐶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是(</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C_6_BD.130_1#eee877a7c?vaa=1&amp;vcp=1&amp;vop=1&amp;pid=5ec40218f&amp;color=0,55,96&amp;vtp=1&amp;bt=1&amp;bbb=1"/>
              <p:cNvSpPr>
                <a:spLocks noRot="1" noChangeAspect="1" noMove="1" noResize="1" noEditPoints="1" noAdjustHandles="1" noChangeArrowheads="1" noChangeShapeType="1" noTextEdit="1"/>
              </p:cNvSpPr>
              <p:nvPr/>
            </p:nvSpPr>
            <p:spPr>
              <a:xfrm>
                <a:off x="502920" y="2493853"/>
                <a:ext cx="10570464" cy="360680"/>
              </a:xfrm>
              <a:prstGeom prst="rect">
                <a:avLst/>
              </a:prstGeom>
              <a:blipFill>
                <a:blip r:embed="rId3"/>
                <a:stretch>
                  <a:fillRect l="-1384" b="-40678"/>
                </a:stretch>
              </a:blipFill>
              <a:ln/>
            </p:spPr>
            <p:txBody>
              <a:bodyPr/>
              <a:lstStyle/>
              <a:p>
                <a:r>
                  <a:rPr lang="zh-CN" altLang="en-US">
                    <a:noFill/>
                  </a:rPr>
                  <a:t> </a:t>
                </a:r>
              </a:p>
            </p:txBody>
          </p:sp>
        </mc:Fallback>
      </mc:AlternateContent>
      <p:sp>
        <p:nvSpPr>
          <p:cNvPr id="3" name="QC_6_AN.132_1#eee877a7c.bracket?vaa=1&amp;vcp=1&amp;vop=1&amp;pid=5ec40218f&amp;color=0,55,96&amp;vpa=24&amp;vtp=1"/>
          <p:cNvSpPr/>
          <p:nvPr/>
        </p:nvSpPr>
        <p:spPr>
          <a:xfrm>
            <a:off x="7719632" y="2575641"/>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B</a:t>
            </a:r>
            <a:endParaRPr lang="en-US" altLang="zh-CN" sz="2000" dirty="0">
              <a:solidFill>
                <a:srgbClr val="6161F4"/>
              </a:solidFill>
            </a:endParaRPr>
          </a:p>
        </p:txBody>
      </p:sp>
      <p:sp>
        <p:nvSpPr>
          <p:cNvPr id="4" name="QC_6_BD.130_2#eee877a7c.choices?vaa=1&amp;vcp=1&amp;vop=1&amp;pid=5ec40218f&amp;color=0,55,96&amp;vtp=1&amp;bbb=1"/>
          <p:cNvSpPr/>
          <p:nvPr/>
        </p:nvSpPr>
        <p:spPr>
          <a:xfrm>
            <a:off x="502920" y="2864440"/>
            <a:ext cx="10570464" cy="770255"/>
          </a:xfrm>
          <a:prstGeom prst="rect">
            <a:avLst/>
          </a:prstGeom>
          <a:noFill/>
          <a:ln/>
        </p:spPr>
        <p:txBody>
          <a:bodyPr wrap="none" lIns="0" tIns="0" rIns="0" bIns="0" rtlCol="0" anchor="t"/>
          <a:lstStyle/>
          <a:p>
            <a:pPr latinLnBrk="1">
              <a:lnSpc>
                <a:spcPts val="33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锐角三角形</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直角三角形</a:t>
            </a:r>
            <a:endParaRPr lang="en-US" altLang="zh-CN" sz="1800" dirty="0">
              <a:solidFill>
                <a:srgbClr val="003760"/>
              </a:solidFill>
            </a:endParaRPr>
          </a:p>
          <a:p>
            <a:pPr latinLnBrk="1">
              <a:lnSpc>
                <a:spcPts val="31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钝角三角形</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直角三角形或钝角三角形</a:t>
            </a:r>
            <a:endParaRPr lang="en-US" altLang="zh-CN" sz="1800" dirty="0">
              <a:solidFill>
                <a:srgbClr val="003760"/>
              </a:solidFill>
            </a:endParaRPr>
          </a:p>
        </p:txBody>
      </p:sp>
      <mc:AlternateContent xmlns:mc="http://schemas.openxmlformats.org/markup-compatibility/2006" xmlns:a14="http://schemas.microsoft.com/office/drawing/2010/main">
        <mc:Choice Requires="a14">
          <p:sp>
            <p:nvSpPr>
              <p:cNvPr id="5" name="QC_6_AS.131_1#eee877a7c?vaa=1&amp;vcp=1&amp;vop=1&amp;pid=5ec40218f&amp;color=0,55,96&amp;vtp=1&amp;bbb=1&amp;hb=1"/>
              <p:cNvSpPr/>
              <p:nvPr/>
            </p:nvSpPr>
            <p:spPr>
              <a:xfrm>
                <a:off x="502920" y="3646124"/>
                <a:ext cx="10570464" cy="83820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m:rPr>
                        <m:nor/>
                      </m:rPr>
                      <a:rPr lang="en-US" altLang="zh-CN" sz="1800" b="0" i="0" smtClean="0">
                        <a:solidFill>
                          <a:srgbClr val="003760"/>
                        </a:solidFill>
                        <a:latin typeface="SimSun" pitchFamily="34" charset="0"/>
                        <a:ea typeface="SimSun" pitchFamily="34" charset="-122"/>
                        <a:cs typeface="SimSun"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中，若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𝐵</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𝐵</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𝐵</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𝐵</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𝐵</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𝐵</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p>
              <a:p>
                <a:pPr latinLnBrk="1">
                  <a:lnSpc>
                    <a:spcPts val="3300"/>
                  </a:lnSpc>
                </a:pPr>
                <a14:m>
                  <m:oMath xmlns:m="http://schemas.openxmlformats.org/officeDocument/2006/math">
                    <m:r>
                      <m:rPr>
                        <m:sty m:val="p"/>
                      </m:rPr>
                      <a:rPr lang="en-US" altLang="zh-CN" b="0" i="0" smtClean="0">
                        <a:solidFill>
                          <a:srgbClr val="003760"/>
                        </a:solidFill>
                        <a:latin typeface="Cambria Math" pitchFamily="34" charset="0"/>
                        <a:ea typeface="Cambria Math" pitchFamily="34" charset="-122"/>
                        <a:cs typeface="Cambria Math" pitchFamily="34" charset="-120"/>
                      </a:rPr>
                      <m:t>sin</m:t>
                    </m:r>
                    <m:r>
                      <m:rPr>
                        <m:nor/>
                      </m:rPr>
                      <a:rPr lang="en-US" altLang="zh-CN" b="0" i="0" smtClean="0">
                        <a:solidFill>
                          <a:srgbClr val="003760"/>
                        </a:solidFill>
                        <a:latin typeface="Cambria Math" pitchFamily="34" charset="0"/>
                        <a:ea typeface="Cambria Math" pitchFamily="34" charset="-122"/>
                        <a:cs typeface="Cambria Math" pitchFamily="34" charset="-120"/>
                      </a:rPr>
                      <m:t> </m:t>
                    </m:r>
                    <m:r>
                      <a:rPr lang="en-US" altLang="zh-CN" b="0" i="0" smtClean="0">
                        <a:solidFill>
                          <a:srgbClr val="003760"/>
                        </a:solidFill>
                        <a:latin typeface="Cambria Math" pitchFamily="34" charset="0"/>
                        <a:ea typeface="Cambria Math" pitchFamily="34" charset="-122"/>
                        <a:cs typeface="Cambria Math" pitchFamily="34" charset="-120"/>
                      </a:rPr>
                      <m:t>𝐴</m:t>
                    </m:r>
                    <m:r>
                      <a:rPr lang="en-US" altLang="zh-CN" b="0" i="0" smtClean="0">
                        <a:solidFill>
                          <a:srgbClr val="003760"/>
                        </a:solidFill>
                        <a:latin typeface="Cambria Math" pitchFamily="34" charset="0"/>
                        <a:ea typeface="Cambria Math" pitchFamily="34" charset="-122"/>
                        <a:cs typeface="Cambria Math" pitchFamily="34" charset="-120"/>
                      </a:rPr>
                      <m:t>=1</m:t>
                    </m:r>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𝐴</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2</m:t>
                        </m:r>
                      </m:den>
                    </m:f>
                  </m:oMath>
                </a14:m>
                <a:r>
                  <a:rPr lang="en-US" altLang="zh-CN" b="0" i="0" dirty="0">
                    <a:solidFill>
                      <a:srgbClr val="003760"/>
                    </a:solidFill>
                    <a:latin typeface="Times New Roman" pitchFamily="34" charset="0"/>
                    <a:ea typeface="微软雅黑" pitchFamily="34" charset="-122"/>
                    <a:cs typeface="Times New Roman" pitchFamily="34" charset="-120"/>
                  </a:rPr>
                  <a:t>，故</a:t>
                </a:r>
                <a14:m>
                  <m:oMath xmlns:m="http://schemas.openxmlformats.org/officeDocument/2006/math">
                    <m:r>
                      <m:rPr>
                        <m:nor/>
                      </m:rPr>
                      <a:rPr lang="en-US" altLang="zh-CN" b="0" i="0" smtClean="0">
                        <a:solidFill>
                          <a:srgbClr val="003760"/>
                        </a:solidFill>
                        <a:latin typeface="SimSun" pitchFamily="34" charset="0"/>
                        <a:ea typeface="SimSun" pitchFamily="34" charset="-122"/>
                        <a:cs typeface="SimSun"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𝐴𝐵𝐶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是直角三角形.</a:t>
                </a:r>
                <a:endParaRPr lang="en-US" altLang="zh-CN" dirty="0">
                  <a:solidFill>
                    <a:srgbClr val="003760"/>
                  </a:solidFill>
                </a:endParaRPr>
              </a:p>
            </p:txBody>
          </p:sp>
        </mc:Choice>
        <mc:Fallback xmlns="">
          <p:sp>
            <p:nvSpPr>
              <p:cNvPr id="5" name="QC_6_AS.131_1#eee877a7c?vaa=1&amp;vcp=1&amp;vop=1&amp;pid=5ec40218f&amp;color=0,55,96&amp;vtp=1&amp;bbb=1&amp;hb=1"/>
              <p:cNvSpPr>
                <a:spLocks noRot="1" noChangeAspect="1" noMove="1" noResize="1" noEditPoints="1" noAdjustHandles="1" noChangeArrowheads="1" noChangeShapeType="1" noTextEdit="1"/>
              </p:cNvSpPr>
              <p:nvPr/>
            </p:nvSpPr>
            <p:spPr>
              <a:xfrm>
                <a:off x="502920" y="3646124"/>
                <a:ext cx="10570464" cy="838200"/>
              </a:xfrm>
              <a:prstGeom prst="rect">
                <a:avLst/>
              </a:prstGeom>
              <a:blipFill>
                <a:blip r:embed="rId4"/>
                <a:stretch>
                  <a:fillRect l="-1384" b="-1014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
                                            <p:bg/>
                                          </p:spTgt>
                                        </p:tgtEl>
                                        <p:attrNameLst>
                                          <p:attrName>style.visibility</p:attrName>
                                        </p:attrNameLst>
                                      </p:cBhvr>
                                      <p:to>
                                        <p:strVal val="visible"/>
                                      </p:to>
                                    </p:set>
                                    <p:animEffect transition="in" filter="fade">
                                      <p:cBhvr>
                                        <p:cTn id="24" dur="500"/>
                                        <p:tgtEl>
                                          <p:spTgt spid="3">
                                            <p:bg/>
                                          </p:spTgt>
                                        </p:tgtEl>
                                      </p:cBhvr>
                                    </p:animEffect>
                                    <p:anim calcmode="lin" valueType="num">
                                      <p:cBhvr>
                                        <p:cTn id="25" dur="500" fill="hold"/>
                                        <p:tgtEl>
                                          <p:spTgt spid="3">
                                            <p:bg/>
                                          </p:spTgt>
                                        </p:tgtEl>
                                        <p:attrNameLst>
                                          <p:attrName>ppt_x</p:attrName>
                                        </p:attrNameLst>
                                      </p:cBhvr>
                                      <p:tavLst>
                                        <p:tav tm="0">
                                          <p:val>
                                            <p:strVal val="#ppt_x"/>
                                          </p:val>
                                        </p:tav>
                                        <p:tav tm="100000">
                                          <p:val>
                                            <p:strVal val="#ppt_x"/>
                                          </p:val>
                                        </p:tav>
                                      </p:tavLst>
                                    </p:anim>
                                    <p:anim calcmode="lin" valueType="num">
                                      <p:cBhvr>
                                        <p:cTn id="26" dur="500" fill="hold"/>
                                        <p:tgtEl>
                                          <p:spTgt spid="3">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Effect transition="in" filter="fade">
                                      <p:cBhvr>
                                        <p:cTn id="29" dur="500"/>
                                        <p:tgtEl>
                                          <p:spTgt spid="3">
                                            <p:txEl>
                                              <p:pRg st="0" end="0"/>
                                            </p:txEl>
                                          </p:spTgt>
                                        </p:tgtEl>
                                      </p:cBhvr>
                                    </p:animEffect>
                                    <p:anim calcmode="lin" valueType="num">
                                      <p:cBhvr>
                                        <p:cTn id="3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3.xml><?xml version="1.0" encoding="utf-8"?>
<p:sld xmlns:a="http://schemas.openxmlformats.org/drawingml/2006/main" xmlns:r="http://schemas.openxmlformats.org/officeDocument/2006/relationships" xmlns:p="http://schemas.openxmlformats.org/presentationml/2006/main">
  <p:cSld name="Slide 51&amp;si=5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134_1#e484ff180?vaa=1&amp;vcp=1&amp;vop=1&amp;pid=5ec40218f&amp;color=0,55,96&amp;vtp=1&amp;bt=1&amp;bbb=1"/>
              <p:cNvSpPr/>
              <p:nvPr/>
            </p:nvSpPr>
            <p:spPr>
              <a:xfrm>
                <a:off x="502920" y="2713310"/>
                <a:ext cx="10570464" cy="622110"/>
              </a:xfrm>
              <a:prstGeom prst="rect">
                <a:avLst/>
              </a:prstGeom>
              <a:noFill/>
              <a:ln/>
            </p:spPr>
            <p:txBody>
              <a:bodyPr wrap="none" lIns="0" tIns="0" rIns="0" bIns="0" rtlCol="0" anchor="t"/>
              <a:lstStyle/>
              <a:p>
                <a:pPr algn="l" latinLnBrk="1">
                  <a:lnSpc>
                    <a:spcPts val="5800"/>
                  </a:lnSpc>
                </a:pPr>
                <a:r>
                  <a:rPr lang="en-US" altLang="zh-CN" sz="1800" b="1" i="0" dirty="0">
                    <a:solidFill>
                      <a:srgbClr val="003760"/>
                    </a:solidFill>
                    <a:latin typeface="Times New Roman" pitchFamily="34" charset="0"/>
                    <a:ea typeface="微软雅黑" pitchFamily="34" charset="-122"/>
                    <a:cs typeface="Times New Roman" pitchFamily="34" charset="-120"/>
                  </a:rPr>
                  <a:t>8-3</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14</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76</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59</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31</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i="0" dirty="0">
                    <a:solidFill>
                      <a:srgbClr val="003760"/>
                    </a:solidFill>
                    <a:latin typeface="SimSun" pitchFamily="34" charset="0"/>
                    <a:ea typeface="SimSun" pitchFamily="34" charset="-122"/>
                    <a:cs typeface="SimSun" pitchFamily="34" charset="-120"/>
                  </a:rPr>
                  <a:t>_</a:t>
                </a:r>
                <a:r>
                  <a:rPr lang="en-US" altLang="zh-CN" sz="3250" b="0" i="0" u="sng" kern="0" spc="-99900">
                    <a:solidFill>
                      <a:srgbClr val="FF00FF"/>
                    </a:solidFill>
                    <a:latin typeface="SimSun" panose="02010600030101010101" pitchFamily="2" charset="-122"/>
                    <a:ea typeface="微软雅黑" pitchFamily="34" charset="-122"/>
                    <a:cs typeface="Times New Roman" pitchFamily="34" charset="-120"/>
                  </a:rPr>
                  <a:t> </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B_6_BD.134_1#e484ff180?vaa=1&amp;vcp=1&amp;vop=1&amp;pid=5ec40218f&amp;color=0,55,96&amp;vtp=1&amp;bt=1&amp;bbb=1"/>
              <p:cNvSpPr>
                <a:spLocks noRot="1" noChangeAspect="1" noMove="1" noResize="1" noEditPoints="1" noAdjustHandles="1" noChangeArrowheads="1" noChangeShapeType="1" noTextEdit="1"/>
              </p:cNvSpPr>
              <p:nvPr/>
            </p:nvSpPr>
            <p:spPr>
              <a:xfrm>
                <a:off x="502920" y="2713310"/>
                <a:ext cx="10570464" cy="622110"/>
              </a:xfrm>
              <a:prstGeom prst="rect">
                <a:avLst/>
              </a:prstGeom>
              <a:blipFill>
                <a:blip r:embed="rId3"/>
                <a:stretch>
                  <a:fillRect l="-1384" b="-2156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6_AN.136_1#e484ff180.blank?vaa=1&amp;vcp=1&amp;vop=1&amp;pid=5ec40218f&amp;color=0,55,96&amp;vpa=25&amp;vtp=1&amp;bbb=1&amp;rh=38.25"/>
              <p:cNvSpPr/>
              <p:nvPr/>
            </p:nvSpPr>
            <p:spPr>
              <a:xfrm>
                <a:off x="6657404" y="2783858"/>
                <a:ext cx="359918" cy="485775"/>
              </a:xfrm>
              <a:prstGeom prst="rect">
                <a:avLst/>
              </a:prstGeom>
              <a:noFill/>
              <a:ln/>
            </p:spPr>
            <p:txBody>
              <a:bodyPr wrap="none" lIns="0" tIns="0" rIns="0" bIns="0" rtlCol="0" anchor="t"/>
              <a:lstStyle/>
              <a:p>
                <a:pPr algn="ctr" latinLnBrk="1">
                  <a:lnSpc>
                    <a:spcPts val="3900"/>
                  </a:lnSpc>
                </a:pPr>
                <a14:m>
                  <m:oMath xmlns:m="http://schemas.openxmlformats.org/officeDocument/2006/math">
                    <m:f>
                      <m:fPr>
                        <m:ctrlPr>
                          <a:rPr lang="en-US" altLang="zh-CN" sz="2000" b="0" i="1" dirty="0" smtClean="0">
                            <a:solidFill>
                              <a:srgbClr val="6161F4"/>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2000" b="0" i="1" dirty="0">
                                <a:solidFill>
                                  <a:srgbClr val="6161F4"/>
                                </a:solidFill>
                                <a:latin typeface="Cambria Math" panose="02040503050406030204" pitchFamily="18" charset="0"/>
                                <a:ea typeface="微软雅黑" pitchFamily="34" charset="-122"/>
                                <a:cs typeface="Times New Roman" pitchFamily="34" charset="-120"/>
                              </a:rPr>
                            </m:ctrlPr>
                          </m:radPr>
                          <m:deg/>
                          <m:e>
                            <m:r>
                              <a:rPr lang="en-US" altLang="zh-CN" sz="2000" b="0" i="0">
                                <a:solidFill>
                                  <a:srgbClr val="6161F4"/>
                                </a:solidFill>
                                <a:latin typeface="Cambria Math" pitchFamily="34" charset="0"/>
                                <a:ea typeface="Cambria Math" pitchFamily="34" charset="-122"/>
                                <a:cs typeface="Cambria Math" pitchFamily="34" charset="-120"/>
                              </a:rPr>
                              <m:t>2</m:t>
                            </m:r>
                          </m:e>
                        </m:rad>
                      </m:num>
                      <m:den>
                        <m:r>
                          <a:rPr lang="en-US" altLang="zh-CN" sz="2000" b="0" i="0">
                            <a:solidFill>
                              <a:srgbClr val="6161F4"/>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3" name="QB_6_AN.136_1#e484ff180.blank?vaa=1&amp;vcp=1&amp;vop=1&amp;pid=5ec40218f&amp;color=0,55,96&amp;vpa=25&amp;vtp=1&amp;bbb=1&amp;rh=38.25"/>
              <p:cNvSpPr>
                <a:spLocks noRot="1" noChangeAspect="1" noMove="1" noResize="1" noEditPoints="1" noAdjustHandles="1" noChangeArrowheads="1" noChangeShapeType="1" noTextEdit="1"/>
              </p:cNvSpPr>
              <p:nvPr/>
            </p:nvSpPr>
            <p:spPr>
              <a:xfrm>
                <a:off x="6657404" y="2783858"/>
                <a:ext cx="359918" cy="485775"/>
              </a:xfrm>
              <a:prstGeom prst="rect">
                <a:avLst/>
              </a:prstGeom>
              <a:blipFill>
                <a:blip r:embed="rId4"/>
                <a:stretch>
                  <a:fillRect b="-2532"/>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6_AS.135_1#e484ff180?vaa=1&amp;vcp=1&amp;vop=1&amp;pid=5ec40218f&amp;color=0,55,96&amp;vtp=1&amp;bbb=1"/>
              <p:cNvSpPr/>
              <p:nvPr/>
            </p:nvSpPr>
            <p:spPr>
              <a:xfrm>
                <a:off x="502920" y="3343548"/>
                <a:ext cx="10570464" cy="998284"/>
              </a:xfrm>
              <a:prstGeom prst="rect">
                <a:avLst/>
              </a:prstGeom>
              <a:noFill/>
              <a:ln/>
            </p:spPr>
            <p:txBody>
              <a:bodyPr wrap="square" lIns="0" tIns="0" rIns="0" bIns="0" rtlCol="0" anchor="t"/>
              <a:lstStyle/>
              <a:p>
                <a:pPr algn="l" latinLnBrk="1">
                  <a:lnSpc>
                    <a:spcPts val="40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14</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76</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59</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31</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14</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nor/>
                      </m:rPr>
                      <a:rPr lang="en-US" altLang="zh-CN" sz="1800" b="0" i="0" smtClean="0">
                        <a:solidFill>
                          <a:srgbClr val="003760"/>
                        </a:solidFill>
                        <a:latin typeface="Cambria Math" pitchFamily="34" charset="0"/>
                        <a:ea typeface="Cambria Math" pitchFamily="34" charset="-122"/>
                        <a:cs typeface="Cambria Math" pitchFamily="34" charset="-120"/>
                      </a:rPr>
                      <m:t> </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59</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76</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nor/>
                      </m:rPr>
                      <a:rPr lang="en-US" altLang="zh-CN" sz="1800" b="0" i="0" smtClean="0">
                        <a:solidFill>
                          <a:srgbClr val="003760"/>
                        </a:solidFill>
                        <a:latin typeface="Cambria Math" pitchFamily="34" charset="0"/>
                        <a:ea typeface="Cambria Math" pitchFamily="34" charset="-122"/>
                        <a:cs typeface="Cambria Math" pitchFamily="34" charset="-120"/>
                      </a:rPr>
                      <m:t> </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31</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14</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nor/>
                      </m:rPr>
                      <a:rPr lang="en-US" altLang="zh-CN" sz="1800" b="0" i="0" smtClean="0">
                        <a:solidFill>
                          <a:srgbClr val="003760"/>
                        </a:solidFill>
                        <a:latin typeface="Cambria Math" pitchFamily="34" charset="0"/>
                        <a:ea typeface="Cambria Math" pitchFamily="34" charset="-122"/>
                        <a:cs typeface="Cambria Math" pitchFamily="34" charset="-120"/>
                      </a:rPr>
                      <m:t> </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59</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14</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59</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59</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14</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45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4" name="QB_6_AS.135_1#e484ff180?vaa=1&amp;vcp=1&amp;vop=1&amp;pid=5ec40218f&amp;color=0,55,96&amp;vtp=1&amp;bbb=1"/>
              <p:cNvSpPr>
                <a:spLocks noRot="1" noChangeAspect="1" noMove="1" noResize="1" noEditPoints="1" noAdjustHandles="1" noChangeArrowheads="1" noChangeShapeType="1" noTextEdit="1"/>
              </p:cNvSpPr>
              <p:nvPr/>
            </p:nvSpPr>
            <p:spPr>
              <a:xfrm>
                <a:off x="502920" y="3343548"/>
                <a:ext cx="10570464" cy="998284"/>
              </a:xfrm>
              <a:prstGeom prst="rect">
                <a:avLst/>
              </a:prstGeom>
              <a:blipFill>
                <a:blip r:embed="rId5"/>
                <a:stretch>
                  <a:fillRect l="-1384" b="-853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bg/>
                                          </p:spTgt>
                                        </p:tgtEl>
                                        <p:attrNameLst>
                                          <p:attrName>style.visibility</p:attrName>
                                        </p:attrNameLst>
                                      </p:cBhvr>
                                      <p:to>
                                        <p:strVal val="visible"/>
                                      </p:to>
                                    </p:set>
                                    <p:animEffect transition="in" filter="fade">
                                      <p:cBhvr>
                                        <p:cTn id="19" dur="500"/>
                                        <p:tgtEl>
                                          <p:spTgt spid="3">
                                            <p:bg/>
                                          </p:spTgt>
                                        </p:tgtEl>
                                      </p:cBhvr>
                                    </p:animEffect>
                                    <p:anim calcmode="lin" valueType="num">
                                      <p:cBhvr>
                                        <p:cTn id="20" dur="500" fill="hold"/>
                                        <p:tgtEl>
                                          <p:spTgt spid="3">
                                            <p:bg/>
                                          </p:spTgt>
                                        </p:tgtEl>
                                        <p:attrNameLst>
                                          <p:attrName>ppt_x</p:attrName>
                                        </p:attrNameLst>
                                      </p:cBhvr>
                                      <p:tavLst>
                                        <p:tav tm="0">
                                          <p:val>
                                            <p:strVal val="#ppt_x"/>
                                          </p:val>
                                        </p:tav>
                                        <p:tav tm="100000">
                                          <p:val>
                                            <p:strVal val="#ppt_x"/>
                                          </p:val>
                                        </p:tav>
                                      </p:tavLst>
                                    </p:anim>
                                    <p:anim calcmode="lin" valueType="num">
                                      <p:cBhvr>
                                        <p:cTn id="21" dur="500" fill="hold"/>
                                        <p:tgtEl>
                                          <p:spTgt spid="3">
                                            <p:bg/>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Effect transition="in" filter="fade">
                                      <p:cBhvr>
                                        <p:cTn id="24" dur="500"/>
                                        <p:tgtEl>
                                          <p:spTgt spid="3">
                                            <p:txEl>
                                              <p:pRg st="0" end="0"/>
                                            </p:txEl>
                                          </p:spTgt>
                                        </p:tgtEl>
                                      </p:cBhvr>
                                    </p:animEffect>
                                    <p:anim calcmode="lin" valueType="num">
                                      <p:cBhvr>
                                        <p:cTn id="2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54.xml><?xml version="1.0" encoding="utf-8"?>
<p:sld xmlns:a="http://schemas.openxmlformats.org/drawingml/2006/main" xmlns:r="http://schemas.openxmlformats.org/officeDocument/2006/relationships" xmlns:p="http://schemas.openxmlformats.org/presentationml/2006/main">
  <p:cSld name="Slide 52&amp;si=5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138_1#bbdc8eecf?vcp=1&amp;vop=1&amp;pid=5ec40218f&amp;color=0,55,96&amp;vtp=1&amp;bt=1&amp;bbb=1"/>
              <p:cNvSpPr/>
              <p:nvPr/>
            </p:nvSpPr>
            <p:spPr>
              <a:xfrm>
                <a:off x="502920" y="792000"/>
                <a:ext cx="10570464" cy="363284"/>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8-4</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𝐵</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𝐶</m:t>
                    </m:r>
                  </m:oMath>
                </a14:m>
                <a:r>
                  <a:rPr lang="en-US" altLang="zh-CN" sz="1800" b="0" i="0" dirty="0">
                    <a:solidFill>
                      <a:srgbClr val="003760"/>
                    </a:solidFill>
                    <a:latin typeface="Times New Roman" pitchFamily="34" charset="0"/>
                    <a:ea typeface="微软雅黑" pitchFamily="34" charset="-122"/>
                    <a:cs typeface="Times New Roman" pitchFamily="34" charset="-120"/>
                  </a:rPr>
                  <a:t>是</a:t>
                </a:r>
                <a14:m>
                  <m:oMath xmlns:m="http://schemas.openxmlformats.org/officeDocument/2006/math">
                    <m:r>
                      <m:rPr>
                        <m:nor/>
                      </m:rPr>
                      <a:rPr lang="en-US" altLang="zh-CN" sz="1800" b="0" i="0">
                        <a:solidFill>
                          <a:srgbClr val="003760"/>
                        </a:solidFill>
                        <a:latin typeface="SimSun" pitchFamily="34" charset="0"/>
                        <a:ea typeface="SimSun" pitchFamily="34" charset="-122"/>
                        <a:cs typeface="SimSun"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的三个内角，向量</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𝒎</m:t>
                    </m:r>
                    <m:r>
                      <a:rPr lang="en-US" altLang="zh-CN" sz="1800" b="0" i="0">
                        <a:solidFill>
                          <a:srgbClr val="003760"/>
                        </a:solidFill>
                        <a:latin typeface="Cambria Math" pitchFamily="34" charset="0"/>
                        <a:ea typeface="Cambria Math" pitchFamily="34" charset="-122"/>
                        <a:cs typeface="Cambria Math" pitchFamily="34" charset="-120"/>
                      </a:rPr>
                      <m:t>=(−1,</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𝒏</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，且</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𝒎</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𝒏</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O_6_BD.138_1#bbdc8eecf?vcp=1&amp;vop=1&amp;pid=5ec40218f&amp;color=0,55,96&amp;vtp=1&amp;bt=1&amp;bbb=1"/>
              <p:cNvSpPr>
                <a:spLocks noRot="1" noChangeAspect="1" noMove="1" noResize="1" noEditPoints="1" noAdjustHandles="1" noChangeArrowheads="1" noChangeShapeType="1" noTextEdit="1"/>
              </p:cNvSpPr>
              <p:nvPr/>
            </p:nvSpPr>
            <p:spPr>
              <a:xfrm>
                <a:off x="502920" y="792000"/>
                <a:ext cx="10570464" cy="363284"/>
              </a:xfrm>
              <a:prstGeom prst="rect">
                <a:avLst/>
              </a:prstGeom>
              <a:blipFill>
                <a:blip r:embed="rId3"/>
                <a:stretch>
                  <a:fillRect l="-1384" b="-3666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7_BD.139_1#a88382249?vcp=1&amp;vop=1&amp;pid=bbdc8eecf&amp;color=0,55,96&amp;vtp=1&amp;bbb=1"/>
              <p:cNvSpPr/>
              <p:nvPr/>
            </p:nvSpPr>
            <p:spPr>
              <a:xfrm>
                <a:off x="502920" y="1159411"/>
                <a:ext cx="10570464" cy="335090"/>
              </a:xfrm>
              <a:prstGeom prst="rect">
                <a:avLst/>
              </a:prstGeom>
              <a:noFill/>
              <a:ln/>
            </p:spPr>
            <p:txBody>
              <a:bodyPr wrap="none" lIns="0" tIns="0" rIns="0" bIns="0" rtlCol="0" anchor="t"/>
              <a:lstStyle/>
              <a:p>
                <a:pPr algn="l" latinLnBrk="1">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（1）求角</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O_7_BD.139_1#a88382249?vcp=1&amp;vop=1&amp;pid=bbdc8eecf&amp;color=0,55,96&amp;vtp=1&amp;bbb=1"/>
              <p:cNvSpPr>
                <a:spLocks noRot="1" noChangeAspect="1" noMove="1" noResize="1" noEditPoints="1" noAdjustHandles="1" noChangeArrowheads="1" noChangeShapeType="1" noTextEdit="1"/>
              </p:cNvSpPr>
              <p:nvPr/>
            </p:nvSpPr>
            <p:spPr>
              <a:xfrm>
                <a:off x="502920" y="1159411"/>
                <a:ext cx="10570464" cy="335090"/>
              </a:xfrm>
              <a:prstGeom prst="rect">
                <a:avLst/>
              </a:prstGeom>
              <a:blipFill>
                <a:blip r:embed="rId4"/>
                <a:stretch>
                  <a:fillRect l="-1384" t="-7273" b="-4181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7_AN.140_1#a88382249?vcp=1&amp;vop=1&amp;pid=bbdc8eecf&amp;color=0,55,96&amp;vtp=1&amp;bbb=1"/>
              <p:cNvSpPr/>
              <p:nvPr/>
            </p:nvSpPr>
            <p:spPr>
              <a:xfrm>
                <a:off x="502920" y="1498692"/>
                <a:ext cx="10570464" cy="2751963"/>
              </a:xfrm>
              <a:prstGeom prst="rect">
                <a:avLst/>
              </a:prstGeom>
              <a:noFill/>
              <a:ln/>
            </p:spPr>
            <p:txBody>
              <a:bodyPr wrap="none" lIns="0" tIns="0" rIns="0" bIns="0" rtlCol="0" anchor="t"/>
              <a:lstStyle/>
              <a:p>
                <a:pPr algn="l" latinLnBrk="1">
                  <a:lnSpc>
                    <a:spcPts val="30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𝒎</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𝒏</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(−1,</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2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300"/>
                  </a:lnSpc>
                </a:pPr>
                <a:r>
                  <a:rPr lang="en-US" altLang="zh-CN" b="0" i="0">
                    <a:solidFill>
                      <a:srgbClr val="003760"/>
                    </a:solidFill>
                    <a:latin typeface="Times New Roman" pitchFamily="34" charset="0"/>
                    <a:ea typeface="微软雅黑" pitchFamily="34" charset="-122"/>
                    <a:cs typeface="Times New Roman" pitchFamily="34" charset="-120"/>
                  </a:rPr>
                  <a:t>因</a:t>
                </a:r>
                <a:r>
                  <a:rPr lang="en-US" altLang="zh-CN" sz="1800" b="0" i="0">
                    <a:solidFill>
                      <a:srgbClr val="003760"/>
                    </a:solidFill>
                    <a:latin typeface="Times New Roman" pitchFamily="34" charset="0"/>
                    <a:ea typeface="微软雅黑" pitchFamily="34" charset="-122"/>
                    <a:cs typeface="Times New Roman" pitchFamily="34" charset="-120"/>
                  </a:rPr>
                  <a:t>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0&lt;</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&lt;</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&lt;</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8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4" name="QO_7_AN.140_1#a88382249?vcp=1&amp;vop=1&amp;pid=bbdc8eecf&amp;color=0,55,96&amp;vtp=1&amp;bbb=1"/>
              <p:cNvSpPr>
                <a:spLocks noRot="1" noChangeAspect="1" noMove="1" noResize="1" noEditPoints="1" noAdjustHandles="1" noChangeArrowheads="1" noChangeShapeType="1" noTextEdit="1"/>
              </p:cNvSpPr>
              <p:nvPr/>
            </p:nvSpPr>
            <p:spPr>
              <a:xfrm>
                <a:off x="502920" y="1498692"/>
                <a:ext cx="10570464" cy="2751963"/>
              </a:xfrm>
              <a:prstGeom prst="rect">
                <a:avLst/>
              </a:prstGeom>
              <a:blipFill>
                <a:blip r:embed="rId5"/>
                <a:stretch>
                  <a:fillRect l="-1384" t="-443" b="-2882"/>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7_BD.141_1#999272ba7?vcp=1&amp;vop=1&amp;pid=bbdc8eecf&amp;color=0,55,96&amp;vtp=1&amp;bbb=1"/>
              <p:cNvSpPr/>
              <p:nvPr/>
            </p:nvSpPr>
            <p:spPr>
              <a:xfrm>
                <a:off x="502920" y="4216492"/>
                <a:ext cx="10570464" cy="452946"/>
              </a:xfrm>
              <a:prstGeom prst="rect">
                <a:avLst/>
              </a:prstGeom>
              <a:noFill/>
              <a:ln/>
            </p:spPr>
            <p:txBody>
              <a:bodyPr wrap="none" lIns="0" tIns="0" rIns="0" bIns="0" rtlCol="0" anchor="t"/>
              <a:lstStyle/>
              <a:p>
                <a:pPr algn="l" latinLnBrk="1">
                  <a:lnSpc>
                    <a:spcPts val="3800"/>
                  </a:lnSpc>
                </a:pPr>
                <a:r>
                  <a:rPr lang="en-US" altLang="zh-CN" sz="1800" b="0" i="0" dirty="0">
                    <a:solidFill>
                      <a:srgbClr val="003760"/>
                    </a:solidFill>
                    <a:latin typeface="Times New Roman" pitchFamily="34" charset="0"/>
                    <a:ea typeface="微软雅黑" pitchFamily="34" charset="-122"/>
                    <a:cs typeface="Times New Roman" pitchFamily="34" charset="-120"/>
                  </a:rPr>
                  <a:t>（2）若</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tan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)=−3</m:t>
                    </m:r>
                  </m:oMath>
                </a14:m>
                <a:r>
                  <a:rPr lang="en-US" altLang="zh-CN" sz="1800" b="0" i="0" dirty="0">
                    <a:solidFill>
                      <a:srgbClr val="003760"/>
                    </a:solidFill>
                    <a:latin typeface="Times New Roman" pitchFamily="34" charset="0"/>
                    <a:ea typeface="微软雅黑" pitchFamily="34" charset="-122"/>
                    <a:cs typeface="Times New Roman" pitchFamily="34" charset="-120"/>
                  </a:rPr>
                  <a:t>，求</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5" name="QO_7_BD.141_1#999272ba7?vcp=1&amp;vop=1&amp;pid=bbdc8eecf&amp;color=0,55,96&amp;vtp=1&amp;bbb=1"/>
              <p:cNvSpPr>
                <a:spLocks noRot="1" noChangeAspect="1" noMove="1" noResize="1" noEditPoints="1" noAdjustHandles="1" noChangeArrowheads="1" noChangeShapeType="1" noTextEdit="1"/>
              </p:cNvSpPr>
              <p:nvPr/>
            </p:nvSpPr>
            <p:spPr>
              <a:xfrm>
                <a:off x="502920" y="4216492"/>
                <a:ext cx="10570464" cy="452946"/>
              </a:xfrm>
              <a:prstGeom prst="rect">
                <a:avLst/>
              </a:prstGeom>
              <a:blipFill>
                <a:blip r:embed="rId6"/>
                <a:stretch>
                  <a:fillRect l="-1384" b="-1756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O_7_AN.142_1#999272ba7?vcp=1&amp;vop=1&amp;pid=bbdc8eecf&amp;color=0,55,96&amp;vtp=1&amp;bbb=1"/>
              <p:cNvSpPr/>
              <p:nvPr/>
            </p:nvSpPr>
            <p:spPr>
              <a:xfrm>
                <a:off x="502920" y="4677184"/>
                <a:ext cx="10570464" cy="1462786"/>
              </a:xfrm>
              <a:prstGeom prst="rect">
                <a:avLst/>
              </a:prstGeom>
              <a:noFill/>
              <a:ln/>
            </p:spPr>
            <p:txBody>
              <a:bodyPr wrap="none" lIns="0" tIns="0" rIns="0" bIns="0" rtlCol="0" anchor="t"/>
              <a:lstStyle/>
              <a:p>
                <a:pPr algn="l" latinLnBrk="1">
                  <a:lnSpc>
                    <a:spcPts val="40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tan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×1</m:t>
                        </m:r>
                      </m:den>
                    </m:f>
                    <m:r>
                      <a:rPr lang="en-US" altLang="zh-CN" sz="1800" b="0" i="0">
                        <a:solidFill>
                          <a:srgbClr val="003760"/>
                        </a:solidFill>
                        <a:latin typeface="Cambria Math" pitchFamily="34" charset="0"/>
                        <a:ea typeface="Cambria Math" pitchFamily="34" charset="-122"/>
                        <a:cs typeface="Cambria Math" pitchFamily="34" charset="-120"/>
                      </a:rPr>
                      <m:t>=−3</m:t>
                    </m:r>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000"/>
                  </a:lnSpc>
                </a:pPr>
                <a:r>
                  <a:rPr lang="en-US" altLang="zh-CN" b="0" i="0">
                    <a:solidFill>
                      <a:srgbClr val="003760"/>
                    </a:solidFill>
                    <a:latin typeface="Times New Roman" pitchFamily="34" charset="0"/>
                    <a:ea typeface="微软雅黑" pitchFamily="34" charset="-122"/>
                    <a:cs typeface="Times New Roman" pitchFamily="34" charset="-120"/>
                  </a:rPr>
                  <a:t>因</a:t>
                </a:r>
                <a:r>
                  <a:rPr lang="en-US" altLang="zh-CN" sz="1800" b="0" i="0">
                    <a:solidFill>
                      <a:srgbClr val="003760"/>
                    </a:solidFill>
                    <a:latin typeface="Times New Roman" pitchFamily="34" charset="0"/>
                    <a:ea typeface="微软雅黑" pitchFamily="34" charset="-122"/>
                    <a:cs typeface="Times New Roman" pitchFamily="34" charset="-120"/>
                  </a:rPr>
                  <a:t>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5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𝐶</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𝐵</m:t>
                        </m:r>
                      </m:num>
                      <m:den>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𝐴</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𝐵</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1−2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8+5</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11</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6" name="QO_7_AN.142_1#999272ba7?vcp=1&amp;vop=1&amp;pid=bbdc8eecf&amp;color=0,55,96&amp;vtp=1&amp;bbb=1"/>
              <p:cNvSpPr>
                <a:spLocks noRot="1" noChangeAspect="1" noMove="1" noResize="1" noEditPoints="1" noAdjustHandles="1" noChangeArrowheads="1" noChangeShapeType="1" noTextEdit="1"/>
              </p:cNvSpPr>
              <p:nvPr/>
            </p:nvSpPr>
            <p:spPr>
              <a:xfrm>
                <a:off x="502920" y="4677184"/>
                <a:ext cx="10570464" cy="1462786"/>
              </a:xfrm>
              <a:prstGeom prst="rect">
                <a:avLst/>
              </a:prstGeom>
              <a:blipFill>
                <a:blip r:embed="rId7"/>
                <a:stretch>
                  <a:fillRect l="-1384" b="-458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fade">
                                      <p:cBhvr>
                                        <p:cTn id="32" dur="500"/>
                                        <p:tgtEl>
                                          <p:spTgt spid="4">
                                            <p:txEl>
                                              <p:pRg st="4" end="4"/>
                                            </p:txEl>
                                          </p:spTgt>
                                        </p:tgtEl>
                                      </p:cBhvr>
                                    </p:animEffect>
                                    <p:anim calcmode="lin" valueType="num">
                                      <p:cBhvr>
                                        <p:cTn id="3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Effect transition="in" filter="fade">
                                      <p:cBhvr>
                                        <p:cTn id="37" dur="500"/>
                                        <p:tgtEl>
                                          <p:spTgt spid="4">
                                            <p:txEl>
                                              <p:pRg st="5" end="5"/>
                                            </p:txEl>
                                          </p:spTgt>
                                        </p:tgtEl>
                                      </p:cBhvr>
                                    </p:animEffect>
                                    <p:anim calcmode="lin" valueType="num">
                                      <p:cBhvr>
                                        <p:cTn id="38"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4">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6">
                                            <p:bg/>
                                          </p:spTgt>
                                        </p:tgtEl>
                                        <p:attrNameLst>
                                          <p:attrName>style.visibility</p:attrName>
                                        </p:attrNameLst>
                                      </p:cBhvr>
                                      <p:to>
                                        <p:strVal val="visible"/>
                                      </p:to>
                                    </p:set>
                                    <p:animEffect transition="in" filter="fade">
                                      <p:cBhvr>
                                        <p:cTn id="44" dur="500"/>
                                        <p:tgtEl>
                                          <p:spTgt spid="6">
                                            <p:bg/>
                                          </p:spTgt>
                                        </p:tgtEl>
                                      </p:cBhvr>
                                    </p:animEffect>
                                    <p:anim calcmode="lin" valueType="num">
                                      <p:cBhvr>
                                        <p:cTn id="45" dur="500" fill="hold"/>
                                        <p:tgtEl>
                                          <p:spTgt spid="6">
                                            <p:bg/>
                                          </p:spTgt>
                                        </p:tgtEl>
                                        <p:attrNameLst>
                                          <p:attrName>ppt_x</p:attrName>
                                        </p:attrNameLst>
                                      </p:cBhvr>
                                      <p:tavLst>
                                        <p:tav tm="0">
                                          <p:val>
                                            <p:strVal val="#ppt_x"/>
                                          </p:val>
                                        </p:tav>
                                        <p:tav tm="100000">
                                          <p:val>
                                            <p:strVal val="#ppt_x"/>
                                          </p:val>
                                        </p:tav>
                                      </p:tavLst>
                                    </p:anim>
                                    <p:anim calcmode="lin" valueType="num">
                                      <p:cBhvr>
                                        <p:cTn id="46" dur="500" fill="hold"/>
                                        <p:tgtEl>
                                          <p:spTgt spid="6">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6">
                                            <p:txEl>
                                              <p:pRg st="0" end="0"/>
                                            </p:txEl>
                                          </p:spTgt>
                                        </p:tgtEl>
                                        <p:attrNameLst>
                                          <p:attrName>style.visibility</p:attrName>
                                        </p:attrNameLst>
                                      </p:cBhvr>
                                      <p:to>
                                        <p:strVal val="visible"/>
                                      </p:to>
                                    </p:set>
                                    <p:animEffect transition="in" filter="fade">
                                      <p:cBhvr>
                                        <p:cTn id="49" dur="500"/>
                                        <p:tgtEl>
                                          <p:spTgt spid="6">
                                            <p:txEl>
                                              <p:pRg st="0" end="0"/>
                                            </p:txEl>
                                          </p:spTgt>
                                        </p:tgtEl>
                                      </p:cBhvr>
                                    </p:animEffect>
                                    <p:anim calcmode="lin" valueType="num">
                                      <p:cBhvr>
                                        <p:cTn id="50"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6">
                                            <p:txEl>
                                              <p:pRg st="0" end="0"/>
                                            </p:txEl>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6">
                                            <p:txEl>
                                              <p:pRg st="1" end="1"/>
                                            </p:txEl>
                                          </p:spTgt>
                                        </p:tgtEl>
                                        <p:attrNameLst>
                                          <p:attrName>style.visibility</p:attrName>
                                        </p:attrNameLst>
                                      </p:cBhvr>
                                      <p:to>
                                        <p:strVal val="visible"/>
                                      </p:to>
                                    </p:set>
                                    <p:animEffect transition="in" filter="fade">
                                      <p:cBhvr>
                                        <p:cTn id="54" dur="500"/>
                                        <p:tgtEl>
                                          <p:spTgt spid="6">
                                            <p:txEl>
                                              <p:pRg st="1" end="1"/>
                                            </p:txEl>
                                          </p:spTgt>
                                        </p:tgtEl>
                                      </p:cBhvr>
                                    </p:animEffect>
                                    <p:anim calcmode="lin" valueType="num">
                                      <p:cBhvr>
                                        <p:cTn id="5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56" dur="500" fill="hold"/>
                                        <p:tgtEl>
                                          <p:spTgt spid="6">
                                            <p:txEl>
                                              <p:pRg st="1" end="1"/>
                                            </p:txEl>
                                          </p:spTgt>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6">
                                            <p:txEl>
                                              <p:pRg st="2" end="2"/>
                                            </p:txEl>
                                          </p:spTgt>
                                        </p:tgtEl>
                                        <p:attrNameLst>
                                          <p:attrName>style.visibility</p:attrName>
                                        </p:attrNameLst>
                                      </p:cBhvr>
                                      <p:to>
                                        <p:strVal val="visible"/>
                                      </p:to>
                                    </p:set>
                                    <p:animEffect transition="in" filter="fade">
                                      <p:cBhvr>
                                        <p:cTn id="59" dur="500"/>
                                        <p:tgtEl>
                                          <p:spTgt spid="6">
                                            <p:txEl>
                                              <p:pRg st="2" end="2"/>
                                            </p:txEl>
                                          </p:spTgt>
                                        </p:tgtEl>
                                      </p:cBhvr>
                                    </p:animEffect>
                                    <p:anim calcmode="lin" valueType="num">
                                      <p:cBhvr>
                                        <p:cTn id="60"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61" dur="5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55.xml><?xml version="1.0" encoding="utf-8"?>
<p:sld xmlns:a="http://schemas.openxmlformats.org/drawingml/2006/main" xmlns:r="http://schemas.openxmlformats.org/officeDocument/2006/relationships" xmlns:p="http://schemas.openxmlformats.org/presentationml/2006/main">
  <p:cSld name="Slide 53&amp;si=53">
    <p:spTree>
      <p:nvGrpSpPr>
        <p:cNvPr id="1" name=""/>
        <p:cNvGrpSpPr/>
        <p:nvPr/>
      </p:nvGrpSpPr>
      <p:grpSpPr>
        <a:xfrm>
          <a:off x="0" y="0"/>
          <a:ext cx="0" cy="0"/>
          <a:chOff x="0" y="0"/>
          <a:chExt cx="0" cy="0"/>
        </a:xfrm>
      </p:grpSpPr>
      <p:pic>
        <p:nvPicPr>
          <p:cNvPr id="2" name="C_4#a3aa60d7d?vcp=1&amp;pid=995b55f3c&amp;color=0,55,96&amp;tib=255,255,255&amp;vtp=1&amp;bt=1" descr="preencoded.png"/>
          <p:cNvPicPr>
            <a:picLocks noChangeAspect="1"/>
          </p:cNvPicPr>
          <p:nvPr/>
        </p:nvPicPr>
        <p:blipFill>
          <a:blip r:embed="rId3"/>
          <a:stretch>
            <a:fillRect/>
          </a:stretch>
        </p:blipFill>
        <p:spPr>
          <a:xfrm>
            <a:off x="521208" y="792000"/>
            <a:ext cx="612648" cy="649224"/>
          </a:xfrm>
          <a:prstGeom prst="rect">
            <a:avLst/>
          </a:prstGeom>
        </p:spPr>
      </p:pic>
      <p:sp>
        <p:nvSpPr>
          <p:cNvPr id="3" name="C_4_BD#a3aa60d7d?vcp=1&amp;pid=995b55f3c&amp;color=61,88,159&amp;vtp=1&amp;bbb=1"/>
          <p:cNvSpPr/>
          <p:nvPr/>
        </p:nvSpPr>
        <p:spPr>
          <a:xfrm>
            <a:off x="1261872" y="856008"/>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巩固练</a:t>
            </a:r>
            <a:endParaRPr lang="en-US" altLang="zh-CN" sz="2400" dirty="0">
              <a:solidFill>
                <a:srgbClr val="3D589F"/>
              </a:solidFill>
            </a:endParaRPr>
          </a:p>
        </p:txBody>
      </p:sp>
      <p:sp>
        <p:nvSpPr>
          <p:cNvPr id="4" name="C_5_BD#ef40ad85f?vcp=1&amp;pid=a3aa60d7d&amp;color=0,55,96&amp;vtp=1&amp;bbb=1"/>
          <p:cNvSpPr/>
          <p:nvPr/>
        </p:nvSpPr>
        <p:spPr>
          <a:xfrm>
            <a:off x="502920" y="1571272"/>
            <a:ext cx="10570464" cy="849376"/>
          </a:xfrm>
          <a:prstGeom prst="rect">
            <a:avLst/>
          </a:prstGeom>
          <a:noFill/>
          <a:ln/>
        </p:spPr>
        <p:txBody>
          <a:bodyPr wrap="none" lIns="0" tIns="0" rIns="0" bIns="0" rtlCol="0" anchor="t"/>
          <a:lstStyle/>
          <a:p>
            <a:pPr algn="ctr" latinLnBrk="1">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A组</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学业基础</a:t>
            </a:r>
            <a:endParaRPr lang="en-US" altLang="zh-CN" sz="2200" dirty="0">
              <a:solidFill>
                <a:srgbClr val="003760"/>
              </a:solidFill>
            </a:endParaRPr>
          </a:p>
        </p:txBody>
      </p:sp>
      <mc:AlternateContent xmlns:mc="http://schemas.openxmlformats.org/markup-compatibility/2006" xmlns:a14="http://schemas.microsoft.com/office/drawing/2010/main">
        <mc:Choice Requires="a14">
          <p:sp>
            <p:nvSpPr>
              <p:cNvPr id="5" name="QC_6_BD.143_1#7c15dacfd?vaa=1&amp;vcp=1&amp;vop=1&amp;pid=ef40ad85f&amp;color=0,55,96&amp;vtp=1&amp;bbb=1"/>
              <p:cNvSpPr/>
              <p:nvPr/>
            </p:nvSpPr>
            <p:spPr>
              <a:xfrm>
                <a:off x="502920" y="2074068"/>
                <a:ext cx="10570464" cy="360680"/>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003760"/>
                    </a:solidFill>
                    <a:latin typeface="仿宋" pitchFamily="34" charset="0"/>
                    <a:ea typeface="仿宋" pitchFamily="34" charset="-122"/>
                    <a:cs typeface="仿宋" pitchFamily="34" charset="-120"/>
                  </a:rPr>
                  <a:t>[江西上饶2025高二开学考]</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70</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70</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160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5" name="QC_6_BD.143_1#7c15dacfd?vaa=1&amp;vcp=1&amp;vop=1&amp;pid=ef40ad85f&amp;color=0,55,96&amp;vtp=1&amp;bbb=1"/>
              <p:cNvSpPr>
                <a:spLocks noRot="1" noChangeAspect="1" noMove="1" noResize="1" noEditPoints="1" noAdjustHandles="1" noChangeArrowheads="1" noChangeShapeType="1" noTextEdit="1"/>
              </p:cNvSpPr>
              <p:nvPr/>
            </p:nvSpPr>
            <p:spPr>
              <a:xfrm>
                <a:off x="502920" y="2074068"/>
                <a:ext cx="10570464" cy="360680"/>
              </a:xfrm>
              <a:prstGeom prst="rect">
                <a:avLst/>
              </a:prstGeom>
              <a:blipFill>
                <a:blip r:embed="rId4"/>
                <a:stretch>
                  <a:fillRect l="-1384" t="-3390" b="-40678"/>
                </a:stretch>
              </a:blipFill>
              <a:ln/>
            </p:spPr>
            <p:txBody>
              <a:bodyPr/>
              <a:lstStyle/>
              <a:p>
                <a:r>
                  <a:rPr lang="zh-CN" altLang="en-US">
                    <a:noFill/>
                  </a:rPr>
                  <a:t> </a:t>
                </a:r>
              </a:p>
            </p:txBody>
          </p:sp>
        </mc:Fallback>
      </mc:AlternateContent>
      <p:sp>
        <p:nvSpPr>
          <p:cNvPr id="6" name="QC_6_AN.145_1#7c15dacfd.bracket?vaa=1&amp;vcp=1&amp;vop=1&amp;pid=ef40ad85f&amp;color=0,55,96&amp;vpa=26&amp;vtp=1"/>
          <p:cNvSpPr/>
          <p:nvPr/>
        </p:nvSpPr>
        <p:spPr>
          <a:xfrm>
            <a:off x="7100316" y="2159663"/>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A</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7" name="QC_6_BD.143_2#7c15dacfd.choices?vaa=1&amp;vcp=1&amp;vop=1&amp;pid=ef40ad85f&amp;color=0,55,96&amp;vtp=1&amp;bbb=1"/>
              <p:cNvSpPr/>
              <p:nvPr/>
            </p:nvSpPr>
            <p:spPr>
              <a:xfrm>
                <a:off x="502920" y="2438047"/>
                <a:ext cx="10570464" cy="461518"/>
              </a:xfrm>
              <a:prstGeom prst="rect">
                <a:avLst/>
              </a:prstGeom>
              <a:noFill/>
              <a:ln/>
            </p:spPr>
            <p:txBody>
              <a:bodyPr wrap="none" lIns="0" tIns="0" rIns="0" bIns="0" rtlCol="0" anchor="t"/>
              <a:lstStyle/>
              <a:p>
                <a:pPr latinLnBrk="1">
                  <a:lnSpc>
                    <a:spcPts val="3700"/>
                  </a:lnSpc>
                  <a:tabLst>
                    <a:tab pos="2690241" algn="l"/>
                    <a:tab pos="5342382" algn="l"/>
                    <a:tab pos="809612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0</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a:t>
                </a:r>
                <a:endParaRPr lang="en-US" altLang="zh-CN" sz="1800" dirty="0">
                  <a:solidFill>
                    <a:srgbClr val="003760"/>
                  </a:solidFill>
                </a:endParaRPr>
              </a:p>
            </p:txBody>
          </p:sp>
        </mc:Choice>
        <mc:Fallback xmlns="">
          <p:sp>
            <p:nvSpPr>
              <p:cNvPr id="7" name="QC_6_BD.143_2#7c15dacfd.choices?vaa=1&amp;vcp=1&amp;vop=1&amp;pid=ef40ad85f&amp;color=0,55,96&amp;vtp=1&amp;bbb=1"/>
              <p:cNvSpPr>
                <a:spLocks noRot="1" noChangeAspect="1" noMove="1" noResize="1" noEditPoints="1" noAdjustHandles="1" noChangeArrowheads="1" noChangeShapeType="1" noTextEdit="1"/>
              </p:cNvSpPr>
              <p:nvPr/>
            </p:nvSpPr>
            <p:spPr>
              <a:xfrm>
                <a:off x="502920" y="2438047"/>
                <a:ext cx="10570464" cy="461518"/>
              </a:xfrm>
              <a:prstGeom prst="rect">
                <a:avLst/>
              </a:prstGeom>
              <a:blipFill>
                <a:blip r:embed="rId5"/>
                <a:stretch>
                  <a:fillRect l="-1384" b="-17105"/>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8" name="QC_6_AS.144_1#7c15dacfd?vaa=1&amp;vcp=1&amp;vop=1&amp;pid=ef40ad85f&amp;color=0,55,96&amp;vtp=1&amp;bbb=1"/>
              <p:cNvSpPr/>
              <p:nvPr/>
            </p:nvSpPr>
            <p:spPr>
              <a:xfrm>
                <a:off x="502920" y="2900390"/>
                <a:ext cx="10570464" cy="1573530"/>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20</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70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160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70</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32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20</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70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180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70</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32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20</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70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20</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70</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31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70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90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8" name="QC_6_AS.144_1#7c15dacfd?vaa=1&amp;vcp=1&amp;vop=1&amp;pid=ef40ad85f&amp;color=0,55,96&amp;vtp=1&amp;bbb=1"/>
              <p:cNvSpPr>
                <a:spLocks noRot="1" noChangeAspect="1" noMove="1" noResize="1" noEditPoints="1" noAdjustHandles="1" noChangeArrowheads="1" noChangeShapeType="1" noTextEdit="1"/>
              </p:cNvSpPr>
              <p:nvPr/>
            </p:nvSpPr>
            <p:spPr>
              <a:xfrm>
                <a:off x="502920" y="2900390"/>
                <a:ext cx="10570464" cy="1573530"/>
              </a:xfrm>
              <a:prstGeom prst="rect">
                <a:avLst/>
              </a:prstGeom>
              <a:blipFill>
                <a:blip r:embed="rId6"/>
                <a:stretch>
                  <a:fillRect l="-1384" b="-852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fade">
                                      <p:cBhvr>
                                        <p:cTn id="7" dur="500"/>
                                        <p:tgtEl>
                                          <p:spTgt spid="8">
                                            <p:bg/>
                                          </p:spTgt>
                                        </p:tgtEl>
                                      </p:cBhvr>
                                    </p:animEffect>
                                    <p:anim calcmode="lin" valueType="num">
                                      <p:cBhvr>
                                        <p:cTn id="8" dur="500" fill="hold"/>
                                        <p:tgtEl>
                                          <p:spTgt spid="8">
                                            <p:bg/>
                                          </p:spTgt>
                                        </p:tgtEl>
                                        <p:attrNameLst>
                                          <p:attrName>ppt_x</p:attrName>
                                        </p:attrNameLst>
                                      </p:cBhvr>
                                      <p:tavLst>
                                        <p:tav tm="0">
                                          <p:val>
                                            <p:strVal val="#ppt_x"/>
                                          </p:val>
                                        </p:tav>
                                        <p:tav tm="100000">
                                          <p:val>
                                            <p:strVal val="#ppt_x"/>
                                          </p:val>
                                        </p:tav>
                                      </p:tavLst>
                                    </p:anim>
                                    <p:anim calcmode="lin" valueType="num">
                                      <p:cBhvr>
                                        <p:cTn id="9" dur="500" fill="hold"/>
                                        <p:tgtEl>
                                          <p:spTgt spid="8">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fade">
                                      <p:cBhvr>
                                        <p:cTn id="12" dur="500"/>
                                        <p:tgtEl>
                                          <p:spTgt spid="8">
                                            <p:txEl>
                                              <p:pRg st="0" end="0"/>
                                            </p:txEl>
                                          </p:spTgt>
                                        </p:tgtEl>
                                      </p:cBhvr>
                                    </p:animEffect>
                                    <p:anim calcmode="lin" valueType="num">
                                      <p:cBhvr>
                                        <p:cTn id="1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8">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xEl>
                                              <p:pRg st="1" end="1"/>
                                            </p:txEl>
                                          </p:spTgt>
                                        </p:tgtEl>
                                        <p:attrNameLst>
                                          <p:attrName>style.visibility</p:attrName>
                                        </p:attrNameLst>
                                      </p:cBhvr>
                                      <p:to>
                                        <p:strVal val="visible"/>
                                      </p:to>
                                    </p:set>
                                    <p:animEffect transition="in" filter="fade">
                                      <p:cBhvr>
                                        <p:cTn id="17" dur="500"/>
                                        <p:tgtEl>
                                          <p:spTgt spid="8">
                                            <p:txEl>
                                              <p:pRg st="1" end="1"/>
                                            </p:txEl>
                                          </p:spTgt>
                                        </p:tgtEl>
                                      </p:cBhvr>
                                    </p:animEffect>
                                    <p:anim calcmode="lin" valueType="num">
                                      <p:cBhvr>
                                        <p:cTn id="18"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8">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
                                            <p:txEl>
                                              <p:pRg st="2" end="2"/>
                                            </p:txEl>
                                          </p:spTgt>
                                        </p:tgtEl>
                                        <p:attrNameLst>
                                          <p:attrName>style.visibility</p:attrName>
                                        </p:attrNameLst>
                                      </p:cBhvr>
                                      <p:to>
                                        <p:strVal val="visible"/>
                                      </p:to>
                                    </p:set>
                                    <p:animEffect transition="in" filter="fade">
                                      <p:cBhvr>
                                        <p:cTn id="22" dur="500"/>
                                        <p:tgtEl>
                                          <p:spTgt spid="8">
                                            <p:txEl>
                                              <p:pRg st="2" end="2"/>
                                            </p:txEl>
                                          </p:spTgt>
                                        </p:tgtEl>
                                      </p:cBhvr>
                                    </p:animEffect>
                                    <p:anim calcmode="lin" valueType="num">
                                      <p:cBhvr>
                                        <p:cTn id="23"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8">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8">
                                            <p:txEl>
                                              <p:pRg st="3" end="3"/>
                                            </p:txEl>
                                          </p:spTgt>
                                        </p:tgtEl>
                                        <p:attrNameLst>
                                          <p:attrName>style.visibility</p:attrName>
                                        </p:attrNameLst>
                                      </p:cBhvr>
                                      <p:to>
                                        <p:strVal val="visible"/>
                                      </p:to>
                                    </p:set>
                                    <p:animEffect transition="in" filter="fade">
                                      <p:cBhvr>
                                        <p:cTn id="27" dur="500"/>
                                        <p:tgtEl>
                                          <p:spTgt spid="8">
                                            <p:txEl>
                                              <p:pRg st="3" end="3"/>
                                            </p:txEl>
                                          </p:spTgt>
                                        </p:tgtEl>
                                      </p:cBhvr>
                                    </p:animEffect>
                                    <p:anim calcmode="lin" valueType="num">
                                      <p:cBhvr>
                                        <p:cTn id="28"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8">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6">
                                            <p:bg/>
                                          </p:spTgt>
                                        </p:tgtEl>
                                        <p:attrNameLst>
                                          <p:attrName>style.visibility</p:attrName>
                                        </p:attrNameLst>
                                      </p:cBhvr>
                                      <p:to>
                                        <p:strVal val="visible"/>
                                      </p:to>
                                    </p:set>
                                    <p:animEffect transition="in" filter="fade">
                                      <p:cBhvr>
                                        <p:cTn id="34" dur="500"/>
                                        <p:tgtEl>
                                          <p:spTgt spid="6">
                                            <p:bg/>
                                          </p:spTgt>
                                        </p:tgtEl>
                                      </p:cBhvr>
                                    </p:animEffect>
                                    <p:anim calcmode="lin" valueType="num">
                                      <p:cBhvr>
                                        <p:cTn id="35" dur="500" fill="hold"/>
                                        <p:tgtEl>
                                          <p:spTgt spid="6">
                                            <p:bg/>
                                          </p:spTgt>
                                        </p:tgtEl>
                                        <p:attrNameLst>
                                          <p:attrName>ppt_x</p:attrName>
                                        </p:attrNameLst>
                                      </p:cBhvr>
                                      <p:tavLst>
                                        <p:tav tm="0">
                                          <p:val>
                                            <p:strVal val="#ppt_x"/>
                                          </p:val>
                                        </p:tav>
                                        <p:tav tm="100000">
                                          <p:val>
                                            <p:strVal val="#ppt_x"/>
                                          </p:val>
                                        </p:tav>
                                      </p:tavLst>
                                    </p:anim>
                                    <p:anim calcmode="lin" valueType="num">
                                      <p:cBhvr>
                                        <p:cTn id="36" dur="500" fill="hold"/>
                                        <p:tgtEl>
                                          <p:spTgt spid="6">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Effect transition="in" filter="fade">
                                      <p:cBhvr>
                                        <p:cTn id="39" dur="500"/>
                                        <p:tgtEl>
                                          <p:spTgt spid="6">
                                            <p:txEl>
                                              <p:pRg st="0" end="0"/>
                                            </p:txEl>
                                          </p:spTgt>
                                        </p:tgtEl>
                                      </p:cBhvr>
                                    </p:animEffect>
                                    <p:anim calcmode="lin" valueType="num">
                                      <p:cBhvr>
                                        <p:cTn id="40"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8" grpId="0" build="p" animBg="1"/>
    </p:bldLst>
  </p:timing>
</p:sld>
</file>

<file path=ppt/slides/slide56.xml><?xml version="1.0" encoding="utf-8"?>
<p:sld xmlns:a="http://schemas.openxmlformats.org/drawingml/2006/main" xmlns:r="http://schemas.openxmlformats.org/officeDocument/2006/relationships" xmlns:p="http://schemas.openxmlformats.org/presentationml/2006/main">
  <p:cSld name="Slide 54&amp;si=5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147_1#63527c553?vaa=1&amp;vcp=1&amp;vop=1&amp;pid=ef40ad85f&amp;color=0,55,96&amp;vtp=1&amp;bt=1&amp;bbb=1"/>
              <p:cNvSpPr/>
              <p:nvPr/>
            </p:nvSpPr>
            <p:spPr>
              <a:xfrm>
                <a:off x="502920" y="2634125"/>
                <a:ext cx="10570464" cy="360680"/>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003760"/>
                    </a:solidFill>
                    <a:latin typeface="Times New Roman" pitchFamily="34" charset="0"/>
                    <a:ea typeface="微软雅黑" pitchFamily="34" charset="-122"/>
                    <a:cs typeface="Times New Roman" pitchFamily="34" charset="-120"/>
                  </a:rPr>
                  <a:t>已知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95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C_6_BD.147_1#63527c553?vaa=1&amp;vcp=1&amp;vop=1&amp;pid=ef40ad85f&amp;color=0,55,96&amp;vtp=1&amp;bt=1&amp;bbb=1"/>
              <p:cNvSpPr>
                <a:spLocks noRot="1" noChangeAspect="1" noMove="1" noResize="1" noEditPoints="1" noAdjustHandles="1" noChangeArrowheads="1" noChangeShapeType="1" noTextEdit="1"/>
              </p:cNvSpPr>
              <p:nvPr/>
            </p:nvSpPr>
            <p:spPr>
              <a:xfrm>
                <a:off x="502920" y="2634125"/>
                <a:ext cx="10570464" cy="360680"/>
              </a:xfrm>
              <a:prstGeom prst="rect">
                <a:avLst/>
              </a:prstGeom>
              <a:blipFill>
                <a:blip r:embed="rId3"/>
                <a:stretch>
                  <a:fillRect l="-1384" b="-40678"/>
                </a:stretch>
              </a:blipFill>
              <a:ln/>
            </p:spPr>
            <p:txBody>
              <a:bodyPr/>
              <a:lstStyle/>
              <a:p>
                <a:r>
                  <a:rPr lang="zh-CN" altLang="en-US">
                    <a:noFill/>
                  </a:rPr>
                  <a:t> </a:t>
                </a:r>
              </a:p>
            </p:txBody>
          </p:sp>
        </mc:Fallback>
      </mc:AlternateContent>
      <p:sp>
        <p:nvSpPr>
          <p:cNvPr id="3" name="QC_6_AN.149_1#63527c553.bracket?vaa=1&amp;vcp=1&amp;vop=1&amp;pid=ef40ad85f&amp;color=0,55,96&amp;vpa=27&amp;vtp=1"/>
          <p:cNvSpPr/>
          <p:nvPr/>
        </p:nvSpPr>
        <p:spPr>
          <a:xfrm>
            <a:off x="3825748" y="2715913"/>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B</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C_6_BD.147_2#63527c553.choices?vaa=1&amp;vcp=1&amp;vop=1&amp;pid=ef40ad85f&amp;color=0,55,96&amp;vtp=1&amp;bbb=1"/>
              <p:cNvSpPr/>
              <p:nvPr/>
            </p:nvSpPr>
            <p:spPr>
              <a:xfrm>
                <a:off x="502920" y="3004711"/>
                <a:ext cx="10570464" cy="508000"/>
              </a:xfrm>
              <a:prstGeom prst="rect">
                <a:avLst/>
              </a:prstGeom>
              <a:noFill/>
              <a:ln/>
            </p:spPr>
            <p:txBody>
              <a:bodyPr wrap="none" lIns="0" tIns="0" rIns="0" bIns="0" rtlCol="0" anchor="t"/>
              <a:lstStyle/>
              <a:p>
                <a:pPr latinLnBrk="1">
                  <a:lnSpc>
                    <a:spcPts val="4000"/>
                  </a:lnSpc>
                  <a:tabLst>
                    <a:tab pos="2709291" algn="l"/>
                    <a:tab pos="5393182" algn="l"/>
                    <a:tab pos="807707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num>
                      <m:den>
                        <m:r>
                          <a:rPr lang="en-US" altLang="zh-CN" sz="1800" b="0" i="0">
                            <a:solidFill>
                              <a:srgbClr val="003760"/>
                            </a:solidFill>
                            <a:latin typeface="Cambria Math" pitchFamily="34" charset="0"/>
                            <a:ea typeface="Cambria Math" pitchFamily="34" charset="-122"/>
                            <a:cs typeface="Cambria Math" pitchFamily="34" charset="-120"/>
                          </a:rPr>
                          <m:t>1+</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a:rPr lang="en-US" altLang="zh-CN" sz="1800" b="0" i="0">
                            <a:solidFill>
                              <a:srgbClr val="003760"/>
                            </a:solidFill>
                            <a:latin typeface="Cambria Math" pitchFamily="34" charset="0"/>
                            <a:ea typeface="Cambria Math" pitchFamily="34" charset="-122"/>
                            <a:cs typeface="Cambria Math" pitchFamily="34" charset="-120"/>
                          </a:rPr>
                          <m:t>𝑘</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1+</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a:rPr lang="en-US" altLang="zh-CN" sz="1800" b="0" i="0">
                            <a:solidFill>
                              <a:srgbClr val="003760"/>
                            </a:solidFill>
                            <a:latin typeface="Cambria Math" pitchFamily="34" charset="0"/>
                            <a:ea typeface="Cambria Math" pitchFamily="34" charset="-122"/>
                            <a:cs typeface="Cambria Math" pitchFamily="34" charset="-120"/>
                          </a:rPr>
                          <m:t>𝑘</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1−</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a:rPr lang="en-US" altLang="zh-CN" sz="1800" b="0" i="0">
                            <a:solidFill>
                              <a:srgbClr val="003760"/>
                            </a:solidFill>
                            <a:latin typeface="Cambria Math" pitchFamily="34" charset="0"/>
                            <a:ea typeface="Cambria Math" pitchFamily="34" charset="-122"/>
                            <a:cs typeface="Cambria Math" pitchFamily="34" charset="-120"/>
                          </a:rPr>
                          <m:t>𝑘</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1+</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a:rPr lang="en-US" altLang="zh-CN" sz="1800" b="0" i="0">
                            <a:solidFill>
                              <a:srgbClr val="003760"/>
                            </a:solidFill>
                            <a:latin typeface="Cambria Math" pitchFamily="34" charset="0"/>
                            <a:ea typeface="Cambria Math" pitchFamily="34" charset="-122"/>
                            <a:cs typeface="Cambria Math" pitchFamily="34" charset="-120"/>
                          </a:rPr>
                          <m:t>𝑘</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147_2#63527c553.choices?vaa=1&amp;vcp=1&amp;vop=1&amp;pid=ef40ad85f&amp;color=0,55,96&amp;vtp=1&amp;bbb=1"/>
              <p:cNvSpPr>
                <a:spLocks noRot="1" noChangeAspect="1" noMove="1" noResize="1" noEditPoints="1" noAdjustHandles="1" noChangeArrowheads="1" noChangeShapeType="1" noTextEdit="1"/>
              </p:cNvSpPr>
              <p:nvPr/>
            </p:nvSpPr>
            <p:spPr>
              <a:xfrm>
                <a:off x="502920" y="3004711"/>
                <a:ext cx="10570464" cy="508000"/>
              </a:xfrm>
              <a:prstGeom prst="rect">
                <a:avLst/>
              </a:prstGeom>
              <a:blipFill>
                <a:blip r:embed="rId4"/>
                <a:stretch>
                  <a:fillRect l="-1384" b="-1325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148_1#63527c553?vaa=1&amp;vcp=1&amp;vop=1&amp;pid=ef40ad85f&amp;color=0,55,96&amp;vtp=1&amp;bbb=1"/>
              <p:cNvSpPr/>
              <p:nvPr/>
            </p:nvSpPr>
            <p:spPr>
              <a:xfrm>
                <a:off x="502920" y="3512711"/>
                <a:ext cx="10570464" cy="92710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95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0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95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60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1+</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a:rPr lang="en-US" altLang="zh-CN" sz="1800" b="0" i="0">
                            <a:solidFill>
                              <a:srgbClr val="003760"/>
                            </a:solidFill>
                            <a:latin typeface="Cambria Math" pitchFamily="34" charset="0"/>
                            <a:ea typeface="Cambria Math" pitchFamily="34" charset="-122"/>
                            <a:cs typeface="Cambria Math" pitchFamily="34" charset="-120"/>
                          </a:rPr>
                          <m:t>𝑘</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5" name="QC_6_AS.148_1#63527c553?vaa=1&amp;vcp=1&amp;vop=1&amp;pid=ef40ad85f&amp;color=0,55,96&amp;vtp=1&amp;bbb=1"/>
              <p:cNvSpPr>
                <a:spLocks noRot="1" noChangeAspect="1" noMove="1" noResize="1" noEditPoints="1" noAdjustHandles="1" noChangeArrowheads="1" noChangeShapeType="1" noTextEdit="1"/>
              </p:cNvSpPr>
              <p:nvPr/>
            </p:nvSpPr>
            <p:spPr>
              <a:xfrm>
                <a:off x="502920" y="3512711"/>
                <a:ext cx="10570464" cy="927100"/>
              </a:xfrm>
              <a:prstGeom prst="rect">
                <a:avLst/>
              </a:prstGeom>
              <a:blipFill>
                <a:blip r:embed="rId5"/>
                <a:stretch>
                  <a:fillRect l="-1384" b="-723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
                                            <p:bg/>
                                          </p:spTgt>
                                        </p:tgtEl>
                                        <p:attrNameLst>
                                          <p:attrName>style.visibility</p:attrName>
                                        </p:attrNameLst>
                                      </p:cBhvr>
                                      <p:to>
                                        <p:strVal val="visible"/>
                                      </p:to>
                                    </p:set>
                                    <p:animEffect transition="in" filter="fade">
                                      <p:cBhvr>
                                        <p:cTn id="24" dur="500"/>
                                        <p:tgtEl>
                                          <p:spTgt spid="3">
                                            <p:bg/>
                                          </p:spTgt>
                                        </p:tgtEl>
                                      </p:cBhvr>
                                    </p:animEffect>
                                    <p:anim calcmode="lin" valueType="num">
                                      <p:cBhvr>
                                        <p:cTn id="25" dur="500" fill="hold"/>
                                        <p:tgtEl>
                                          <p:spTgt spid="3">
                                            <p:bg/>
                                          </p:spTgt>
                                        </p:tgtEl>
                                        <p:attrNameLst>
                                          <p:attrName>ppt_x</p:attrName>
                                        </p:attrNameLst>
                                      </p:cBhvr>
                                      <p:tavLst>
                                        <p:tav tm="0">
                                          <p:val>
                                            <p:strVal val="#ppt_x"/>
                                          </p:val>
                                        </p:tav>
                                        <p:tav tm="100000">
                                          <p:val>
                                            <p:strVal val="#ppt_x"/>
                                          </p:val>
                                        </p:tav>
                                      </p:tavLst>
                                    </p:anim>
                                    <p:anim calcmode="lin" valueType="num">
                                      <p:cBhvr>
                                        <p:cTn id="26" dur="500" fill="hold"/>
                                        <p:tgtEl>
                                          <p:spTgt spid="3">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Effect transition="in" filter="fade">
                                      <p:cBhvr>
                                        <p:cTn id="29" dur="500"/>
                                        <p:tgtEl>
                                          <p:spTgt spid="3">
                                            <p:txEl>
                                              <p:pRg st="0" end="0"/>
                                            </p:txEl>
                                          </p:spTgt>
                                        </p:tgtEl>
                                      </p:cBhvr>
                                    </p:animEffect>
                                    <p:anim calcmode="lin" valueType="num">
                                      <p:cBhvr>
                                        <p:cTn id="3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7.xml><?xml version="1.0" encoding="utf-8"?>
<p:sld xmlns:a="http://schemas.openxmlformats.org/drawingml/2006/main" xmlns:r="http://schemas.openxmlformats.org/officeDocument/2006/relationships" xmlns:p="http://schemas.openxmlformats.org/presentationml/2006/main">
  <p:cSld name="Slide 55&amp;si=5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151_1#7c1b03bc1?vaa=1&amp;vcp=1&amp;vop=1&amp;pid=ef40ad85f&amp;color=0,55,96&amp;vtp=1&amp;bt=1&amp;bbb=1"/>
              <p:cNvSpPr/>
              <p:nvPr/>
            </p:nvSpPr>
            <p:spPr>
              <a:xfrm>
                <a:off x="502920" y="2352821"/>
                <a:ext cx="10570464" cy="471932"/>
              </a:xfrm>
              <a:prstGeom prst="rect">
                <a:avLst/>
              </a:prstGeom>
              <a:noFill/>
              <a:ln/>
            </p:spPr>
            <p:txBody>
              <a:bodyPr wrap="none" lIns="0" tIns="0" rIns="0" bIns="0" rtlCol="0" anchor="t"/>
              <a:lstStyle/>
              <a:p>
                <a:pPr algn="l" latinLnBrk="1">
                  <a:lnSpc>
                    <a:spcPts val="3800"/>
                  </a:lnSpc>
                </a:pPr>
                <a:r>
                  <a:rPr lang="en-US" altLang="zh-CN" sz="1800" b="1" i="0" dirty="0">
                    <a:solidFill>
                      <a:srgbClr val="003760"/>
                    </a:solidFill>
                    <a:latin typeface="Times New Roman" pitchFamily="34" charset="0"/>
                    <a:ea typeface="微软雅黑" pitchFamily="34" charset="-122"/>
                    <a:cs typeface="Times New Roman" pitchFamily="34" charset="-120"/>
                  </a:rPr>
                  <a:t>3.</a:t>
                </a:r>
                <a:r>
                  <a:rPr lang="en-US" altLang="zh-CN" sz="1800" b="0" i="0" dirty="0">
                    <a:solidFill>
                      <a:srgbClr val="003760"/>
                    </a:solidFill>
                    <a:latin typeface="Times New Roman" pitchFamily="34" charset="0"/>
                    <a:ea typeface="微软雅黑" pitchFamily="34" charset="-122"/>
                    <a:cs typeface="Times New Roman" pitchFamily="34" charset="-120"/>
                  </a:rPr>
                  <a:t>已知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𝛼</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𝛽</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均为锐角，且</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10</m:t>
                            </m:r>
                          </m:e>
                        </m:rad>
                      </m:num>
                      <m:den>
                        <m:r>
                          <a:rPr lang="en-US" altLang="zh-CN" sz="1800" b="0" i="0">
                            <a:solidFill>
                              <a:srgbClr val="003760"/>
                            </a:solidFill>
                            <a:latin typeface="Cambria Math" pitchFamily="34" charset="0"/>
                            <a:ea typeface="Cambria Math" pitchFamily="34" charset="-122"/>
                            <a:cs typeface="Cambria Math" pitchFamily="34" charset="-120"/>
                          </a:rPr>
                          <m:t>10</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C_6_BD.151_1#7c1b03bc1?vaa=1&amp;vcp=1&amp;vop=1&amp;pid=ef40ad85f&amp;color=0,55,96&amp;vtp=1&amp;bt=1&amp;bbb=1"/>
              <p:cNvSpPr>
                <a:spLocks noRot="1" noChangeAspect="1" noMove="1" noResize="1" noEditPoints="1" noAdjustHandles="1" noChangeArrowheads="1" noChangeShapeType="1" noTextEdit="1"/>
              </p:cNvSpPr>
              <p:nvPr/>
            </p:nvSpPr>
            <p:spPr>
              <a:xfrm>
                <a:off x="502920" y="2352821"/>
                <a:ext cx="10570464" cy="471932"/>
              </a:xfrm>
              <a:prstGeom prst="rect">
                <a:avLst/>
              </a:prstGeom>
              <a:blipFill>
                <a:blip r:embed="rId3"/>
                <a:stretch>
                  <a:fillRect l="-1384" b="-16883"/>
                </a:stretch>
              </a:blipFill>
              <a:ln/>
            </p:spPr>
            <p:txBody>
              <a:bodyPr/>
              <a:lstStyle/>
              <a:p>
                <a:r>
                  <a:rPr lang="zh-CN" altLang="en-US">
                    <a:noFill/>
                  </a:rPr>
                  <a:t> </a:t>
                </a:r>
              </a:p>
            </p:txBody>
          </p:sp>
        </mc:Fallback>
      </mc:AlternateContent>
      <p:sp>
        <p:nvSpPr>
          <p:cNvPr id="3" name="QC_6_AN.153_1#7c1b03bc1.bracket?vaa=1&amp;vcp=1&amp;vop=1&amp;pid=ef40ad85f&amp;color=0,55,96&amp;vpa=28&amp;vtp=1"/>
          <p:cNvSpPr/>
          <p:nvPr/>
        </p:nvSpPr>
        <p:spPr>
          <a:xfrm>
            <a:off x="7027926" y="2494678"/>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B</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C_6_BD.151_2#7c1b03bc1.choices?vaa=1&amp;vcp=1&amp;vop=1&amp;pid=ef40ad85f&amp;color=0,55,96&amp;vtp=1&amp;bbb=1"/>
              <p:cNvSpPr/>
              <p:nvPr/>
            </p:nvSpPr>
            <p:spPr>
              <a:xfrm>
                <a:off x="502920" y="2826403"/>
                <a:ext cx="10570464" cy="525971"/>
              </a:xfrm>
              <a:prstGeom prst="rect">
                <a:avLst/>
              </a:prstGeom>
              <a:noFill/>
              <a:ln/>
            </p:spPr>
            <p:txBody>
              <a:bodyPr wrap="none" lIns="0" tIns="0" rIns="0" bIns="0" rtlCol="0" anchor="t"/>
              <a:lstStyle/>
              <a:p>
                <a:pPr latinLnBrk="1">
                  <a:lnSpc>
                    <a:spcPts val="4500"/>
                  </a:lnSpc>
                  <a:tabLst>
                    <a:tab pos="2467991" algn="l"/>
                    <a:tab pos="5012182" algn="l"/>
                    <a:tab pos="788657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或</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或</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151_2#7c1b03bc1.choices?vaa=1&amp;vcp=1&amp;vop=1&amp;pid=ef40ad85f&amp;color=0,55,96&amp;vtp=1&amp;bbb=1"/>
              <p:cNvSpPr>
                <a:spLocks noRot="1" noChangeAspect="1" noMove="1" noResize="1" noEditPoints="1" noAdjustHandles="1" noChangeArrowheads="1" noChangeShapeType="1" noTextEdit="1"/>
              </p:cNvSpPr>
              <p:nvPr/>
            </p:nvSpPr>
            <p:spPr>
              <a:xfrm>
                <a:off x="502920" y="2826403"/>
                <a:ext cx="10570464" cy="525971"/>
              </a:xfrm>
              <a:prstGeom prst="rect">
                <a:avLst/>
              </a:prstGeom>
              <a:blipFill>
                <a:blip r:embed="rId4"/>
                <a:stretch>
                  <a:fillRect l="-1384" b="-1511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152_1#7c1b03bc1?vaa=1&amp;vcp=1&amp;vop=1&amp;pid=ef40ad85f&amp;color=0,55,96&amp;vtp=1&amp;bbb=1&amp;hb=1"/>
              <p:cNvSpPr/>
              <p:nvPr/>
            </p:nvSpPr>
            <p:spPr>
              <a:xfrm>
                <a:off x="502920" y="3363104"/>
                <a:ext cx="10570464" cy="1344740"/>
              </a:xfrm>
              <a:prstGeom prst="rect">
                <a:avLst/>
              </a:prstGeom>
              <a:noFill/>
              <a:ln/>
            </p:spPr>
            <p:txBody>
              <a:bodyPr wrap="none" lIns="0" tIns="0" rIns="0" bIns="0" rtlCol="0" anchor="t"/>
              <a:lstStyle/>
              <a:p>
                <a:pPr algn="l" latinLnBrk="1">
                  <a:lnSpc>
                    <a:spcPts val="39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𝛼</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𝛽</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均为锐角，且</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10</m:t>
                            </m:r>
                          </m:e>
                        </m:rad>
                      </m:num>
                      <m:den>
                        <m:r>
                          <a:rPr lang="en-US" altLang="zh-CN" sz="1800" b="0" i="0">
                            <a:solidFill>
                              <a:srgbClr val="003760"/>
                            </a:solidFill>
                            <a:latin typeface="Cambria Math" pitchFamily="34" charset="0"/>
                            <a:ea typeface="Cambria Math" pitchFamily="34" charset="-122"/>
                            <a:cs typeface="Cambria Math" pitchFamily="34" charset="-120"/>
                          </a:rPr>
                          <m:t>10</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10</m:t>
                            </m:r>
                          </m:e>
                        </m:rad>
                      </m:num>
                      <m:den>
                        <m:r>
                          <a:rPr lang="en-US" altLang="zh-CN" sz="1800" b="0" i="0">
                            <a:solidFill>
                              <a:srgbClr val="003760"/>
                            </a:solidFill>
                            <a:latin typeface="Cambria Math" pitchFamily="34" charset="0"/>
                            <a:ea typeface="Cambria Math" pitchFamily="34" charset="-122"/>
                            <a:cs typeface="Cambria Math" pitchFamily="34" charset="-120"/>
                          </a:rPr>
                          <m:t>10</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9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10</m:t>
                            </m:r>
                          </m:e>
                        </m:rad>
                      </m:num>
                      <m:den>
                        <m:r>
                          <a:rPr lang="en-US" altLang="zh-CN" sz="1800" b="0" i="0">
                            <a:solidFill>
                              <a:srgbClr val="003760"/>
                            </a:solidFill>
                            <a:latin typeface="Cambria Math" pitchFamily="34" charset="0"/>
                            <a:ea typeface="Cambria Math" pitchFamily="34" charset="-122"/>
                            <a:cs typeface="Cambria Math" pitchFamily="34" charset="-120"/>
                          </a:rPr>
                          <m:t>10</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num>
                      <m:den>
                        <m:r>
                          <a:rPr lang="en-US" altLang="zh-CN" sz="1800" b="0" i="0">
                            <a:solidFill>
                              <a:srgbClr val="003760"/>
                            </a:solidFill>
                            <a:latin typeface="Cambria Math" pitchFamily="34" charset="0"/>
                            <a:ea typeface="Cambria Math" pitchFamily="34" charset="-122"/>
                            <a:cs typeface="Cambria Math" pitchFamily="34" charset="-120"/>
                          </a:rPr>
                          <m:t>5</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10</m:t>
                            </m:r>
                          </m:e>
                        </m:rad>
                      </m:num>
                      <m:den>
                        <m:r>
                          <a:rPr lang="en-US" altLang="zh-CN" sz="1800" b="0" i="0">
                            <a:solidFill>
                              <a:srgbClr val="003760"/>
                            </a:solidFill>
                            <a:latin typeface="Cambria Math" pitchFamily="34" charset="0"/>
                            <a:ea typeface="Cambria Math" pitchFamily="34" charset="-122"/>
                            <a:cs typeface="Cambria Math" pitchFamily="34" charset="-120"/>
                          </a:rPr>
                          <m:t>10</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num>
                      <m:den>
                        <m:r>
                          <a:rPr lang="en-US" altLang="zh-CN" sz="1800" b="0" i="0">
                            <a:solidFill>
                              <a:srgbClr val="003760"/>
                            </a:solidFill>
                            <a:latin typeface="Cambria Math" pitchFamily="34" charset="0"/>
                            <a:ea typeface="Cambria Math" pitchFamily="34" charset="-122"/>
                            <a:cs typeface="Cambria Math" pitchFamily="34" charset="-120"/>
                          </a:rPr>
                          <m:t>5</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∈(0,</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故选</a:t>
                </a:r>
                <a:r>
                  <a:rPr lang="en-US" altLang="zh-CN" b="0" i="0" dirty="0">
                    <a:solidFill>
                      <a:srgbClr val="003760"/>
                    </a:solidFill>
                    <a:latin typeface="Times New Roman" pitchFamily="34" charset="0"/>
                    <a:ea typeface="微软雅黑" pitchFamily="34" charset="-122"/>
                    <a:cs typeface="Times New Roman" pitchFamily="34" charset="-120"/>
                  </a:rPr>
                  <a:t>B.</a:t>
                </a:r>
                <a:endParaRPr lang="en-US" altLang="zh-CN" dirty="0">
                  <a:solidFill>
                    <a:srgbClr val="003760"/>
                  </a:solidFill>
                </a:endParaRPr>
              </a:p>
            </p:txBody>
          </p:sp>
        </mc:Choice>
        <mc:Fallback xmlns="">
          <p:sp>
            <p:nvSpPr>
              <p:cNvPr id="5" name="QC_6_AS.152_1#7c1b03bc1?vaa=1&amp;vcp=1&amp;vop=1&amp;pid=ef40ad85f&amp;color=0,55,96&amp;vtp=1&amp;bbb=1&amp;hb=1"/>
              <p:cNvSpPr>
                <a:spLocks noRot="1" noChangeAspect="1" noMove="1" noResize="1" noEditPoints="1" noAdjustHandles="1" noChangeArrowheads="1" noChangeShapeType="1" noTextEdit="1"/>
              </p:cNvSpPr>
              <p:nvPr/>
            </p:nvSpPr>
            <p:spPr>
              <a:xfrm>
                <a:off x="502920" y="3363104"/>
                <a:ext cx="10570464" cy="1344740"/>
              </a:xfrm>
              <a:prstGeom prst="rect">
                <a:avLst/>
              </a:prstGeom>
              <a:blipFill>
                <a:blip r:embed="rId5"/>
                <a:stretch>
                  <a:fillRect l="-1384" b="-1045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3">
                                            <p:bg/>
                                          </p:spTgt>
                                        </p:tgtEl>
                                        <p:attrNameLst>
                                          <p:attrName>style.visibility</p:attrName>
                                        </p:attrNameLst>
                                      </p:cBhvr>
                                      <p:to>
                                        <p:strVal val="visible"/>
                                      </p:to>
                                    </p:set>
                                    <p:animEffect transition="in" filter="fade">
                                      <p:cBhvr>
                                        <p:cTn id="29" dur="500"/>
                                        <p:tgtEl>
                                          <p:spTgt spid="3">
                                            <p:bg/>
                                          </p:spTgt>
                                        </p:tgtEl>
                                      </p:cBhvr>
                                    </p:animEffect>
                                    <p:anim calcmode="lin" valueType="num">
                                      <p:cBhvr>
                                        <p:cTn id="30" dur="500" fill="hold"/>
                                        <p:tgtEl>
                                          <p:spTgt spid="3">
                                            <p:bg/>
                                          </p:spTgt>
                                        </p:tgtEl>
                                        <p:attrNameLst>
                                          <p:attrName>ppt_x</p:attrName>
                                        </p:attrNameLst>
                                      </p:cBhvr>
                                      <p:tavLst>
                                        <p:tav tm="0">
                                          <p:val>
                                            <p:strVal val="#ppt_x"/>
                                          </p:val>
                                        </p:tav>
                                        <p:tav tm="100000">
                                          <p:val>
                                            <p:strVal val="#ppt_x"/>
                                          </p:val>
                                        </p:tav>
                                      </p:tavLst>
                                    </p:anim>
                                    <p:anim calcmode="lin" valueType="num">
                                      <p:cBhvr>
                                        <p:cTn id="31" dur="500" fill="hold"/>
                                        <p:tgtEl>
                                          <p:spTgt spid="3">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anim calcmode="lin" valueType="num">
                                      <p:cBhvr>
                                        <p:cTn id="3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8.xml><?xml version="1.0" encoding="utf-8"?>
<p:sld xmlns:a="http://schemas.openxmlformats.org/drawingml/2006/main" xmlns:r="http://schemas.openxmlformats.org/officeDocument/2006/relationships" xmlns:p="http://schemas.openxmlformats.org/presentationml/2006/main">
  <p:cSld name="Slide 56&amp;si=56">
    <p:spTree>
      <p:nvGrpSpPr>
        <p:cNvPr id="1" name=""/>
        <p:cNvGrpSpPr/>
        <p:nvPr/>
      </p:nvGrpSpPr>
      <p:grpSpPr>
        <a:xfrm>
          <a:off x="0" y="0"/>
          <a:ext cx="0" cy="0"/>
          <a:chOff x="0" y="0"/>
          <a:chExt cx="0" cy="0"/>
        </a:xfrm>
      </p:grpSpPr>
      <p:sp>
        <p:nvSpPr>
          <p:cNvPr id="2" name="QC_6_BD.155_1#81ec2663a?vaa=1&amp;vcp=1&amp;vop=1&amp;pid=ef40ad85f&amp;color=0,55,96&amp;vtp=1&amp;bt=1&amp;bbb=1"/>
          <p:cNvSpPr/>
          <p:nvPr/>
        </p:nvSpPr>
        <p:spPr>
          <a:xfrm>
            <a:off x="502920" y="1616665"/>
            <a:ext cx="10570464" cy="360680"/>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4.</a:t>
            </a:r>
            <a:r>
              <a:rPr lang="en-US" altLang="zh-CN" sz="1800" b="0" i="0">
                <a:solidFill>
                  <a:srgbClr val="003760"/>
                </a:solidFill>
                <a:latin typeface="Times New Roman" pitchFamily="34" charset="0"/>
                <a:ea typeface="微软雅黑" pitchFamily="34" charset="-122"/>
                <a:cs typeface="Times New Roman" pitchFamily="34" charset="-120"/>
              </a:rPr>
              <a:t>下列四个式子中是恒等式的是(</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p:sp>
        <p:nvSpPr>
          <p:cNvPr id="3" name="QC_6_AN.157_1#81ec2663a.bracket?vaa=1&amp;vcp=1&amp;vop=1&amp;pid=ef40ad85f&amp;color=0,55,96&amp;vpa=29&amp;vtp=1"/>
          <p:cNvSpPr/>
          <p:nvPr/>
        </p:nvSpPr>
        <p:spPr>
          <a:xfrm>
            <a:off x="3808095" y="1698453"/>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D</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C_6_BD.155_2#81ec2663a.choices?vaa=1&amp;vcp=1&amp;vop=1&amp;pid=ef40ad85f&amp;color=0,55,96&amp;vtp=1&amp;bbb=1"/>
              <p:cNvSpPr/>
              <p:nvPr/>
            </p:nvSpPr>
            <p:spPr>
              <a:xfrm>
                <a:off x="502920" y="1987251"/>
                <a:ext cx="10570464" cy="901700"/>
              </a:xfrm>
              <a:prstGeom prst="rect">
                <a:avLst/>
              </a:prstGeom>
              <a:noFill/>
              <a:ln/>
            </p:spPr>
            <p:txBody>
              <a:bodyPr wrap="none" lIns="0" tIns="0" rIns="0" bIns="0" rtlCol="0" anchor="t"/>
              <a:lstStyle/>
              <a:p>
                <a:pPr latinLnBrk="1">
                  <a:lnSpc>
                    <a:spcPts val="33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38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num>
                      <m:den>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𝛽</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155_2#81ec2663a.choices?vaa=1&amp;vcp=1&amp;vop=1&amp;pid=ef40ad85f&amp;color=0,55,96&amp;vtp=1&amp;bbb=1"/>
              <p:cNvSpPr>
                <a:spLocks noRot="1" noChangeAspect="1" noMove="1" noResize="1" noEditPoints="1" noAdjustHandles="1" noChangeArrowheads="1" noChangeShapeType="1" noTextEdit="1"/>
              </p:cNvSpPr>
              <p:nvPr/>
            </p:nvSpPr>
            <p:spPr>
              <a:xfrm>
                <a:off x="502920" y="1987251"/>
                <a:ext cx="10570464" cy="901700"/>
              </a:xfrm>
              <a:prstGeom prst="rect">
                <a:avLst/>
              </a:prstGeom>
              <a:blipFill>
                <a:blip r:embed="rId3"/>
                <a:stretch>
                  <a:fillRect l="-1384" b="-8784"/>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156_1#81ec2663a?vaa=1&amp;vcp=1&amp;vop=1&amp;pid=ef40ad85f&amp;color=0,55,96&amp;vtp=1&amp;bbb=1&amp;hb=1"/>
              <p:cNvSpPr/>
              <p:nvPr/>
            </p:nvSpPr>
            <p:spPr>
              <a:xfrm>
                <a:off x="502920" y="2888951"/>
                <a:ext cx="10570464" cy="132080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，故A式不恒成立；</a:t>
                </a:r>
                <a:endParaRPr lang="en-US" altLang="zh-CN" sz="1800" dirty="0">
                  <a:solidFill>
                    <a:srgbClr val="003760"/>
                  </a:solidFill>
                </a:endParaRPr>
              </a:p>
              <a:p>
                <a:pPr latinLnBrk="1">
                  <a:lnSpc>
                    <a:spcPts val="3300"/>
                  </a:lnSpc>
                </a:pP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，故B式不恒成立；</a:t>
                </a:r>
                <a:endParaRPr lang="en-US" altLang="zh-CN" sz="1800" dirty="0">
                  <a:solidFill>
                    <a:srgbClr val="003760"/>
                  </a:solidFill>
                </a:endParaRPr>
              </a:p>
              <a:p>
                <a:pPr latinLnBrk="1">
                  <a:lnSpc>
                    <a:spcPts val="3800"/>
                  </a:lnSpc>
                </a:pP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num>
                      <m:den>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，故C式不恒成立；</a:t>
                </a:r>
                <a:endParaRPr lang="en-US" altLang="zh-CN" sz="1800" dirty="0">
                  <a:solidFill>
                    <a:srgbClr val="003760"/>
                  </a:solidFill>
                </a:endParaRPr>
              </a:p>
              <a:p>
                <a:pPr latinLnBrk="1">
                  <a:lnSpc>
                    <a:spcPts val="100"/>
                  </a:lnSpc>
                </a:pPr>
                <a:endParaRPr lang="en-US" altLang="zh-CN" dirty="0"/>
              </a:p>
            </p:txBody>
          </p:sp>
        </mc:Choice>
        <mc:Fallback xmlns="">
          <p:sp>
            <p:nvSpPr>
              <p:cNvPr id="5" name="QC_6_AS.156_1#81ec2663a?vaa=1&amp;vcp=1&amp;vop=1&amp;pid=ef40ad85f&amp;color=0,55,96&amp;vtp=1&amp;bbb=1&amp;hb=1"/>
              <p:cNvSpPr>
                <a:spLocks noRot="1" noChangeAspect="1" noMove="1" noResize="1" noEditPoints="1" noAdjustHandles="1" noChangeArrowheads="1" noChangeShapeType="1" noTextEdit="1"/>
              </p:cNvSpPr>
              <p:nvPr/>
            </p:nvSpPr>
            <p:spPr>
              <a:xfrm>
                <a:off x="502920" y="2888951"/>
                <a:ext cx="10570464" cy="1320800"/>
              </a:xfrm>
              <a:prstGeom prst="rect">
                <a:avLst/>
              </a:prstGeom>
              <a:blipFill>
                <a:blip r:embed="rId4"/>
                <a:stretch>
                  <a:fillRect l="-1384" b="-599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 name="QC_6_AS.156_1#81ec2663a?vaa=1&amp;vcp=1&amp;vop=1&amp;pid=ef40ad85f&amp;color=0,55,96&amp;vtp=1&amp;bbb=1&amp;hb=1">
                <a:extLst>
                  <a:ext uri="{FF2B5EF4-FFF2-40B4-BE49-F238E27FC236}">
                    <a16:creationId xmlns:a16="http://schemas.microsoft.com/office/drawing/2014/main" id="{6DE61E1D-3EC7-D440-DD7C-3B269CB6F8BA}"/>
                  </a:ext>
                </a:extLst>
              </p:cNvPr>
              <p:cNvSpPr/>
              <p:nvPr/>
            </p:nvSpPr>
            <p:spPr>
              <a:xfrm>
                <a:off x="502920" y="4197051"/>
                <a:ext cx="10570464" cy="838200"/>
              </a:xfrm>
              <a:prstGeom prst="rect">
                <a:avLst/>
              </a:prstGeom>
              <a:noFill/>
              <a:ln/>
            </p:spPr>
            <p:txBody>
              <a:bodyPr wrap="square" lIns="0" tIns="0" rIns="0" bIns="0" rtlCol="0" anchor="t"/>
              <a:lstStyle/>
              <a:p>
                <a:pPr latinLnBrk="1">
                  <a:lnSpc>
                    <a:spcPts val="3300"/>
                  </a:lnSpc>
                </a:pPr>
                <a14:m>
                  <m:oMath xmlns:m="http://schemas.openxmlformats.org/officeDocument/2006/math">
                    <m:r>
                      <m:rPr>
                        <m:sty m:val="p"/>
                      </m:rPr>
                      <a:rPr lang="en-US" altLang="zh-CN" b="0" i="0" smtClean="0">
                        <a:solidFill>
                          <a:srgbClr val="003760"/>
                        </a:solidFill>
                        <a:latin typeface="Cambria Math" pitchFamily="34" charset="0"/>
                        <a:ea typeface="Cambria Math" pitchFamily="34" charset="-122"/>
                        <a:cs typeface="Cambria Math" pitchFamily="34" charset="-120"/>
                      </a:rPr>
                      <m:t>sin</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𝛼</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𝛽</m:t>
                    </m:r>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sin</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𝛼</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𝛽</m:t>
                    </m:r>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sin</m:t>
                    </m:r>
                    <m:r>
                      <m:rPr>
                        <m:nor/>
                      </m:rPr>
                      <a:rPr lang="en-US" altLang="zh-CN" b="0" i="0" smtClean="0">
                        <a:solidFill>
                          <a:srgbClr val="003760"/>
                        </a:solidFill>
                        <a:latin typeface="Cambria Math" pitchFamily="34" charset="0"/>
                        <a:ea typeface="Cambria Math" pitchFamily="34" charset="-122"/>
                        <a:cs typeface="Cambria Math" pitchFamily="34" charset="-120"/>
                      </a:rPr>
                      <m:t> </m:t>
                    </m:r>
                    <m:r>
                      <a:rPr lang="en-US" altLang="zh-CN" b="0" i="0" smtClean="0">
                        <a:solidFill>
                          <a:srgbClr val="003760"/>
                        </a:solidFill>
                        <a:latin typeface="Cambria Math" pitchFamily="34" charset="0"/>
                        <a:ea typeface="Cambria Math" pitchFamily="34" charset="-122"/>
                        <a:cs typeface="Cambria Math" pitchFamily="34" charset="-120"/>
                      </a:rPr>
                      <m:t>𝛼</m:t>
                    </m:r>
                    <m:r>
                      <m:rPr>
                        <m:sty m:val="p"/>
                      </m:rPr>
                      <a:rPr lang="en-US" altLang="zh-CN" b="0" i="0" smtClean="0">
                        <a:solidFill>
                          <a:srgbClr val="003760"/>
                        </a:solidFill>
                        <a:latin typeface="Cambria Math" pitchFamily="34" charset="0"/>
                        <a:ea typeface="Cambria Math" pitchFamily="34" charset="-122"/>
                        <a:cs typeface="Cambria Math" pitchFamily="34" charset="-120"/>
                      </a:rPr>
                      <m:t>cos</m:t>
                    </m:r>
                    <m:r>
                      <m:rPr>
                        <m:nor/>
                      </m:rPr>
                      <a:rPr lang="en-US" altLang="zh-CN" b="0" i="0" smtClean="0">
                        <a:solidFill>
                          <a:srgbClr val="003760"/>
                        </a:solidFill>
                        <a:latin typeface="Cambria Math" pitchFamily="34" charset="0"/>
                        <a:ea typeface="Cambria Math" pitchFamily="34" charset="-122"/>
                        <a:cs typeface="Cambria Math" pitchFamily="34" charset="-120"/>
                      </a:rPr>
                      <m:t> </m:t>
                    </m:r>
                    <m:r>
                      <a:rPr lang="en-US" altLang="zh-CN" b="0" i="0" smtClean="0">
                        <a:solidFill>
                          <a:srgbClr val="003760"/>
                        </a:solidFill>
                        <a:latin typeface="Cambria Math" pitchFamily="34" charset="0"/>
                        <a:ea typeface="Cambria Math" pitchFamily="34" charset="-122"/>
                        <a:cs typeface="Cambria Math" pitchFamily="34" charset="-120"/>
                      </a:rPr>
                      <m:t>𝛽</m:t>
                    </m:r>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cos</m:t>
                    </m:r>
                    <m:r>
                      <m:rPr>
                        <m:nor/>
                      </m:rPr>
                      <a:rPr lang="en-US" altLang="zh-CN" b="0" i="0" smtClean="0">
                        <a:solidFill>
                          <a:srgbClr val="003760"/>
                        </a:solidFill>
                        <a:latin typeface="Cambria Math" pitchFamily="34" charset="0"/>
                        <a:ea typeface="Cambria Math" pitchFamily="34" charset="-122"/>
                        <a:cs typeface="Cambria Math" pitchFamily="34" charset="-120"/>
                      </a:rPr>
                      <m:t> </m:t>
                    </m:r>
                    <m:r>
                      <a:rPr lang="en-US" altLang="zh-CN" b="0" i="0" smtClean="0">
                        <a:solidFill>
                          <a:srgbClr val="003760"/>
                        </a:solidFill>
                        <a:latin typeface="Cambria Math" pitchFamily="34" charset="0"/>
                        <a:ea typeface="Cambria Math" pitchFamily="34" charset="-122"/>
                        <a:cs typeface="Cambria Math" pitchFamily="34" charset="-120"/>
                      </a:rPr>
                      <m:t>𝛼</m:t>
                    </m:r>
                    <m:r>
                      <m:rPr>
                        <m:sty m:val="p"/>
                      </m:rPr>
                      <a:rPr lang="en-US" altLang="zh-CN" b="0" i="0" smtClean="0">
                        <a:solidFill>
                          <a:srgbClr val="003760"/>
                        </a:solidFill>
                        <a:latin typeface="Cambria Math" pitchFamily="34" charset="0"/>
                        <a:ea typeface="Cambria Math" pitchFamily="34" charset="-122"/>
                        <a:cs typeface="Cambria Math" pitchFamily="34" charset="-120"/>
                      </a:rPr>
                      <m:t>sin</m:t>
                    </m:r>
                    <m:r>
                      <m:rPr>
                        <m:nor/>
                      </m:rPr>
                      <a:rPr lang="en-US" altLang="zh-CN" b="0" i="0" smtClean="0">
                        <a:solidFill>
                          <a:srgbClr val="003760"/>
                        </a:solidFill>
                        <a:latin typeface="Cambria Math" pitchFamily="34" charset="0"/>
                        <a:ea typeface="Cambria Math" pitchFamily="34" charset="-122"/>
                        <a:cs typeface="Cambria Math" pitchFamily="34" charset="-120"/>
                      </a:rPr>
                      <m:t> </m:t>
                    </m:r>
                    <m:r>
                      <a:rPr lang="en-US" altLang="zh-CN" b="0" i="0" smtClean="0">
                        <a:solidFill>
                          <a:srgbClr val="003760"/>
                        </a:solidFill>
                        <a:latin typeface="Cambria Math" pitchFamily="34" charset="0"/>
                        <a:ea typeface="Cambria Math" pitchFamily="34" charset="-122"/>
                        <a:cs typeface="Cambria Math" pitchFamily="34" charset="-120"/>
                      </a:rPr>
                      <m:t>𝛽</m:t>
                    </m:r>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sin</m:t>
                    </m:r>
                    <m:r>
                      <m:rPr>
                        <m:nor/>
                      </m:rPr>
                      <a:rPr lang="en-US" altLang="zh-CN" b="0" i="0" smtClean="0">
                        <a:solidFill>
                          <a:srgbClr val="003760"/>
                        </a:solidFill>
                        <a:latin typeface="Cambria Math" pitchFamily="34" charset="0"/>
                        <a:ea typeface="Cambria Math" pitchFamily="34" charset="-122"/>
                        <a:cs typeface="Cambria Math" pitchFamily="34" charset="-120"/>
                      </a:rPr>
                      <m:t> </m:t>
                    </m:r>
                    <m:r>
                      <a:rPr lang="en-US" altLang="zh-CN" b="0" i="0" smtClean="0">
                        <a:solidFill>
                          <a:srgbClr val="003760"/>
                        </a:solidFill>
                        <a:latin typeface="Cambria Math" pitchFamily="34" charset="0"/>
                        <a:ea typeface="Cambria Math" pitchFamily="34" charset="-122"/>
                        <a:cs typeface="Cambria Math" pitchFamily="34" charset="-120"/>
                      </a:rPr>
                      <m:t>𝛼</m:t>
                    </m:r>
                    <m:r>
                      <m:rPr>
                        <m:sty m:val="p"/>
                      </m:rPr>
                      <a:rPr lang="en-US" altLang="zh-CN" b="0" i="0" smtClean="0">
                        <a:solidFill>
                          <a:srgbClr val="003760"/>
                        </a:solidFill>
                        <a:latin typeface="Cambria Math" pitchFamily="34" charset="0"/>
                        <a:ea typeface="Cambria Math" pitchFamily="34" charset="-122"/>
                        <a:cs typeface="Cambria Math" pitchFamily="34" charset="-120"/>
                      </a:rPr>
                      <m:t>cos</m:t>
                    </m:r>
                    <m:r>
                      <m:rPr>
                        <m:nor/>
                      </m:rPr>
                      <a:rPr lang="en-US" altLang="zh-CN" b="0" i="0" smtClean="0">
                        <a:solidFill>
                          <a:srgbClr val="003760"/>
                        </a:solidFill>
                        <a:latin typeface="Cambria Math" pitchFamily="34" charset="0"/>
                        <a:ea typeface="Cambria Math" pitchFamily="34" charset="-122"/>
                        <a:cs typeface="Cambria Math" pitchFamily="34" charset="-120"/>
                      </a:rPr>
                      <m:t> </m:t>
                    </m:r>
                    <m:r>
                      <a:rPr lang="en-US" altLang="zh-CN" b="0" i="0" smtClean="0">
                        <a:solidFill>
                          <a:srgbClr val="003760"/>
                        </a:solidFill>
                        <a:latin typeface="Cambria Math" pitchFamily="34" charset="0"/>
                        <a:ea typeface="Cambria Math" pitchFamily="34" charset="-122"/>
                        <a:cs typeface="Cambria Math" pitchFamily="34" charset="-120"/>
                      </a:rPr>
                      <m:t>𝛽</m:t>
                    </m:r>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cos</m:t>
                    </m:r>
                    <m:r>
                      <m:rPr>
                        <m:nor/>
                      </m:rPr>
                      <a:rPr lang="en-US" altLang="zh-CN" b="0" i="0" smtClean="0">
                        <a:solidFill>
                          <a:srgbClr val="003760"/>
                        </a:solidFill>
                        <a:latin typeface="Cambria Math" pitchFamily="34" charset="0"/>
                        <a:ea typeface="Cambria Math" pitchFamily="34" charset="-122"/>
                        <a:cs typeface="Cambria Math" pitchFamily="34" charset="-120"/>
                      </a:rPr>
                      <m:t> </m:t>
                    </m:r>
                    <m:r>
                      <a:rPr lang="en-US" altLang="zh-CN" b="0" i="0" smtClean="0">
                        <a:solidFill>
                          <a:srgbClr val="003760"/>
                        </a:solidFill>
                        <a:latin typeface="Cambria Math" pitchFamily="34" charset="0"/>
                        <a:ea typeface="Cambria Math" pitchFamily="34" charset="-122"/>
                        <a:cs typeface="Cambria Math" pitchFamily="34" charset="-120"/>
                      </a:rPr>
                      <m:t>𝛼</m:t>
                    </m:r>
                    <m:r>
                      <m:rPr>
                        <m:sty m:val="p"/>
                      </m:rPr>
                      <a:rPr lang="en-US" altLang="zh-CN" b="0" i="0" smtClean="0">
                        <a:solidFill>
                          <a:srgbClr val="003760"/>
                        </a:solidFill>
                        <a:latin typeface="Cambria Math" pitchFamily="34" charset="0"/>
                        <a:ea typeface="Cambria Math" pitchFamily="34" charset="-122"/>
                        <a:cs typeface="Cambria Math" pitchFamily="34" charset="-120"/>
                      </a:rPr>
                      <m:t>sin</m:t>
                    </m:r>
                    <m:r>
                      <m:rPr>
                        <m:nor/>
                      </m:rPr>
                      <a:rPr lang="en-US" altLang="zh-CN" b="0" i="0" smtClean="0">
                        <a:solidFill>
                          <a:srgbClr val="003760"/>
                        </a:solidFill>
                        <a:latin typeface="Cambria Math" pitchFamily="34" charset="0"/>
                        <a:ea typeface="Cambria Math" pitchFamily="34" charset="-122"/>
                        <a:cs typeface="Cambria Math" pitchFamily="34" charset="-120"/>
                      </a:rPr>
                      <m:t> </m:t>
                    </m:r>
                    <m:r>
                      <a:rPr lang="en-US" altLang="zh-CN" b="0" i="0" smtClean="0">
                        <a:solidFill>
                          <a:srgbClr val="003760"/>
                        </a:solidFill>
                        <a:latin typeface="Cambria Math" pitchFamily="34" charset="0"/>
                        <a:ea typeface="Cambria Math" pitchFamily="34" charset="-122"/>
                        <a:cs typeface="Cambria Math" pitchFamily="34" charset="-120"/>
                      </a:rPr>
                      <m:t>𝛽</m:t>
                    </m:r>
                    <m:r>
                      <a:rPr lang="en-US" altLang="zh-CN" b="0" i="0" smtClean="0">
                        <a:solidFill>
                          <a:srgbClr val="003760"/>
                        </a:solidFill>
                        <a:latin typeface="Cambria Math" pitchFamily="34" charset="0"/>
                        <a:ea typeface="Cambria Math" pitchFamily="34" charset="-122"/>
                        <a:cs typeface="Cambria Math" pitchFamily="34" charset="-120"/>
                      </a:rPr>
                      <m:t>)=</m:t>
                    </m:r>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b="0" i="0">
                            <a:solidFill>
                              <a:srgbClr val="003760"/>
                            </a:solidFill>
                            <a:latin typeface="Cambria Math" pitchFamily="34" charset="0"/>
                            <a:ea typeface="Cambria Math" pitchFamily="34" charset="-122"/>
                            <a:cs typeface="Cambria Math" pitchFamily="34" charset="-120"/>
                          </a:rPr>
                          <m:t>sin</m:t>
                        </m:r>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smtClean="0">
                        <a:solidFill>
                          <a:srgbClr val="003760"/>
                        </a:solidFill>
                        <a:latin typeface="Cambria Math" pitchFamily="34" charset="0"/>
                        <a:ea typeface="Cambria Math" pitchFamily="34" charset="-122"/>
                        <a:cs typeface="Cambria Math" pitchFamily="34" charset="-120"/>
                      </a:rPr>
                      <m:t>𝛼</m:t>
                    </m:r>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b="0" i="0">
                            <a:solidFill>
                              <a:srgbClr val="003760"/>
                            </a:solidFill>
                            <a:latin typeface="Cambria Math" pitchFamily="34" charset="0"/>
                            <a:ea typeface="Cambria Math" pitchFamily="34" charset="-122"/>
                            <a:cs typeface="Cambria Math" pitchFamily="34" charset="-120"/>
                          </a:rPr>
                          <m:t>cos</m:t>
                        </m:r>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smtClean="0">
                        <a:solidFill>
                          <a:srgbClr val="003760"/>
                        </a:solidFill>
                        <a:latin typeface="Cambria Math" pitchFamily="34" charset="0"/>
                        <a:ea typeface="Cambria Math" pitchFamily="34" charset="-122"/>
                        <a:cs typeface="Cambria Math" pitchFamily="34" charset="-120"/>
                      </a:rPr>
                      <m:t>𝛽</m:t>
                    </m:r>
                    <m:r>
                      <a:rPr lang="en-US" altLang="zh-CN" b="0" i="0" smtClean="0">
                        <a:solidFill>
                          <a:srgbClr val="003760"/>
                        </a:solidFill>
                        <a:latin typeface="Cambria Math" pitchFamily="34" charset="0"/>
                        <a:ea typeface="Cambria Math" pitchFamily="34" charset="-122"/>
                        <a:cs typeface="Cambria Math" pitchFamily="34" charset="-120"/>
                      </a:rPr>
                      <m:t>−</m:t>
                    </m:r>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b="0" i="0">
                            <a:solidFill>
                              <a:srgbClr val="003760"/>
                            </a:solidFill>
                            <a:latin typeface="Cambria Math" pitchFamily="34" charset="0"/>
                            <a:ea typeface="Cambria Math" pitchFamily="34" charset="-122"/>
                            <a:cs typeface="Cambria Math" pitchFamily="34" charset="-120"/>
                          </a:rPr>
                          <m:t>cos</m:t>
                        </m:r>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smtClean="0">
                        <a:solidFill>
                          <a:srgbClr val="003760"/>
                        </a:solidFill>
                        <a:latin typeface="Cambria Math" pitchFamily="34" charset="0"/>
                        <a:ea typeface="Cambria Math" pitchFamily="34" charset="-122"/>
                        <a:cs typeface="Cambria Math" pitchFamily="34" charset="-120"/>
                      </a:rPr>
                      <m:t>𝛼</m:t>
                    </m:r>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b="0" i="0">
                            <a:solidFill>
                              <a:srgbClr val="003760"/>
                            </a:solidFill>
                            <a:latin typeface="Cambria Math" pitchFamily="34" charset="0"/>
                            <a:ea typeface="Cambria Math" pitchFamily="34" charset="-122"/>
                            <a:cs typeface="Cambria Math" pitchFamily="34" charset="-120"/>
                          </a:rPr>
                          <m:t>sin</m:t>
                        </m:r>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smtClean="0">
                        <a:solidFill>
                          <a:srgbClr val="003760"/>
                        </a:solidFill>
                        <a:latin typeface="Cambria Math" pitchFamily="34" charset="0"/>
                        <a:ea typeface="Cambria Math" pitchFamily="34" charset="-122"/>
                        <a:cs typeface="Cambria Math" pitchFamily="34" charset="-120"/>
                      </a:rPr>
                      <m:t>𝛽</m:t>
                    </m:r>
                    <m:r>
                      <a:rPr lang="en-US" altLang="zh-CN" b="0" i="0" smtClean="0">
                        <a:solidFill>
                          <a:srgbClr val="003760"/>
                        </a:solidFill>
                        <a:latin typeface="Cambria Math" pitchFamily="34" charset="0"/>
                        <a:ea typeface="Cambria Math" pitchFamily="34" charset="-122"/>
                        <a:cs typeface="Cambria Math" pitchFamily="34" charset="-120"/>
                      </a:rPr>
                      <m:t>=</m:t>
                    </m:r>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b="0" i="0">
                            <a:solidFill>
                              <a:srgbClr val="003760"/>
                            </a:solidFill>
                            <a:latin typeface="Cambria Math" pitchFamily="34" charset="0"/>
                            <a:ea typeface="Cambria Math" pitchFamily="34" charset="-122"/>
                            <a:cs typeface="Cambria Math" pitchFamily="34" charset="-120"/>
                          </a:rPr>
                          <m:t>sin</m:t>
                        </m:r>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smtClean="0">
                        <a:solidFill>
                          <a:srgbClr val="003760"/>
                        </a:solidFill>
                        <a:latin typeface="Cambria Math" pitchFamily="34" charset="0"/>
                        <a:ea typeface="Cambria Math" pitchFamily="34" charset="-122"/>
                        <a:cs typeface="Cambria Math" pitchFamily="34" charset="-120"/>
                      </a:rPr>
                      <m:t>𝛼</m:t>
                    </m:r>
                    <m:r>
                      <a:rPr lang="en-US" altLang="zh-CN" b="0" i="0" smtClean="0">
                        <a:solidFill>
                          <a:srgbClr val="003760"/>
                        </a:solidFill>
                        <a:latin typeface="Cambria Math" pitchFamily="34" charset="0"/>
                        <a:ea typeface="Cambria Math" pitchFamily="34" charset="-122"/>
                        <a:cs typeface="Cambria Math" pitchFamily="34" charset="-120"/>
                      </a:rPr>
                      <m:t>(1−</m:t>
                    </m:r>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b="0" i="0">
                            <a:solidFill>
                              <a:srgbClr val="003760"/>
                            </a:solidFill>
                            <a:latin typeface="Cambria Math" pitchFamily="34" charset="0"/>
                            <a:ea typeface="Cambria Math" pitchFamily="34" charset="-122"/>
                            <a:cs typeface="Cambria Math" pitchFamily="34" charset="-120"/>
                          </a:rPr>
                          <m:t>sin</m:t>
                        </m:r>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smtClean="0">
                        <a:solidFill>
                          <a:srgbClr val="003760"/>
                        </a:solidFill>
                        <a:latin typeface="Cambria Math" pitchFamily="34" charset="0"/>
                        <a:ea typeface="Cambria Math" pitchFamily="34" charset="-122"/>
                        <a:cs typeface="Cambria Math" pitchFamily="34" charset="-120"/>
                      </a:rPr>
                      <m:t>𝛽</m:t>
                    </m:r>
                    <m:r>
                      <a:rPr lang="en-US" altLang="zh-CN" b="0" i="0" smtClean="0">
                        <a:solidFill>
                          <a:srgbClr val="003760"/>
                        </a:solidFill>
                        <a:latin typeface="Cambria Math" pitchFamily="34" charset="0"/>
                        <a:ea typeface="Cambria Math" pitchFamily="34" charset="-122"/>
                        <a:cs typeface="Cambria Math" pitchFamily="34" charset="-120"/>
                      </a:rPr>
                      <m:t>)−</m:t>
                    </m:r>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b="0" i="0">
                            <a:solidFill>
                              <a:srgbClr val="003760"/>
                            </a:solidFill>
                            <a:latin typeface="Cambria Math" pitchFamily="34" charset="0"/>
                            <a:ea typeface="Cambria Math" pitchFamily="34" charset="-122"/>
                            <a:cs typeface="Cambria Math" pitchFamily="34" charset="-120"/>
                          </a:rPr>
                          <m:t>cos</m:t>
                        </m:r>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smtClean="0">
                        <a:solidFill>
                          <a:srgbClr val="003760"/>
                        </a:solidFill>
                        <a:latin typeface="Cambria Math" pitchFamily="34" charset="0"/>
                        <a:ea typeface="Cambria Math" pitchFamily="34" charset="-122"/>
                        <a:cs typeface="Cambria Math" pitchFamily="34" charset="-120"/>
                      </a:rPr>
                      <m:t>𝛼</m:t>
                    </m:r>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b="0" i="0">
                            <a:solidFill>
                              <a:srgbClr val="003760"/>
                            </a:solidFill>
                            <a:latin typeface="Cambria Math" pitchFamily="34" charset="0"/>
                            <a:ea typeface="Cambria Math" pitchFamily="34" charset="-122"/>
                            <a:cs typeface="Cambria Math" pitchFamily="34" charset="-120"/>
                          </a:rPr>
                          <m:t>sin</m:t>
                        </m:r>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smtClean="0">
                        <a:solidFill>
                          <a:srgbClr val="003760"/>
                        </a:solidFill>
                        <a:latin typeface="Cambria Math" pitchFamily="34" charset="0"/>
                        <a:ea typeface="Cambria Math" pitchFamily="34" charset="-122"/>
                        <a:cs typeface="Cambria Math" pitchFamily="34" charset="-120"/>
                      </a:rPr>
                      <m:t>𝛽</m:t>
                    </m:r>
                    <m:r>
                      <a:rPr lang="en-US" altLang="zh-CN" b="0" i="0" smtClean="0">
                        <a:solidFill>
                          <a:srgbClr val="003760"/>
                        </a:solidFill>
                        <a:latin typeface="Cambria Math" pitchFamily="34" charset="0"/>
                        <a:ea typeface="Cambria Math" pitchFamily="34" charset="-122"/>
                        <a:cs typeface="Cambria Math" pitchFamily="34" charset="-120"/>
                      </a:rPr>
                      <m:t>=</m:t>
                    </m:r>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b="0" i="0">
                            <a:solidFill>
                              <a:srgbClr val="003760"/>
                            </a:solidFill>
                            <a:latin typeface="Cambria Math" pitchFamily="34" charset="0"/>
                            <a:ea typeface="Cambria Math" pitchFamily="34" charset="-122"/>
                            <a:cs typeface="Cambria Math" pitchFamily="34" charset="-120"/>
                          </a:rPr>
                          <m:t>sin</m:t>
                        </m:r>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smtClean="0">
                        <a:solidFill>
                          <a:srgbClr val="003760"/>
                        </a:solidFill>
                        <a:latin typeface="Cambria Math" pitchFamily="34" charset="0"/>
                        <a:ea typeface="Cambria Math" pitchFamily="34" charset="-122"/>
                        <a:cs typeface="Cambria Math" pitchFamily="34" charset="-120"/>
                      </a:rPr>
                      <m:t>𝛼</m:t>
                    </m:r>
                    <m:r>
                      <a:rPr lang="en-US" altLang="zh-CN" b="0" i="0" smtClean="0">
                        <a:solidFill>
                          <a:srgbClr val="003760"/>
                        </a:solidFill>
                        <a:latin typeface="Cambria Math" pitchFamily="34" charset="0"/>
                        <a:ea typeface="Cambria Math" pitchFamily="34" charset="-122"/>
                        <a:cs typeface="Cambria Math" pitchFamily="34" charset="-120"/>
                      </a:rPr>
                      <m:t>−</m:t>
                    </m:r>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b="0" i="0">
                            <a:solidFill>
                              <a:srgbClr val="003760"/>
                            </a:solidFill>
                            <a:latin typeface="Cambria Math" pitchFamily="34" charset="0"/>
                            <a:ea typeface="Cambria Math" pitchFamily="34" charset="-122"/>
                            <a:cs typeface="Cambria Math" pitchFamily="34" charset="-120"/>
                          </a:rPr>
                          <m:t>sin</m:t>
                        </m:r>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smtClean="0">
                        <a:solidFill>
                          <a:srgbClr val="003760"/>
                        </a:solidFill>
                        <a:latin typeface="Cambria Math" pitchFamily="34" charset="0"/>
                        <a:ea typeface="Cambria Math" pitchFamily="34" charset="-122"/>
                        <a:cs typeface="Cambria Math" pitchFamily="34" charset="-120"/>
                      </a:rPr>
                      <m:t>𝛼</m:t>
                    </m:r>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b="0" i="0">
                            <a:solidFill>
                              <a:srgbClr val="003760"/>
                            </a:solidFill>
                            <a:latin typeface="Cambria Math" pitchFamily="34" charset="0"/>
                            <a:ea typeface="Cambria Math" pitchFamily="34" charset="-122"/>
                            <a:cs typeface="Cambria Math" pitchFamily="34" charset="-120"/>
                          </a:rPr>
                          <m:t>sin</m:t>
                        </m:r>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smtClean="0">
                        <a:solidFill>
                          <a:srgbClr val="003760"/>
                        </a:solidFill>
                        <a:latin typeface="Cambria Math" pitchFamily="34" charset="0"/>
                        <a:ea typeface="Cambria Math" pitchFamily="34" charset="-122"/>
                        <a:cs typeface="Cambria Math" pitchFamily="34" charset="-120"/>
                      </a:rPr>
                      <m:t>𝛽</m:t>
                    </m:r>
                    <m:r>
                      <a:rPr lang="en-US" altLang="zh-CN" b="0" i="0" smtClean="0">
                        <a:solidFill>
                          <a:srgbClr val="003760"/>
                        </a:solidFill>
                        <a:latin typeface="Cambria Math" pitchFamily="34" charset="0"/>
                        <a:ea typeface="Cambria Math" pitchFamily="34" charset="-122"/>
                        <a:cs typeface="Cambria Math" pitchFamily="34" charset="-120"/>
                      </a:rPr>
                      <m:t>−</m:t>
                    </m:r>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b="0" i="0">
                            <a:solidFill>
                              <a:srgbClr val="003760"/>
                            </a:solidFill>
                            <a:latin typeface="Cambria Math" pitchFamily="34" charset="0"/>
                            <a:ea typeface="Cambria Math" pitchFamily="34" charset="-122"/>
                            <a:cs typeface="Cambria Math" pitchFamily="34" charset="-120"/>
                          </a:rPr>
                          <m:t>cos</m:t>
                        </m:r>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smtClean="0">
                        <a:solidFill>
                          <a:srgbClr val="003760"/>
                        </a:solidFill>
                        <a:latin typeface="Cambria Math" pitchFamily="34" charset="0"/>
                        <a:ea typeface="Cambria Math" pitchFamily="34" charset="-122"/>
                        <a:cs typeface="Cambria Math" pitchFamily="34" charset="-120"/>
                      </a:rPr>
                      <m:t>𝛼</m:t>
                    </m:r>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b="0" i="0">
                            <a:solidFill>
                              <a:srgbClr val="003760"/>
                            </a:solidFill>
                            <a:latin typeface="Cambria Math" pitchFamily="34" charset="0"/>
                            <a:ea typeface="Cambria Math" pitchFamily="34" charset="-122"/>
                            <a:cs typeface="Cambria Math" pitchFamily="34" charset="-120"/>
                          </a:rPr>
                          <m:t>sin</m:t>
                        </m:r>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smtClean="0">
                        <a:solidFill>
                          <a:srgbClr val="003760"/>
                        </a:solidFill>
                        <a:latin typeface="Cambria Math" pitchFamily="34" charset="0"/>
                        <a:ea typeface="Cambria Math" pitchFamily="34" charset="-122"/>
                        <a:cs typeface="Cambria Math" pitchFamily="34" charset="-120"/>
                      </a:rPr>
                      <m:t>𝛽</m:t>
                    </m:r>
                    <m:r>
                      <a:rPr lang="en-US" altLang="zh-CN" b="0" i="0" smtClean="0">
                        <a:solidFill>
                          <a:srgbClr val="003760"/>
                        </a:solidFill>
                        <a:latin typeface="Cambria Math" pitchFamily="34" charset="0"/>
                        <a:ea typeface="Cambria Math" pitchFamily="34" charset="-122"/>
                        <a:cs typeface="Cambria Math" pitchFamily="34" charset="-120"/>
                      </a:rPr>
                      <m:t>=</m:t>
                    </m:r>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b="0" i="0">
                            <a:solidFill>
                              <a:srgbClr val="003760"/>
                            </a:solidFill>
                            <a:latin typeface="Cambria Math" pitchFamily="34" charset="0"/>
                            <a:ea typeface="Cambria Math" pitchFamily="34" charset="-122"/>
                            <a:cs typeface="Cambria Math" pitchFamily="34" charset="-120"/>
                          </a:rPr>
                          <m:t>sin</m:t>
                        </m:r>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smtClean="0">
                        <a:solidFill>
                          <a:srgbClr val="003760"/>
                        </a:solidFill>
                        <a:latin typeface="Cambria Math" pitchFamily="34" charset="0"/>
                        <a:ea typeface="Cambria Math" pitchFamily="34" charset="-122"/>
                        <a:cs typeface="Cambria Math" pitchFamily="34" charset="-120"/>
                      </a:rPr>
                      <m:t>𝛼</m:t>
                    </m:r>
                    <m:r>
                      <a:rPr lang="en-US" altLang="zh-CN" b="0" i="0" smtClean="0">
                        <a:solidFill>
                          <a:srgbClr val="003760"/>
                        </a:solidFill>
                        <a:latin typeface="Cambria Math" pitchFamily="34" charset="0"/>
                        <a:ea typeface="Cambria Math" pitchFamily="34" charset="-122"/>
                        <a:cs typeface="Cambria Math" pitchFamily="34" charset="-120"/>
                      </a:rPr>
                      <m:t>−</m:t>
                    </m:r>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b="0" i="0">
                            <a:solidFill>
                              <a:srgbClr val="003760"/>
                            </a:solidFill>
                            <a:latin typeface="Cambria Math" pitchFamily="34" charset="0"/>
                            <a:ea typeface="Cambria Math" pitchFamily="34" charset="-122"/>
                            <a:cs typeface="Cambria Math" pitchFamily="34" charset="-120"/>
                          </a:rPr>
                          <m:t>sin</m:t>
                        </m:r>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smtClean="0">
                        <a:solidFill>
                          <a:srgbClr val="003760"/>
                        </a:solidFill>
                        <a:latin typeface="Cambria Math" pitchFamily="34" charset="0"/>
                        <a:ea typeface="Cambria Math" pitchFamily="34" charset="-122"/>
                        <a:cs typeface="Cambria Math" pitchFamily="34" charset="-120"/>
                      </a:rPr>
                      <m:t>𝛽</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，故D式恒成立.</a:t>
                </a:r>
                <a:endParaRPr lang="en-US" altLang="zh-CN" dirty="0">
                  <a:solidFill>
                    <a:srgbClr val="003760"/>
                  </a:solidFill>
                </a:endParaRPr>
              </a:p>
              <a:p>
                <a:pPr latinLnBrk="1">
                  <a:lnSpc>
                    <a:spcPts val="100"/>
                  </a:lnSpc>
                </a:pPr>
                <a:endParaRPr lang="en-US" altLang="zh-CN" dirty="0"/>
              </a:p>
            </p:txBody>
          </p:sp>
        </mc:Choice>
        <mc:Fallback xmlns="">
          <p:sp>
            <p:nvSpPr>
              <p:cNvPr id="7" name="QC_6_AS.156_1#81ec2663a?vaa=1&amp;vcp=1&amp;vop=1&amp;pid=ef40ad85f&amp;color=0,55,96&amp;vtp=1&amp;bbb=1&amp;hb=1">
                <a:extLst>
                  <a:ext uri="{FF2B5EF4-FFF2-40B4-BE49-F238E27FC236}">
                    <a16:creationId xmlns:a16="http://schemas.microsoft.com/office/drawing/2014/main" id="{6DE61E1D-3EC7-D440-DD7C-3B269CB6F8BA}"/>
                  </a:ext>
                </a:extLst>
              </p:cNvPr>
              <p:cNvSpPr>
                <a:spLocks noRot="1" noChangeAspect="1" noMove="1" noResize="1" noEditPoints="1" noAdjustHandles="1" noChangeArrowheads="1" noChangeShapeType="1" noTextEdit="1"/>
              </p:cNvSpPr>
              <p:nvPr/>
            </p:nvSpPr>
            <p:spPr>
              <a:xfrm>
                <a:off x="502920" y="4197051"/>
                <a:ext cx="10570464" cy="838200"/>
              </a:xfrm>
              <a:prstGeom prst="rect">
                <a:avLst/>
              </a:prstGeom>
              <a:blipFill>
                <a:blip r:embed="rId5"/>
                <a:stretch>
                  <a:fillRect l="-807" b="-10870"/>
                </a:stretch>
              </a:blipFill>
              <a:ln/>
            </p:spPr>
            <p:txBody>
              <a:bodyPr/>
              <a:lstStyle/>
              <a:p>
                <a:r>
                  <a:rPr lang="zh-CN" altLang="en-US">
                    <a:noFill/>
                  </a:rPr>
                  <a:t> </a:t>
                </a:r>
              </a:p>
            </p:txBody>
          </p:sp>
        </mc:Fallback>
      </mc:AlternateContent>
      <p:sp>
        <p:nvSpPr>
          <p:cNvPr id="8" name="QC_6_AS.156_1#81ec2663a?vaa=1&amp;vcp=1&amp;vop=1&amp;pid=ef40ad85f&amp;color=0,55,96&amp;vtp=1&amp;bbb=1&amp;hb=1">
            <a:extLst>
              <a:ext uri="{FF2B5EF4-FFF2-40B4-BE49-F238E27FC236}">
                <a16:creationId xmlns:a16="http://schemas.microsoft.com/office/drawing/2014/main" id="{8AB0E8EA-EA51-F454-5545-44838328E9BD}"/>
              </a:ext>
            </a:extLst>
          </p:cNvPr>
          <p:cNvSpPr/>
          <p:nvPr/>
        </p:nvSpPr>
        <p:spPr>
          <a:xfrm>
            <a:off x="502920" y="5035251"/>
            <a:ext cx="10570464" cy="354140"/>
          </a:xfrm>
          <a:prstGeom prst="rect">
            <a:avLst/>
          </a:prstGeom>
          <a:noFill/>
          <a:ln/>
        </p:spPr>
        <p:txBody>
          <a:bodyPr wrap="none" lIns="0" tIns="0" rIns="0" bIns="0" rtlCol="0" anchor="t"/>
          <a:lstStyle/>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故选</a:t>
            </a:r>
            <a:r>
              <a:rPr lang="en-US" altLang="zh-CN" b="0" i="0" dirty="0">
                <a:solidFill>
                  <a:srgbClr val="003760"/>
                </a:solidFill>
                <a:latin typeface="Times New Roman" pitchFamily="34" charset="0"/>
                <a:ea typeface="微软雅黑" pitchFamily="34" charset="-122"/>
                <a:cs typeface="Times New Roman" pitchFamily="34" charset="-120"/>
              </a:rPr>
              <a:t>D.</a:t>
            </a:r>
            <a:endParaRPr lang="en-US" altLang="zh-CN" dirty="0">
              <a:solidFill>
                <a:srgbClr val="00376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7">
                                            <p:bg/>
                                          </p:spTgt>
                                        </p:tgtEl>
                                        <p:attrNameLst>
                                          <p:attrName>style.visibility</p:attrName>
                                        </p:attrNameLst>
                                      </p:cBhvr>
                                      <p:to>
                                        <p:strVal val="visible"/>
                                      </p:to>
                                    </p:set>
                                    <p:animEffect transition="in" filter="fade">
                                      <p:cBhvr>
                                        <p:cTn id="27" dur="500"/>
                                        <p:tgtEl>
                                          <p:spTgt spid="7">
                                            <p:bg/>
                                          </p:spTgt>
                                        </p:tgtEl>
                                      </p:cBhvr>
                                    </p:animEffect>
                                    <p:anim calcmode="lin" valueType="num">
                                      <p:cBhvr>
                                        <p:cTn id="28" dur="500" fill="hold"/>
                                        <p:tgtEl>
                                          <p:spTgt spid="7">
                                            <p:bg/>
                                          </p:spTgt>
                                        </p:tgtEl>
                                        <p:attrNameLst>
                                          <p:attrName>ppt_x</p:attrName>
                                        </p:attrNameLst>
                                      </p:cBhvr>
                                      <p:tavLst>
                                        <p:tav tm="0">
                                          <p:val>
                                            <p:strVal val="#ppt_x"/>
                                          </p:val>
                                        </p:tav>
                                        <p:tav tm="100000">
                                          <p:val>
                                            <p:strVal val="#ppt_x"/>
                                          </p:val>
                                        </p:tav>
                                      </p:tavLst>
                                    </p:anim>
                                    <p:anim calcmode="lin" valueType="num">
                                      <p:cBhvr>
                                        <p:cTn id="29" dur="500" fill="hold"/>
                                        <p:tgtEl>
                                          <p:spTgt spid="7">
                                            <p:bg/>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7">
                                            <p:txEl>
                                              <p:pRg st="0" end="0"/>
                                            </p:txEl>
                                          </p:spTgt>
                                        </p:tgtEl>
                                        <p:attrNameLst>
                                          <p:attrName>style.visibility</p:attrName>
                                        </p:attrNameLst>
                                      </p:cBhvr>
                                      <p:to>
                                        <p:strVal val="visible"/>
                                      </p:to>
                                    </p:set>
                                    <p:animEffect transition="in" filter="fade">
                                      <p:cBhvr>
                                        <p:cTn id="32" dur="500"/>
                                        <p:tgtEl>
                                          <p:spTgt spid="7">
                                            <p:txEl>
                                              <p:pRg st="0" end="0"/>
                                            </p:txEl>
                                          </p:spTgt>
                                        </p:tgtEl>
                                      </p:cBhvr>
                                    </p:animEffect>
                                    <p:anim calcmode="lin" valueType="num">
                                      <p:cBhvr>
                                        <p:cTn id="3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34" dur="500" fill="hold"/>
                                        <p:tgtEl>
                                          <p:spTgt spid="7">
                                            <p:txEl>
                                              <p:pRg st="0" end="0"/>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8">
                                            <p:bg/>
                                          </p:spTgt>
                                        </p:tgtEl>
                                        <p:attrNameLst>
                                          <p:attrName>style.visibility</p:attrName>
                                        </p:attrNameLst>
                                      </p:cBhvr>
                                      <p:to>
                                        <p:strVal val="visible"/>
                                      </p:to>
                                    </p:set>
                                    <p:animEffect transition="in" filter="fade">
                                      <p:cBhvr>
                                        <p:cTn id="37" dur="500"/>
                                        <p:tgtEl>
                                          <p:spTgt spid="8">
                                            <p:bg/>
                                          </p:spTgt>
                                        </p:tgtEl>
                                      </p:cBhvr>
                                    </p:animEffect>
                                    <p:anim calcmode="lin" valueType="num">
                                      <p:cBhvr>
                                        <p:cTn id="38" dur="500" fill="hold"/>
                                        <p:tgtEl>
                                          <p:spTgt spid="8">
                                            <p:bg/>
                                          </p:spTgt>
                                        </p:tgtEl>
                                        <p:attrNameLst>
                                          <p:attrName>ppt_x</p:attrName>
                                        </p:attrNameLst>
                                      </p:cBhvr>
                                      <p:tavLst>
                                        <p:tav tm="0">
                                          <p:val>
                                            <p:strVal val="#ppt_x"/>
                                          </p:val>
                                        </p:tav>
                                        <p:tav tm="100000">
                                          <p:val>
                                            <p:strVal val="#ppt_x"/>
                                          </p:val>
                                        </p:tav>
                                      </p:tavLst>
                                    </p:anim>
                                    <p:anim calcmode="lin" valueType="num">
                                      <p:cBhvr>
                                        <p:cTn id="39" dur="500" fill="hold"/>
                                        <p:tgtEl>
                                          <p:spTgt spid="8">
                                            <p:bg/>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anim calcmode="lin" valueType="num">
                                      <p:cBhvr>
                                        <p:cTn id="4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44" dur="5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bg/>
                                          </p:spTgt>
                                        </p:tgtEl>
                                        <p:attrNameLst>
                                          <p:attrName>style.visibility</p:attrName>
                                        </p:attrNameLst>
                                      </p:cBhvr>
                                      <p:to>
                                        <p:strVal val="visible"/>
                                      </p:to>
                                    </p:set>
                                    <p:animEffect transition="in" filter="fade">
                                      <p:cBhvr>
                                        <p:cTn id="49" dur="500"/>
                                        <p:tgtEl>
                                          <p:spTgt spid="3">
                                            <p:bg/>
                                          </p:spTgt>
                                        </p:tgtEl>
                                      </p:cBhvr>
                                    </p:animEffect>
                                    <p:anim calcmode="lin" valueType="num">
                                      <p:cBhvr>
                                        <p:cTn id="50" dur="500" fill="hold"/>
                                        <p:tgtEl>
                                          <p:spTgt spid="3">
                                            <p:bg/>
                                          </p:spTgt>
                                        </p:tgtEl>
                                        <p:attrNameLst>
                                          <p:attrName>ppt_x</p:attrName>
                                        </p:attrNameLst>
                                      </p:cBhvr>
                                      <p:tavLst>
                                        <p:tav tm="0">
                                          <p:val>
                                            <p:strVal val="#ppt_x"/>
                                          </p:val>
                                        </p:tav>
                                        <p:tav tm="100000">
                                          <p:val>
                                            <p:strVal val="#ppt_x"/>
                                          </p:val>
                                        </p:tav>
                                      </p:tavLst>
                                    </p:anim>
                                    <p:anim calcmode="lin" valueType="num">
                                      <p:cBhvr>
                                        <p:cTn id="51" dur="500" fill="hold"/>
                                        <p:tgtEl>
                                          <p:spTgt spid="3">
                                            <p:bg/>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
                                            <p:txEl>
                                              <p:pRg st="0" end="0"/>
                                            </p:txEl>
                                          </p:spTgt>
                                        </p:tgtEl>
                                        <p:attrNameLst>
                                          <p:attrName>style.visibility</p:attrName>
                                        </p:attrNameLst>
                                      </p:cBhvr>
                                      <p:to>
                                        <p:strVal val="visible"/>
                                      </p:to>
                                    </p:set>
                                    <p:animEffect transition="in" filter="fade">
                                      <p:cBhvr>
                                        <p:cTn id="54" dur="500"/>
                                        <p:tgtEl>
                                          <p:spTgt spid="3">
                                            <p:txEl>
                                              <p:pRg st="0" end="0"/>
                                            </p:txEl>
                                          </p:spTgt>
                                        </p:tgtEl>
                                      </p:cBhvr>
                                    </p:animEffect>
                                    <p:anim calcmode="lin" valueType="num">
                                      <p:cBhvr>
                                        <p:cTn id="5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7" grpId="0" build="p" animBg="1"/>
      <p:bldP spid="8" grpId="0" build="p" animBg="1"/>
    </p:bldLst>
  </p:timing>
</p:sld>
</file>

<file path=ppt/slides/slide59.xml><?xml version="1.0" encoding="utf-8"?>
<p:sld xmlns:a="http://schemas.openxmlformats.org/drawingml/2006/main" xmlns:r="http://schemas.openxmlformats.org/officeDocument/2006/relationships" xmlns:p="http://schemas.openxmlformats.org/presentationml/2006/main">
  <p:cSld name="Slide 57&amp;si=5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159_1#128b9d30d?vaa=1&amp;vcp=1&amp;vop=1&amp;pid=ef40ad85f&amp;color=0,55,96&amp;vtp=1&amp;bt=1&amp;bbb=1"/>
              <p:cNvSpPr/>
              <p:nvPr/>
            </p:nvSpPr>
            <p:spPr>
              <a:xfrm>
                <a:off x="502920" y="977029"/>
                <a:ext cx="10570464" cy="488950"/>
              </a:xfrm>
              <a:prstGeom prst="rect">
                <a:avLst/>
              </a:prstGeom>
              <a:noFill/>
              <a:ln/>
            </p:spPr>
            <p:txBody>
              <a:bodyPr wrap="none" lIns="0" tIns="0" rIns="0" bIns="0" rtlCol="0" anchor="t"/>
              <a:lstStyle/>
              <a:p>
                <a:pPr algn="l" latinLnBrk="1">
                  <a:lnSpc>
                    <a:spcPts val="4100"/>
                  </a:lnSpc>
                </a:pPr>
                <a:r>
                  <a:rPr lang="en-US" altLang="zh-CN" sz="1800" b="1" i="0" dirty="0">
                    <a:solidFill>
                      <a:srgbClr val="003760"/>
                    </a:solidFill>
                    <a:latin typeface="Times New Roman" pitchFamily="34" charset="0"/>
                    <a:ea typeface="微软雅黑" pitchFamily="34" charset="-122"/>
                    <a:cs typeface="Times New Roman" pitchFamily="34" charset="-120"/>
                  </a:rPr>
                  <a:t>5.</a:t>
                </a:r>
                <a:r>
                  <a:rPr lang="en-US" altLang="zh-CN" sz="1800" b="0" i="0" dirty="0">
                    <a:solidFill>
                      <a:srgbClr val="003760"/>
                    </a:solidFill>
                    <a:latin typeface="Times New Roman" pitchFamily="34" charset="0"/>
                    <a:ea typeface="微软雅黑" pitchFamily="34" charset="-122"/>
                    <a:cs typeface="Times New Roman" pitchFamily="34" charset="-120"/>
                  </a:rPr>
                  <a:t>已知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m:t>
                    </m:r>
                  </m:oMath>
                </a14:m>
                <a:r>
                  <a:rPr lang="en-US" altLang="zh-CN" sz="1800" b="0" i="0" dirty="0">
                    <a:solidFill>
                      <a:srgbClr val="003760"/>
                    </a:solidFill>
                    <a:latin typeface="Times New Roman" pitchFamily="34" charset="0"/>
                    <a:ea typeface="微软雅黑" pitchFamily="34" charset="-122"/>
                    <a:cs typeface="Times New Roman" pitchFamily="34" charset="-120"/>
                  </a:rPr>
                  <a:t>是锐角，且满足</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num>
                      <m:den>
                        <m:r>
                          <a:rPr lang="en-US" altLang="zh-CN" sz="1800" b="0" i="0">
                            <a:solidFill>
                              <a:srgbClr val="003760"/>
                            </a:solidFill>
                            <a:latin typeface="Cambria Math" pitchFamily="34" charset="0"/>
                            <a:ea typeface="Cambria Math" pitchFamily="34" charset="-122"/>
                            <a:cs typeface="Cambria Math" pitchFamily="34" charset="-120"/>
                          </a:rPr>
                          <m:t>13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C_6_BD.159_1#128b9d30d?vaa=1&amp;vcp=1&amp;vop=1&amp;pid=ef40ad85f&amp;color=0,55,96&amp;vtp=1&amp;bt=1&amp;bbb=1"/>
              <p:cNvSpPr>
                <a:spLocks noRot="1" noChangeAspect="1" noMove="1" noResize="1" noEditPoints="1" noAdjustHandles="1" noChangeArrowheads="1" noChangeShapeType="1" noTextEdit="1"/>
              </p:cNvSpPr>
              <p:nvPr/>
            </p:nvSpPr>
            <p:spPr>
              <a:xfrm>
                <a:off x="502920" y="977029"/>
                <a:ext cx="10570464" cy="488950"/>
              </a:xfrm>
              <a:prstGeom prst="rect">
                <a:avLst/>
              </a:prstGeom>
              <a:blipFill>
                <a:blip r:embed="rId3"/>
                <a:stretch>
                  <a:fillRect l="-1384" b="-17500"/>
                </a:stretch>
              </a:blipFill>
              <a:ln/>
            </p:spPr>
            <p:txBody>
              <a:bodyPr/>
              <a:lstStyle/>
              <a:p>
                <a:r>
                  <a:rPr lang="zh-CN" altLang="en-US">
                    <a:noFill/>
                  </a:rPr>
                  <a:t> </a:t>
                </a:r>
              </a:p>
            </p:txBody>
          </p:sp>
        </mc:Fallback>
      </mc:AlternateContent>
      <p:sp>
        <p:nvSpPr>
          <p:cNvPr id="3" name="QC_6_AN.161_1#128b9d30d.bracket?vaa=1&amp;vcp=1&amp;vop=1&amp;pid=ef40ad85f&amp;color=0,55,96&amp;vpa=30&amp;vtp=1"/>
          <p:cNvSpPr/>
          <p:nvPr/>
        </p:nvSpPr>
        <p:spPr>
          <a:xfrm>
            <a:off x="6278563" y="1130191"/>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A</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C_6_BD.159_2#128b9d30d.choices?vaa=1&amp;vcp=1&amp;vop=1&amp;pid=ef40ad85f&amp;color=0,55,96&amp;vtp=1&amp;bbb=1"/>
              <p:cNvSpPr/>
              <p:nvPr/>
            </p:nvSpPr>
            <p:spPr>
              <a:xfrm>
                <a:off x="502920" y="1472583"/>
                <a:ext cx="10570464" cy="877824"/>
              </a:xfrm>
              <a:prstGeom prst="rect">
                <a:avLst/>
              </a:prstGeom>
              <a:noFill/>
              <a:ln/>
            </p:spPr>
            <p:txBody>
              <a:bodyPr wrap="none" lIns="0" tIns="0" rIns="0" bIns="0" rtlCol="0" anchor="t"/>
              <a:lstStyle/>
              <a:p>
                <a:pPr latinLnBrk="1">
                  <a:lnSpc>
                    <a:spcPts val="35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a:rPr lang="en-US" altLang="zh-CN" sz="1800" b="0" i="0">
                            <a:solidFill>
                              <a:srgbClr val="003760"/>
                            </a:solidFill>
                            <a:latin typeface="Cambria Math" pitchFamily="34" charset="0"/>
                            <a:ea typeface="Cambria Math" pitchFamily="34" charset="-122"/>
                            <a:cs typeface="Cambria Math" pitchFamily="34" charset="-120"/>
                          </a:rPr>
                          <m:t>−12</m:t>
                        </m:r>
                      </m:num>
                      <m:den>
                        <m:r>
                          <a:rPr lang="en-US" altLang="zh-CN" sz="1800" b="0" i="0">
                            <a:solidFill>
                              <a:srgbClr val="003760"/>
                            </a:solidFill>
                            <a:latin typeface="Cambria Math" pitchFamily="34" charset="0"/>
                            <a:ea typeface="Cambria Math" pitchFamily="34" charset="-122"/>
                            <a:cs typeface="Cambria Math" pitchFamily="34" charset="-120"/>
                          </a:rPr>
                          <m:t>26</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a:rPr lang="en-US" altLang="zh-CN" sz="1800" b="0" i="0">
                            <a:solidFill>
                              <a:srgbClr val="003760"/>
                            </a:solidFill>
                            <a:latin typeface="Cambria Math" pitchFamily="34" charset="0"/>
                            <a:ea typeface="Cambria Math" pitchFamily="34" charset="-122"/>
                            <a:cs typeface="Cambria Math" pitchFamily="34" charset="-120"/>
                          </a:rPr>
                          <m:t>+12</m:t>
                        </m:r>
                      </m:num>
                      <m:den>
                        <m:r>
                          <a:rPr lang="en-US" altLang="zh-CN" sz="1800" b="0" i="0">
                            <a:solidFill>
                              <a:srgbClr val="003760"/>
                            </a:solidFill>
                            <a:latin typeface="Cambria Math" pitchFamily="34" charset="0"/>
                            <a:ea typeface="Cambria Math" pitchFamily="34" charset="-122"/>
                            <a:cs typeface="Cambria Math" pitchFamily="34" charset="-120"/>
                          </a:rPr>
                          <m:t>26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34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a:rPr lang="en-US" altLang="zh-CN" sz="1800" b="0" i="0">
                            <a:solidFill>
                              <a:srgbClr val="003760"/>
                            </a:solidFill>
                            <a:latin typeface="Cambria Math" pitchFamily="34" charset="0"/>
                            <a:ea typeface="Cambria Math" pitchFamily="34" charset="-122"/>
                            <a:cs typeface="Cambria Math" pitchFamily="34" charset="-120"/>
                          </a:rPr>
                          <m:t>−12</m:t>
                        </m:r>
                      </m:num>
                      <m:den>
                        <m:r>
                          <a:rPr lang="en-US" altLang="zh-CN" sz="1800" b="0" i="0">
                            <a:solidFill>
                              <a:srgbClr val="003760"/>
                            </a:solidFill>
                            <a:latin typeface="Cambria Math" pitchFamily="34" charset="0"/>
                            <a:ea typeface="Cambria Math" pitchFamily="34" charset="-122"/>
                            <a:cs typeface="Cambria Math" pitchFamily="34" charset="-120"/>
                          </a:rPr>
                          <m:t>26</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或</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a:rPr lang="en-US" altLang="zh-CN" sz="1800" b="0" i="0">
                            <a:solidFill>
                              <a:srgbClr val="003760"/>
                            </a:solidFill>
                            <a:latin typeface="Cambria Math" pitchFamily="34" charset="0"/>
                            <a:ea typeface="Cambria Math" pitchFamily="34" charset="-122"/>
                            <a:cs typeface="Cambria Math" pitchFamily="34" charset="-120"/>
                          </a:rPr>
                          <m:t>+12</m:t>
                        </m:r>
                      </m:num>
                      <m:den>
                        <m:r>
                          <a:rPr lang="en-US" altLang="zh-CN" sz="1800" b="0" i="0">
                            <a:solidFill>
                              <a:srgbClr val="003760"/>
                            </a:solidFill>
                            <a:latin typeface="Cambria Math" pitchFamily="34" charset="0"/>
                            <a:ea typeface="Cambria Math" pitchFamily="34" charset="-122"/>
                            <a:cs typeface="Cambria Math" pitchFamily="34" charset="-120"/>
                          </a:rPr>
                          <m:t>26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159_2#128b9d30d.choices?vaa=1&amp;vcp=1&amp;vop=1&amp;pid=ef40ad85f&amp;color=0,55,96&amp;vtp=1&amp;bbb=1"/>
              <p:cNvSpPr>
                <a:spLocks noRot="1" noChangeAspect="1" noMove="1" noResize="1" noEditPoints="1" noAdjustHandles="1" noChangeArrowheads="1" noChangeShapeType="1" noTextEdit="1"/>
              </p:cNvSpPr>
              <p:nvPr/>
            </p:nvSpPr>
            <p:spPr>
              <a:xfrm>
                <a:off x="502920" y="1472583"/>
                <a:ext cx="10570464" cy="877824"/>
              </a:xfrm>
              <a:prstGeom prst="rect">
                <a:avLst/>
              </a:prstGeom>
              <a:blipFill>
                <a:blip r:embed="rId4"/>
                <a:stretch>
                  <a:fillRect l="-1384" b="-902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160_1#128b9d30d?vaa=1&amp;vcp=1&amp;vop=1&amp;pid=ef40ad85f&amp;color=0,55,96&amp;vtp=1&amp;bbb=1&amp;hb=1"/>
              <p:cNvSpPr/>
              <p:nvPr/>
            </p:nvSpPr>
            <p:spPr>
              <a:xfrm>
                <a:off x="502920" y="2348883"/>
                <a:ext cx="10570464" cy="2527300"/>
              </a:xfrm>
              <a:prstGeom prst="rect">
                <a:avLst/>
              </a:prstGeom>
              <a:noFill/>
              <a:ln/>
            </p:spPr>
            <p:txBody>
              <a:bodyPr wrap="none" lIns="0" tIns="0" rIns="0" bIns="0" rtlCol="0" anchor="t"/>
              <a:lstStyle/>
              <a:p>
                <a:pPr algn="l" latinLnBrk="1">
                  <a:lnSpc>
                    <a:spcPts val="30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是锐角，</a:t>
                </a:r>
                <a:endParaRPr lang="en-US" altLang="zh-CN" sz="1800" dirty="0">
                  <a:solidFill>
                    <a:srgbClr val="003760"/>
                  </a:solidFill>
                </a:endParaRPr>
              </a:p>
              <a:p>
                <a:pPr latinLnBrk="1">
                  <a:lnSpc>
                    <a:spcPts val="42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&lt;</m:t>
                    </m:r>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&lt;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9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200"/>
                  </a:lnSpc>
                </a:pPr>
                <a:r>
                  <a:rPr lang="en-US" altLang="zh-CN" b="0" i="0">
                    <a:solidFill>
                      <a:srgbClr val="003760"/>
                    </a:solidFill>
                    <a:latin typeface="Times New Roman" pitchFamily="34" charset="0"/>
                    <a:ea typeface="微软雅黑" pitchFamily="34" charset="-122"/>
                    <a:cs typeface="Times New Roman" pitchFamily="34" charset="-120"/>
                  </a:rPr>
                  <a:t>又</a:t>
                </a:r>
                <a:r>
                  <a:rPr lang="en-US" altLang="zh-CN" sz="1800" b="0" i="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num>
                      <m:den>
                        <m:r>
                          <a:rPr lang="en-US" altLang="zh-CN" sz="1800" b="0" i="0">
                            <a:solidFill>
                              <a:srgbClr val="003760"/>
                            </a:solidFill>
                            <a:latin typeface="Cambria Math" pitchFamily="34" charset="0"/>
                            <a:ea typeface="Cambria Math" pitchFamily="34" charset="-122"/>
                            <a:cs typeface="Cambria Math" pitchFamily="34" charset="-120"/>
                          </a:rPr>
                          <m:t>13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6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e>
                    </m:rad>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num>
                              <m:den>
                                <m:r>
                                  <a:rPr lang="en-US" altLang="zh-CN" sz="1800" b="0" i="0">
                                    <a:solidFill>
                                      <a:srgbClr val="003760"/>
                                    </a:solidFill>
                                    <a:latin typeface="Cambria Math" pitchFamily="34" charset="0"/>
                                    <a:ea typeface="Cambria Math" pitchFamily="34" charset="-122"/>
                                    <a:cs typeface="Cambria Math" pitchFamily="34" charset="-120"/>
                                  </a:rPr>
                                  <m:t>13</m:t>
                                </m:r>
                              </m:den>
                            </m:f>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e>
                    </m:rad>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12</m:t>
                        </m:r>
                      </m:num>
                      <m:den>
                        <m:r>
                          <a:rPr lang="en-US" altLang="zh-CN" sz="1800" b="0" i="0">
                            <a:solidFill>
                              <a:srgbClr val="003760"/>
                            </a:solidFill>
                            <a:latin typeface="Cambria Math" pitchFamily="34" charset="0"/>
                            <a:ea typeface="Cambria Math" pitchFamily="34" charset="-122"/>
                            <a:cs typeface="Cambria Math" pitchFamily="34" charset="-120"/>
                          </a:rPr>
                          <m:t>13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100"/>
                  </a:lnSpc>
                </a:pPr>
                <a:endParaRPr lang="en-US" altLang="zh-CN" dirty="0"/>
              </a:p>
            </p:txBody>
          </p:sp>
        </mc:Choice>
        <mc:Fallback xmlns="">
          <p:sp>
            <p:nvSpPr>
              <p:cNvPr id="5" name="QC_6_AS.160_1#128b9d30d?vaa=1&amp;vcp=1&amp;vop=1&amp;pid=ef40ad85f&amp;color=0,55,96&amp;vtp=1&amp;bbb=1&amp;hb=1"/>
              <p:cNvSpPr>
                <a:spLocks noRot="1" noChangeAspect="1" noMove="1" noResize="1" noEditPoints="1" noAdjustHandles="1" noChangeArrowheads="1" noChangeShapeType="1" noTextEdit="1"/>
              </p:cNvSpPr>
              <p:nvPr/>
            </p:nvSpPr>
            <p:spPr>
              <a:xfrm>
                <a:off x="502920" y="2348883"/>
                <a:ext cx="10570464" cy="2527300"/>
              </a:xfrm>
              <a:prstGeom prst="rect">
                <a:avLst/>
              </a:prstGeom>
              <a:blipFill>
                <a:blip r:embed="rId5"/>
                <a:stretch>
                  <a:fillRect l="-1384" t="-482" b="-24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 name="QC_6_AS.160_1#128b9d30d?vaa=1&amp;vcp=1&amp;vop=1&amp;pid=ef40ad85f&amp;color=0,55,96&amp;vtp=1&amp;bbb=1&amp;hb=1">
                <a:extLst>
                  <a:ext uri="{FF2B5EF4-FFF2-40B4-BE49-F238E27FC236}">
                    <a16:creationId xmlns:a16="http://schemas.microsoft.com/office/drawing/2014/main" id="{C9E34C6F-3B65-916E-9FDB-10209288BE1F}"/>
                  </a:ext>
                </a:extLst>
              </p:cNvPr>
              <p:cNvSpPr/>
              <p:nvPr/>
            </p:nvSpPr>
            <p:spPr>
              <a:xfrm>
                <a:off x="502920" y="4850783"/>
                <a:ext cx="10570464" cy="812800"/>
              </a:xfrm>
              <a:prstGeom prst="rect">
                <a:avLst/>
              </a:prstGeom>
              <a:noFill/>
              <a:ln/>
            </p:spPr>
            <p:txBody>
              <a:bodyPr wrap="square" lIns="0" tIns="0" rIns="0" bIns="0" rtlCol="0" anchor="t"/>
              <a:lstStyle/>
              <a:p>
                <a:pPr latinLnBrk="1">
                  <a:lnSpc>
                    <a:spcPts val="3200"/>
                  </a:lnSpc>
                </a:pPr>
                <a:r>
                  <a:rPr lang="en-US" altLang="zh-CN" b="0" i="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m:rPr>
                        <m:sty m:val="p"/>
                      </m:rPr>
                      <a:rPr lang="en-US" altLang="zh-CN" b="0" i="0" smtClean="0">
                        <a:solidFill>
                          <a:srgbClr val="003760"/>
                        </a:solidFill>
                        <a:latin typeface="Cambria Math" pitchFamily="34" charset="0"/>
                        <a:ea typeface="Cambria Math" pitchFamily="34" charset="-122"/>
                        <a:cs typeface="Cambria Math" pitchFamily="34" charset="-120"/>
                      </a:rPr>
                      <m:t>sin</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𝐴</m:t>
                    </m:r>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cos</m:t>
                    </m:r>
                    <m:r>
                      <m:rPr>
                        <m:nor/>
                      </m:rPr>
                      <a:rPr lang="en-US" altLang="zh-CN" b="0" i="0" smtClean="0">
                        <a:solidFill>
                          <a:srgbClr val="003760"/>
                        </a:solidFill>
                        <a:latin typeface="Cambria Math" pitchFamily="34" charset="0"/>
                        <a:ea typeface="Cambria Math" pitchFamily="34" charset="-122"/>
                        <a:cs typeface="Cambria Math" pitchFamily="34" charset="-120"/>
                      </a:rPr>
                      <m:t> </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𝐴</m:t>
                    </m:r>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cos</m:t>
                    </m:r>
                    <m:r>
                      <m:rPr>
                        <m:nor/>
                      </m:rPr>
                      <a:rPr lang="en-US" altLang="zh-CN" b="0" i="0" smtClean="0">
                        <a:solidFill>
                          <a:srgbClr val="003760"/>
                        </a:solidFill>
                        <a:latin typeface="Cambria Math" pitchFamily="34" charset="0"/>
                        <a:ea typeface="Cambria Math" pitchFamily="34" charset="-122"/>
                        <a:cs typeface="Cambria Math" pitchFamily="34" charset="-120"/>
                      </a:rPr>
                      <m:t> </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3</m:t>
                        </m:r>
                      </m:den>
                    </m:f>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𝐴</m:t>
                    </m:r>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cos</m:t>
                    </m:r>
                    <m:r>
                      <m:rPr>
                        <m:nor/>
                      </m:rPr>
                      <a:rPr lang="en-US" altLang="zh-CN" b="0" i="0" smtClean="0">
                        <a:solidFill>
                          <a:srgbClr val="003760"/>
                        </a:solidFill>
                        <a:latin typeface="Cambria Math" pitchFamily="34" charset="0"/>
                        <a:ea typeface="Cambria Math" pitchFamily="34" charset="-122"/>
                        <a:cs typeface="Cambria Math" pitchFamily="34" charset="-120"/>
                      </a:rPr>
                      <m:t> </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𝐴</m:t>
                    </m:r>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cos</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r>
                      <m:rPr>
                        <m:sty m:val="p"/>
                      </m:rPr>
                      <a:rPr lang="en-US" altLang="zh-CN" b="0" i="0" smtClean="0">
                        <a:solidFill>
                          <a:srgbClr val="003760"/>
                        </a:solidFill>
                        <a:latin typeface="Cambria Math" pitchFamily="34" charset="0"/>
                        <a:ea typeface="Cambria Math" pitchFamily="34" charset="-122"/>
                        <a:cs typeface="Cambria Math" pitchFamily="34" charset="-120"/>
                      </a:rPr>
                      <m:t>cos</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𝐴</m:t>
                    </m:r>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sin</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r>
                      <m:rPr>
                        <m:sty m:val="p"/>
                      </m:rPr>
                      <a:rPr lang="en-US" altLang="zh-CN" b="0" i="0" smtClean="0">
                        <a:solidFill>
                          <a:srgbClr val="003760"/>
                        </a:solidFill>
                        <a:latin typeface="Cambria Math" pitchFamily="34" charset="0"/>
                        <a:ea typeface="Cambria Math" pitchFamily="34" charset="-122"/>
                        <a:cs typeface="Cambria Math" pitchFamily="34" charset="-120"/>
                      </a:rPr>
                      <m:t>sin</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𝐴</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3</m:t>
                            </m:r>
                          </m:e>
                        </m:rad>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5</m:t>
                        </m:r>
                      </m:num>
                      <m:den>
                        <m:r>
                          <a:rPr lang="en-US" altLang="zh-CN" b="0" i="0">
                            <a:solidFill>
                              <a:srgbClr val="003760"/>
                            </a:solidFill>
                            <a:latin typeface="Cambria Math" pitchFamily="34" charset="0"/>
                            <a:ea typeface="Cambria Math" pitchFamily="34" charset="-122"/>
                            <a:cs typeface="Cambria Math" pitchFamily="34" charset="-120"/>
                          </a:rPr>
                          <m:t>13</m:t>
                        </m:r>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12</m:t>
                        </m:r>
                      </m:num>
                      <m:den>
                        <m:r>
                          <a:rPr lang="en-US" altLang="zh-CN" b="0" i="0">
                            <a:solidFill>
                              <a:srgbClr val="003760"/>
                            </a:solidFill>
                            <a:latin typeface="Cambria Math" pitchFamily="34" charset="0"/>
                            <a:ea typeface="Cambria Math" pitchFamily="34" charset="-122"/>
                            <a:cs typeface="Cambria Math" pitchFamily="34" charset="-120"/>
                          </a:rPr>
                          <m:t>13</m:t>
                        </m:r>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5</m:t>
                        </m:r>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3</m:t>
                            </m:r>
                          </m:e>
                        </m:rad>
                        <m:r>
                          <a:rPr lang="en-US" altLang="zh-CN" b="0" i="0">
                            <a:solidFill>
                              <a:srgbClr val="003760"/>
                            </a:solidFill>
                            <a:latin typeface="Cambria Math" pitchFamily="34" charset="0"/>
                            <a:ea typeface="Cambria Math" pitchFamily="34" charset="-122"/>
                            <a:cs typeface="Cambria Math" pitchFamily="34" charset="-120"/>
                          </a:rPr>
                          <m:t>−12</m:t>
                        </m:r>
                      </m:num>
                      <m:den>
                        <m:r>
                          <a:rPr lang="en-US" altLang="zh-CN" b="0" i="0">
                            <a:solidFill>
                              <a:srgbClr val="003760"/>
                            </a:solidFill>
                            <a:latin typeface="Cambria Math" pitchFamily="34" charset="0"/>
                            <a:ea typeface="Cambria Math" pitchFamily="34" charset="-122"/>
                            <a:cs typeface="Cambria Math" pitchFamily="34" charset="-120"/>
                          </a:rPr>
                          <m:t>26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a:p>
                <a:pPr latinLnBrk="1">
                  <a:lnSpc>
                    <a:spcPts val="100"/>
                  </a:lnSpc>
                </a:pPr>
                <a:endParaRPr lang="en-US" altLang="zh-CN" dirty="0"/>
              </a:p>
            </p:txBody>
          </p:sp>
        </mc:Choice>
        <mc:Fallback xmlns="">
          <p:sp>
            <p:nvSpPr>
              <p:cNvPr id="7" name="QC_6_AS.160_1#128b9d30d?vaa=1&amp;vcp=1&amp;vop=1&amp;pid=ef40ad85f&amp;color=0,55,96&amp;vtp=1&amp;bbb=1&amp;hb=1">
                <a:extLst>
                  <a:ext uri="{FF2B5EF4-FFF2-40B4-BE49-F238E27FC236}">
                    <a16:creationId xmlns:a16="http://schemas.microsoft.com/office/drawing/2014/main" id="{C9E34C6F-3B65-916E-9FDB-10209288BE1F}"/>
                  </a:ext>
                </a:extLst>
              </p:cNvPr>
              <p:cNvSpPr>
                <a:spLocks noRot="1" noChangeAspect="1" noMove="1" noResize="1" noEditPoints="1" noAdjustHandles="1" noChangeArrowheads="1" noChangeShapeType="1" noTextEdit="1"/>
              </p:cNvSpPr>
              <p:nvPr/>
            </p:nvSpPr>
            <p:spPr>
              <a:xfrm>
                <a:off x="502920" y="4850783"/>
                <a:ext cx="10570464" cy="812800"/>
              </a:xfrm>
              <a:prstGeom prst="rect">
                <a:avLst/>
              </a:prstGeom>
              <a:blipFill>
                <a:blip r:embed="rId6"/>
                <a:stretch>
                  <a:fillRect l="-1384" t="-752" b="-10526"/>
                </a:stretch>
              </a:blipFill>
              <a:ln/>
            </p:spPr>
            <p:txBody>
              <a:bodyPr/>
              <a:lstStyle/>
              <a:p>
                <a:r>
                  <a:rPr lang="zh-CN" altLang="en-US">
                    <a:noFill/>
                  </a:rPr>
                  <a:t> </a:t>
                </a:r>
              </a:p>
            </p:txBody>
          </p:sp>
        </mc:Fallback>
      </mc:AlternateContent>
      <p:sp>
        <p:nvSpPr>
          <p:cNvPr id="8" name="QC_6_AS.160_1#128b9d30d?vaa=1&amp;vcp=1&amp;vop=1&amp;pid=ef40ad85f&amp;color=0,55,96&amp;vtp=1&amp;bbb=1&amp;hb=1">
            <a:extLst>
              <a:ext uri="{FF2B5EF4-FFF2-40B4-BE49-F238E27FC236}">
                <a16:creationId xmlns:a16="http://schemas.microsoft.com/office/drawing/2014/main" id="{103224D9-68CD-53E2-8AA2-EBFAC2E4DF8D}"/>
              </a:ext>
            </a:extLst>
          </p:cNvPr>
          <p:cNvSpPr/>
          <p:nvPr/>
        </p:nvSpPr>
        <p:spPr>
          <a:xfrm>
            <a:off x="502920" y="5663583"/>
            <a:ext cx="10570464" cy="325565"/>
          </a:xfrm>
          <a:prstGeom prst="rect">
            <a:avLst/>
          </a:prstGeom>
          <a:noFill/>
          <a:ln/>
        </p:spPr>
        <p:txBody>
          <a:bodyPr wrap="none" lIns="0" tIns="0" rIns="0" bIns="0" rtlCol="0" anchor="t"/>
          <a:lstStyle/>
          <a:p>
            <a:pPr latinLnBrk="1">
              <a:lnSpc>
                <a:spcPts val="2800"/>
              </a:lnSpc>
            </a:pPr>
            <a:r>
              <a:rPr lang="en-US" altLang="zh-CN" b="0" i="0">
                <a:solidFill>
                  <a:srgbClr val="003760"/>
                </a:solidFill>
                <a:latin typeface="Times New Roman" pitchFamily="34" charset="0"/>
                <a:ea typeface="微软雅黑" pitchFamily="34" charset="-122"/>
                <a:cs typeface="Times New Roman" pitchFamily="34" charset="-120"/>
              </a:rPr>
              <a:t>故选</a:t>
            </a:r>
            <a:r>
              <a:rPr lang="en-US" altLang="zh-CN" b="0" i="0" dirty="0">
                <a:solidFill>
                  <a:srgbClr val="003760"/>
                </a:solidFill>
                <a:latin typeface="Times New Roman" pitchFamily="34" charset="0"/>
                <a:ea typeface="微软雅黑" pitchFamily="34" charset="-122"/>
                <a:cs typeface="Times New Roman" pitchFamily="34" charset="-120"/>
              </a:rPr>
              <a:t>A.</a:t>
            </a:r>
            <a:endParaRPr lang="en-US" altLang="zh-CN" dirty="0">
              <a:solidFill>
                <a:srgbClr val="00376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anim calcmode="lin" valueType="num">
                                      <p:cBhvr>
                                        <p:cTn id="38" dur="500" fill="hold"/>
                                        <p:tgtEl>
                                          <p:spTgt spid="7">
                                            <p:bg/>
                                          </p:spTgt>
                                        </p:tgtEl>
                                        <p:attrNameLst>
                                          <p:attrName>ppt_x</p:attrName>
                                        </p:attrNameLst>
                                      </p:cBhvr>
                                      <p:tavLst>
                                        <p:tav tm="0">
                                          <p:val>
                                            <p:strVal val="#ppt_x"/>
                                          </p:val>
                                        </p:tav>
                                        <p:tav tm="100000">
                                          <p:val>
                                            <p:strVal val="#ppt_x"/>
                                          </p:val>
                                        </p:tav>
                                      </p:tavLst>
                                    </p:anim>
                                    <p:anim calcmode="lin" valueType="num">
                                      <p:cBhvr>
                                        <p:cTn id="39" dur="500" fill="hold"/>
                                        <p:tgtEl>
                                          <p:spTgt spid="7">
                                            <p:bg/>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anim calcmode="lin" valueType="num">
                                      <p:cBhvr>
                                        <p:cTn id="4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44" dur="500" fill="hold"/>
                                        <p:tgtEl>
                                          <p:spTgt spid="7">
                                            <p:txEl>
                                              <p:pRg st="0" end="0"/>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anim calcmode="lin" valueType="num">
                                      <p:cBhvr>
                                        <p:cTn id="48" dur="500" fill="hold"/>
                                        <p:tgtEl>
                                          <p:spTgt spid="8">
                                            <p:bg/>
                                          </p:spTgt>
                                        </p:tgtEl>
                                        <p:attrNameLst>
                                          <p:attrName>ppt_x</p:attrName>
                                        </p:attrNameLst>
                                      </p:cBhvr>
                                      <p:tavLst>
                                        <p:tav tm="0">
                                          <p:val>
                                            <p:strVal val="#ppt_x"/>
                                          </p:val>
                                        </p:tav>
                                        <p:tav tm="100000">
                                          <p:val>
                                            <p:strVal val="#ppt_x"/>
                                          </p:val>
                                        </p:tav>
                                      </p:tavLst>
                                    </p:anim>
                                    <p:anim calcmode="lin" valueType="num">
                                      <p:cBhvr>
                                        <p:cTn id="49" dur="500" fill="hold"/>
                                        <p:tgtEl>
                                          <p:spTgt spid="8">
                                            <p:bg/>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8">
                                            <p:txEl>
                                              <p:pRg st="0" end="0"/>
                                            </p:txEl>
                                          </p:spTgt>
                                        </p:tgtEl>
                                        <p:attrNameLst>
                                          <p:attrName>style.visibility</p:attrName>
                                        </p:attrNameLst>
                                      </p:cBhvr>
                                      <p:to>
                                        <p:strVal val="visible"/>
                                      </p:to>
                                    </p:set>
                                    <p:animEffect transition="in" filter="fade">
                                      <p:cBhvr>
                                        <p:cTn id="52" dur="500"/>
                                        <p:tgtEl>
                                          <p:spTgt spid="8">
                                            <p:txEl>
                                              <p:pRg st="0" end="0"/>
                                            </p:txEl>
                                          </p:spTgt>
                                        </p:tgtEl>
                                      </p:cBhvr>
                                    </p:animEffect>
                                    <p:anim calcmode="lin" valueType="num">
                                      <p:cBhvr>
                                        <p:cTn id="5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54" dur="5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grpId="0" nodeType="clickEffect">
                                  <p:stCondLst>
                                    <p:cond delay="0"/>
                                  </p:stCondLst>
                                  <p:childTnLst>
                                    <p:set>
                                      <p:cBhvr>
                                        <p:cTn id="58" dur="1" fill="hold">
                                          <p:stCondLst>
                                            <p:cond delay="0"/>
                                          </p:stCondLst>
                                        </p:cTn>
                                        <p:tgtEl>
                                          <p:spTgt spid="3">
                                            <p:bg/>
                                          </p:spTgt>
                                        </p:tgtEl>
                                        <p:attrNameLst>
                                          <p:attrName>style.visibility</p:attrName>
                                        </p:attrNameLst>
                                      </p:cBhvr>
                                      <p:to>
                                        <p:strVal val="visible"/>
                                      </p:to>
                                    </p:set>
                                    <p:animEffect transition="in" filter="fade">
                                      <p:cBhvr>
                                        <p:cTn id="59" dur="500"/>
                                        <p:tgtEl>
                                          <p:spTgt spid="3">
                                            <p:bg/>
                                          </p:spTgt>
                                        </p:tgtEl>
                                      </p:cBhvr>
                                    </p:animEffect>
                                    <p:anim calcmode="lin" valueType="num">
                                      <p:cBhvr>
                                        <p:cTn id="60" dur="500" fill="hold"/>
                                        <p:tgtEl>
                                          <p:spTgt spid="3">
                                            <p:bg/>
                                          </p:spTgt>
                                        </p:tgtEl>
                                        <p:attrNameLst>
                                          <p:attrName>ppt_x</p:attrName>
                                        </p:attrNameLst>
                                      </p:cBhvr>
                                      <p:tavLst>
                                        <p:tav tm="0">
                                          <p:val>
                                            <p:strVal val="#ppt_x"/>
                                          </p:val>
                                        </p:tav>
                                        <p:tav tm="100000">
                                          <p:val>
                                            <p:strVal val="#ppt_x"/>
                                          </p:val>
                                        </p:tav>
                                      </p:tavLst>
                                    </p:anim>
                                    <p:anim calcmode="lin" valueType="num">
                                      <p:cBhvr>
                                        <p:cTn id="61" dur="500" fill="hold"/>
                                        <p:tgtEl>
                                          <p:spTgt spid="3">
                                            <p:bg/>
                                          </p:spTgt>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3">
                                            <p:txEl>
                                              <p:pRg st="0" end="0"/>
                                            </p:txEl>
                                          </p:spTgt>
                                        </p:tgtEl>
                                        <p:attrNameLst>
                                          <p:attrName>style.visibility</p:attrName>
                                        </p:attrNameLst>
                                      </p:cBhvr>
                                      <p:to>
                                        <p:strVal val="visible"/>
                                      </p:to>
                                    </p:set>
                                    <p:animEffect transition="in" filter="fade">
                                      <p:cBhvr>
                                        <p:cTn id="64" dur="500"/>
                                        <p:tgtEl>
                                          <p:spTgt spid="3">
                                            <p:txEl>
                                              <p:pRg st="0" end="0"/>
                                            </p:txEl>
                                          </p:spTgt>
                                        </p:tgtEl>
                                      </p:cBhvr>
                                    </p:animEffect>
                                    <p:anim calcmode="lin" valueType="num">
                                      <p:cBhvr>
                                        <p:cTn id="6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6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7" grpId="0" build="p" animBg="1"/>
      <p:bldP spid="8"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FB0143-A35F-0DF2-DE1D-4A2B9BDDC117}"/>
            </a:ext>
          </a:extLst>
        </p:cNvPr>
        <p:cNvGrpSpPr/>
        <p:nvPr/>
      </p:nvGrpSpPr>
      <p:grpSpPr>
        <a:xfrm>
          <a:off x="0" y="0"/>
          <a:ext cx="0" cy="0"/>
          <a:chOff x="0" y="0"/>
          <a:chExt cx="0" cy="0"/>
        </a:xfrm>
      </p:grpSpPr>
      <p:sp>
        <p:nvSpPr>
          <p:cNvPr id="15" name="C_1#目录1:5f1bd41e2?lid=7deb19616&amp;cid=7deb19616&amp;vtp=1&amp;bbb=1">
            <a:hlinkClick r:id="rId3" action="ppaction://hlinksldjump"/>
          </p:cNvPr>
          <p:cNvSpPr/>
          <p:nvPr/>
        </p:nvSpPr>
        <p:spPr>
          <a:xfrm>
            <a:off x="6787896" y="2893060"/>
            <a:ext cx="5404104" cy="283464"/>
          </a:xfrm>
          <a:prstGeom prst="rect">
            <a:avLst/>
          </a:prstGeom>
          <a:noFill/>
          <a:ln/>
        </p:spPr>
        <p:txBody>
          <a:bodyPr wrap="none" lIns="0" tIns="0" rIns="0" bIns="0" rtlCol="0" anchor="ctr"/>
          <a:lstStyle/>
          <a:p>
            <a:pPr marL="0" algn="l" latinLnBrk="1">
              <a:lnSpc>
                <a:spcPts val="2400"/>
              </a:lnSpc>
            </a:pPr>
            <a:r>
              <a:rPr lang="en-US" altLang="zh-CN" sz="1700" b="0" i="0" dirty="0">
                <a:solidFill>
                  <a:srgbClr val="6565FF"/>
                </a:solidFill>
                <a:latin typeface="Arial" pitchFamily="34" charset="0"/>
                <a:ea typeface="Arial" pitchFamily="34" charset="-122"/>
                <a:cs typeface="Arial" pitchFamily="34" charset="-120"/>
              </a:rPr>
              <a:t>题型1</a:t>
            </a:r>
            <a:r>
              <a:rPr lang="en-US" altLang="zh-CN" sz="1700" b="0" i="0" dirty="0">
                <a:solidFill>
                  <a:srgbClr val="6565FF"/>
                </a:solidFill>
                <a:latin typeface="SimSun" pitchFamily="34" charset="0"/>
                <a:ea typeface="SimSun" pitchFamily="34" charset="-122"/>
                <a:cs typeface="SimSun" pitchFamily="34" charset="-120"/>
              </a:rPr>
              <a:t> </a:t>
            </a:r>
            <a:r>
              <a:rPr lang="en-US" altLang="zh-CN" sz="1700" b="0" i="0" dirty="0">
                <a:solidFill>
                  <a:srgbClr val="6565FF"/>
                </a:solidFill>
                <a:latin typeface="Arial" pitchFamily="34" charset="0"/>
                <a:ea typeface="Arial" pitchFamily="34" charset="-122"/>
                <a:cs typeface="Arial" pitchFamily="34" charset="-120"/>
              </a:rPr>
              <a:t>三角函数式求值问题</a:t>
            </a:r>
            <a:endParaRPr lang="en-US" altLang="zh-CN" sz="1700" dirty="0"/>
          </a:p>
        </p:txBody>
      </p:sp>
      <p:sp>
        <p:nvSpPr>
          <p:cNvPr id="16" name="C_1#目录1:5f1bd41e2?lid=a2e26ba2d&amp;cid=a2e26ba2d&amp;vtp=1&amp;bbb=1">
            <a:hlinkClick r:id="rId4" action="ppaction://hlinksldjump"/>
          </p:cNvPr>
          <p:cNvSpPr/>
          <p:nvPr/>
        </p:nvSpPr>
        <p:spPr>
          <a:xfrm>
            <a:off x="6787896" y="3213100"/>
            <a:ext cx="5404104" cy="283464"/>
          </a:xfrm>
          <a:prstGeom prst="rect">
            <a:avLst/>
          </a:prstGeom>
          <a:noFill/>
          <a:ln/>
        </p:spPr>
        <p:txBody>
          <a:bodyPr wrap="none" lIns="0" tIns="0" rIns="0" bIns="0" rtlCol="0" anchor="ctr"/>
          <a:lstStyle/>
          <a:p>
            <a:pPr marL="0" algn="l" latinLnBrk="1">
              <a:lnSpc>
                <a:spcPts val="2400"/>
              </a:lnSpc>
            </a:pPr>
            <a:r>
              <a:rPr lang="en-US" altLang="zh-CN" sz="1700" b="0" i="0" dirty="0">
                <a:solidFill>
                  <a:srgbClr val="6565FF"/>
                </a:solidFill>
                <a:latin typeface="Arial" pitchFamily="34" charset="0"/>
                <a:ea typeface="Arial" pitchFamily="34" charset="-122"/>
                <a:cs typeface="Arial" pitchFamily="34" charset="-120"/>
              </a:rPr>
              <a:t>题型2</a:t>
            </a:r>
            <a:r>
              <a:rPr lang="en-US" altLang="zh-CN" sz="1700" b="0" i="0" dirty="0">
                <a:solidFill>
                  <a:srgbClr val="6565FF"/>
                </a:solidFill>
                <a:latin typeface="SimSun" pitchFamily="34" charset="0"/>
                <a:ea typeface="SimSun" pitchFamily="34" charset="-122"/>
                <a:cs typeface="SimSun" pitchFamily="34" charset="-120"/>
              </a:rPr>
              <a:t> </a:t>
            </a:r>
            <a:r>
              <a:rPr lang="en-US" altLang="zh-CN" sz="1700" b="0" i="0" dirty="0">
                <a:solidFill>
                  <a:srgbClr val="6565FF"/>
                </a:solidFill>
                <a:latin typeface="Arial" pitchFamily="34" charset="0"/>
                <a:ea typeface="Arial" pitchFamily="34" charset="-122"/>
                <a:cs typeface="Arial" pitchFamily="34" charset="-120"/>
              </a:rPr>
              <a:t>三角函数式的化简与证明</a:t>
            </a:r>
            <a:endParaRPr lang="en-US" altLang="zh-CN" sz="1700" dirty="0"/>
          </a:p>
        </p:txBody>
      </p:sp>
      <p:sp>
        <p:nvSpPr>
          <p:cNvPr id="17" name="C_1#目录1:5f1bd41e2?lid=329c9587b&amp;cid=329c9587b&amp;vtp=1&amp;bbb=1">
            <a:hlinkClick r:id="rId5" action="ppaction://hlinksldjump"/>
          </p:cNvPr>
          <p:cNvSpPr/>
          <p:nvPr/>
        </p:nvSpPr>
        <p:spPr>
          <a:xfrm>
            <a:off x="6787896" y="3542284"/>
            <a:ext cx="5404104" cy="283464"/>
          </a:xfrm>
          <a:prstGeom prst="rect">
            <a:avLst/>
          </a:prstGeom>
          <a:noFill/>
          <a:ln/>
        </p:spPr>
        <p:txBody>
          <a:bodyPr wrap="none" lIns="0" tIns="0" rIns="0" bIns="0" rtlCol="0" anchor="ctr"/>
          <a:lstStyle/>
          <a:p>
            <a:pPr marL="0" algn="l" latinLnBrk="1">
              <a:lnSpc>
                <a:spcPts val="2400"/>
              </a:lnSpc>
            </a:pPr>
            <a:r>
              <a:rPr lang="en-US" altLang="zh-CN" sz="1700" b="0" i="0" dirty="0">
                <a:solidFill>
                  <a:srgbClr val="6565FF"/>
                </a:solidFill>
                <a:latin typeface="Arial" pitchFamily="34" charset="0"/>
                <a:ea typeface="Arial" pitchFamily="34" charset="-122"/>
                <a:cs typeface="Arial" pitchFamily="34" charset="-120"/>
              </a:rPr>
              <a:t>题型3</a:t>
            </a:r>
            <a:r>
              <a:rPr lang="en-US" altLang="zh-CN" sz="1700" b="0" i="0" dirty="0">
                <a:solidFill>
                  <a:srgbClr val="6565FF"/>
                </a:solidFill>
                <a:latin typeface="SimSun" pitchFamily="34" charset="0"/>
                <a:ea typeface="SimSun" pitchFamily="34" charset="-122"/>
                <a:cs typeface="SimSun" pitchFamily="34" charset="-120"/>
              </a:rPr>
              <a:t> </a:t>
            </a:r>
            <a:r>
              <a:rPr lang="en-US" altLang="zh-CN" sz="1700" b="0" i="0" dirty="0">
                <a:solidFill>
                  <a:srgbClr val="6565FF"/>
                </a:solidFill>
                <a:latin typeface="Arial" pitchFamily="34" charset="0"/>
                <a:ea typeface="Arial" pitchFamily="34" charset="-122"/>
                <a:cs typeface="Arial" pitchFamily="34" charset="-120"/>
              </a:rPr>
              <a:t>辅助角公式的应用</a:t>
            </a:r>
            <a:endParaRPr lang="en-US" altLang="zh-CN" sz="1700" dirty="0"/>
          </a:p>
        </p:txBody>
      </p:sp>
      <p:sp>
        <p:nvSpPr>
          <p:cNvPr id="18" name="C_1#目录1:5f1bd41e2?lid=ce090c481&amp;cid=ce090c481&amp;vtp=1&amp;bbb=1">
            <a:hlinkClick r:id="rId6" action="ppaction://hlinksldjump"/>
          </p:cNvPr>
          <p:cNvSpPr/>
          <p:nvPr/>
        </p:nvSpPr>
        <p:spPr>
          <a:xfrm>
            <a:off x="6787896" y="3862324"/>
            <a:ext cx="5404104" cy="283464"/>
          </a:xfrm>
          <a:prstGeom prst="rect">
            <a:avLst/>
          </a:prstGeom>
          <a:noFill/>
          <a:ln/>
        </p:spPr>
        <p:txBody>
          <a:bodyPr wrap="none" lIns="0" tIns="0" rIns="0" bIns="0" rtlCol="0" anchor="ctr"/>
          <a:lstStyle/>
          <a:p>
            <a:pPr marL="0" algn="l" latinLnBrk="1">
              <a:lnSpc>
                <a:spcPts val="2400"/>
              </a:lnSpc>
            </a:pPr>
            <a:r>
              <a:rPr lang="en-US" altLang="zh-CN" sz="1700" b="0" i="0" dirty="0">
                <a:solidFill>
                  <a:srgbClr val="6565FF"/>
                </a:solidFill>
                <a:latin typeface="Arial" pitchFamily="34" charset="0"/>
                <a:ea typeface="Arial" pitchFamily="34" charset="-122"/>
                <a:cs typeface="Arial" pitchFamily="34" charset="-120"/>
              </a:rPr>
              <a:t>题型4</a:t>
            </a:r>
            <a:r>
              <a:rPr lang="en-US" altLang="zh-CN" sz="1700" b="0" i="0" dirty="0">
                <a:solidFill>
                  <a:srgbClr val="6565FF"/>
                </a:solidFill>
                <a:latin typeface="SimSun" pitchFamily="34" charset="0"/>
                <a:ea typeface="SimSun" pitchFamily="34" charset="-122"/>
                <a:cs typeface="SimSun" pitchFamily="34" charset="-120"/>
              </a:rPr>
              <a:t> </a:t>
            </a:r>
            <a:r>
              <a:rPr lang="en-US" altLang="zh-CN" sz="1700" b="0" i="0" dirty="0">
                <a:solidFill>
                  <a:srgbClr val="6565FF"/>
                </a:solidFill>
                <a:latin typeface="Arial" pitchFamily="34" charset="0"/>
                <a:ea typeface="Arial" pitchFamily="34" charset="-122"/>
                <a:cs typeface="Arial" pitchFamily="34" charset="-120"/>
              </a:rPr>
              <a:t>和（差）角公式的逆用</a:t>
            </a:r>
            <a:endParaRPr lang="en-US" altLang="zh-CN" sz="1700" dirty="0"/>
          </a:p>
        </p:txBody>
      </p:sp>
      <p:sp>
        <p:nvSpPr>
          <p:cNvPr id="19" name="C_1#目录1:5f1bd41e2?lid=5ec40218f&amp;cid=5ec40218f&amp;vtp=1&amp;bbb=1">
            <a:hlinkClick r:id="rId7" action="ppaction://hlinksldjump"/>
          </p:cNvPr>
          <p:cNvSpPr/>
          <p:nvPr/>
        </p:nvSpPr>
        <p:spPr>
          <a:xfrm>
            <a:off x="6787896" y="4191508"/>
            <a:ext cx="5404104" cy="283464"/>
          </a:xfrm>
          <a:prstGeom prst="rect">
            <a:avLst/>
          </a:prstGeom>
          <a:noFill/>
          <a:ln/>
        </p:spPr>
        <p:txBody>
          <a:bodyPr wrap="none" lIns="0" tIns="0" rIns="0" bIns="0" rtlCol="0" anchor="ctr"/>
          <a:lstStyle/>
          <a:p>
            <a:pPr marL="0" algn="l" latinLnBrk="1">
              <a:lnSpc>
                <a:spcPts val="2400"/>
              </a:lnSpc>
            </a:pPr>
            <a:r>
              <a:rPr lang="en-US" altLang="zh-CN" sz="1700" b="0" i="0" dirty="0">
                <a:solidFill>
                  <a:srgbClr val="6565FF"/>
                </a:solidFill>
                <a:latin typeface="Arial" pitchFamily="34" charset="0"/>
                <a:ea typeface="Arial" pitchFamily="34" charset="-122"/>
                <a:cs typeface="Arial" pitchFamily="34" charset="-120"/>
              </a:rPr>
              <a:t>题型5</a:t>
            </a:r>
            <a:r>
              <a:rPr lang="en-US" altLang="zh-CN" sz="1700" b="0" i="0" dirty="0">
                <a:solidFill>
                  <a:srgbClr val="6565FF"/>
                </a:solidFill>
                <a:latin typeface="SimSun" pitchFamily="34" charset="0"/>
                <a:ea typeface="SimSun" pitchFamily="34" charset="-122"/>
                <a:cs typeface="SimSun" pitchFamily="34" charset="-120"/>
              </a:rPr>
              <a:t> </a:t>
            </a:r>
            <a:r>
              <a:rPr lang="en-US" altLang="zh-CN" sz="1700" b="0" i="0" dirty="0">
                <a:solidFill>
                  <a:srgbClr val="6565FF"/>
                </a:solidFill>
                <a:latin typeface="Arial" pitchFamily="34" charset="0"/>
                <a:ea typeface="Arial" pitchFamily="34" charset="-122"/>
                <a:cs typeface="Arial" pitchFamily="34" charset="-120"/>
              </a:rPr>
              <a:t>和（差）角公式、辅助角公式与其他知识的综合</a:t>
            </a:r>
            <a:endParaRPr lang="en-US" altLang="zh-CN" sz="1700" dirty="0"/>
          </a:p>
        </p:txBody>
      </p:sp>
    </p:spTree>
    <p:extLst>
      <p:ext uri="{BB962C8B-B14F-4D97-AF65-F5344CB8AC3E}">
        <p14:creationId xmlns:p14="http://schemas.microsoft.com/office/powerpoint/2010/main" val="2856421955"/>
      </p:ext>
    </p:extLst>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name="Slide 58&amp;si=5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163_1#3deae995f?vcp=1&amp;vop=1&amp;pid=ef40ad85f&amp;color=0,55,96&amp;vtp=1&amp;bt=1&amp;bbb=1"/>
              <p:cNvSpPr/>
              <p:nvPr/>
            </p:nvSpPr>
            <p:spPr>
              <a:xfrm>
                <a:off x="502920" y="1295577"/>
                <a:ext cx="10570464" cy="525971"/>
              </a:xfrm>
              <a:prstGeom prst="rect">
                <a:avLst/>
              </a:prstGeom>
              <a:noFill/>
              <a:ln/>
            </p:spPr>
            <p:txBody>
              <a:bodyPr wrap="none" lIns="0" tIns="0" rIns="0" bIns="0" rtlCol="0" anchor="t"/>
              <a:lstStyle/>
              <a:p>
                <a:pPr algn="l" latinLnBrk="1">
                  <a:lnSpc>
                    <a:spcPts val="4500"/>
                  </a:lnSpc>
                </a:pPr>
                <a:r>
                  <a:rPr lang="en-US" altLang="zh-CN" sz="1800" b="1" i="0" dirty="0">
                    <a:solidFill>
                      <a:srgbClr val="003760"/>
                    </a:solidFill>
                    <a:latin typeface="Times New Roman" pitchFamily="34" charset="0"/>
                    <a:ea typeface="微软雅黑" pitchFamily="34" charset="-122"/>
                    <a:cs typeface="Times New Roman" pitchFamily="34" charset="-120"/>
                  </a:rPr>
                  <a:t>6.</a:t>
                </a:r>
                <a:r>
                  <a:rPr lang="en-US" altLang="zh-CN" sz="1800" b="0" i="0" dirty="0">
                    <a:solidFill>
                      <a:srgbClr val="003760"/>
                    </a:solidFill>
                    <a:latin typeface="Times New Roman" pitchFamily="34" charset="0"/>
                    <a:ea typeface="微软雅黑" pitchFamily="34" charset="-122"/>
                    <a:cs typeface="Times New Roman" pitchFamily="34" charset="-120"/>
                  </a:rPr>
                  <a:t>已知</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，求</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和</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的值.</a:t>
                </a:r>
                <a:endParaRPr lang="en-US" altLang="zh-CN" sz="1800" dirty="0"/>
              </a:p>
            </p:txBody>
          </p:sp>
        </mc:Choice>
        <mc:Fallback xmlns="">
          <p:sp>
            <p:nvSpPr>
              <p:cNvPr id="2" name="QO_6_BD.163_1#3deae995f?vcp=1&amp;vop=1&amp;pid=ef40ad85f&amp;color=0,55,96&amp;vtp=1&amp;bt=1&amp;bbb=1"/>
              <p:cNvSpPr>
                <a:spLocks noRot="1" noChangeAspect="1" noMove="1" noResize="1" noEditPoints="1" noAdjustHandles="1" noChangeArrowheads="1" noChangeShapeType="1" noTextEdit="1"/>
              </p:cNvSpPr>
              <p:nvPr/>
            </p:nvSpPr>
            <p:spPr>
              <a:xfrm>
                <a:off x="502920" y="1295577"/>
                <a:ext cx="10570464" cy="525971"/>
              </a:xfrm>
              <a:prstGeom prst="rect">
                <a:avLst/>
              </a:prstGeom>
              <a:blipFill>
                <a:blip r:embed="rId3"/>
                <a:stretch>
                  <a:fillRect l="-1384" b="-1511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6_AN.164_1#3deae995f?vcp=1&amp;vop=1&amp;pid=ef40ad85f&amp;color=0,55,96&amp;vtp=1&amp;bbb=1&amp;hb=1"/>
              <p:cNvSpPr/>
              <p:nvPr/>
            </p:nvSpPr>
            <p:spPr>
              <a:xfrm>
                <a:off x="502920" y="1824151"/>
                <a:ext cx="10570464" cy="3726307"/>
              </a:xfrm>
              <a:prstGeom prst="rect">
                <a:avLst/>
              </a:prstGeom>
              <a:noFill/>
              <a:ln/>
            </p:spPr>
            <p:txBody>
              <a:bodyPr wrap="none" lIns="0" tIns="0" rIns="0" bIns="0" rtlCol="0" anchor="t"/>
              <a:lstStyle/>
              <a:p>
                <a:pPr algn="l" latinLnBrk="1">
                  <a:lnSpc>
                    <a:spcPts val="46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方法一：由积化和差公式得</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 </a:t>
                </a:r>
              </a:p>
              <a:p>
                <a:pPr latinLnBrk="1">
                  <a:lnSpc>
                    <a:spcPts val="3400"/>
                  </a:lnSpc>
                </a:pP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600"/>
                  </a:lnSpc>
                </a:pPr>
                <a:r>
                  <a:rPr lang="en-US" altLang="zh-CN" b="0" i="0">
                    <a:solidFill>
                      <a:srgbClr val="003760"/>
                    </a:solidFill>
                    <a:latin typeface="Times New Roman" pitchFamily="34" charset="0"/>
                    <a:ea typeface="微软雅黑" pitchFamily="34" charset="-122"/>
                    <a:cs typeface="Times New Roman" pitchFamily="34" charset="-120"/>
                  </a:rPr>
                  <a:t>方</a:t>
                </a:r>
                <a:r>
                  <a:rPr lang="en-US" altLang="zh-CN" sz="1800" b="0" i="0">
                    <a:solidFill>
                      <a:srgbClr val="003760"/>
                    </a:solidFill>
                    <a:latin typeface="Times New Roman" pitchFamily="34" charset="0"/>
                    <a:ea typeface="微软雅黑" pitchFamily="34" charset="-122"/>
                    <a:cs typeface="Times New Roman" pitchFamily="34" charset="-120"/>
                  </a:rPr>
                  <a:t>法二</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,①</a:t>
                </a:r>
                <a:endParaRPr lang="en-US" altLang="zh-CN" sz="1800" dirty="0"/>
              </a:p>
              <a:p>
                <a:pPr latinLnBrk="1">
                  <a:lnSpc>
                    <a:spcPts val="4600"/>
                  </a:lnSpc>
                </a:pP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,②</a:t>
                </a:r>
                <a:endParaRPr lang="en-US" altLang="zh-CN" sz="1800" dirty="0"/>
              </a:p>
              <a:p>
                <a:pPr latinLnBrk="1">
                  <a:lnSpc>
                    <a:spcPts val="34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①+②</m:t>
                    </m:r>
                  </m:oMath>
                </a14:m>
                <a:r>
                  <a:rPr lang="en-US" altLang="zh-CN" sz="1800"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6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500"/>
                  </a:lnSpc>
                </a:pPr>
                <a:r>
                  <a:rPr lang="en-US" altLang="zh-CN" b="0" i="0">
                    <a:solidFill>
                      <a:srgbClr val="003760"/>
                    </a:solidFill>
                    <a:latin typeface="Times New Roman" pitchFamily="34" charset="0"/>
                    <a:ea typeface="微软雅黑" pitchFamily="34" charset="-122"/>
                    <a:cs typeface="Times New Roman" pitchFamily="34" charset="-120"/>
                  </a:rPr>
                  <a:t>代入</a:t>
                </a:r>
                <a:r>
                  <a:rPr lang="en-US" altLang="zh-CN" b="0" i="0" dirty="0">
                    <a:solidFill>
                      <a:srgbClr val="003760"/>
                    </a:solidFill>
                    <a:latin typeface="Times New Roman" pitchFamily="34" charset="0"/>
                    <a:ea typeface="微软雅黑" pitchFamily="34" charset="-122"/>
                    <a:cs typeface="Times New Roman" pitchFamily="34" charset="-120"/>
                  </a:rPr>
                  <a:t>①,得</a:t>
                </a:r>
                <a14:m>
                  <m:oMath xmlns:m="http://schemas.openxmlformats.org/officeDocument/2006/math">
                    <m:r>
                      <m:rPr>
                        <m:sty m:val="p"/>
                      </m:rPr>
                      <a:rPr lang="en-US" altLang="zh-CN" b="0" i="0">
                        <a:solidFill>
                          <a:srgbClr val="003760"/>
                        </a:solidFill>
                        <a:latin typeface="Cambria Math" pitchFamily="34" charset="0"/>
                        <a:ea typeface="Cambria Math" pitchFamily="34" charset="-122"/>
                        <a:cs typeface="Cambria Math" pitchFamily="34" charset="-120"/>
                      </a:rPr>
                      <m:t>sin</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𝛼</m:t>
                    </m:r>
                    <m:r>
                      <m:rPr>
                        <m:sty m:val="p"/>
                      </m:rPr>
                      <a:rPr lang="en-US" altLang="zh-CN" b="0" i="0">
                        <a:solidFill>
                          <a:srgbClr val="003760"/>
                        </a:solidFill>
                        <a:latin typeface="Cambria Math" pitchFamily="34" charset="0"/>
                        <a:ea typeface="Cambria Math" pitchFamily="34" charset="-122"/>
                        <a:cs typeface="Cambria Math" pitchFamily="34" charset="-120"/>
                      </a:rPr>
                      <m:t>sin</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𝛽</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m:t>
                        </m:r>
                      </m:num>
                      <m:den>
                        <m:r>
                          <a:rPr lang="en-US" altLang="zh-CN" b="0" i="0">
                            <a:solidFill>
                              <a:srgbClr val="003760"/>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3" name="QO_6_AN.164_1#3deae995f?vcp=1&amp;vop=1&amp;pid=ef40ad85f&amp;color=0,55,96&amp;vtp=1&amp;bbb=1&amp;hb=1"/>
              <p:cNvSpPr>
                <a:spLocks noRot="1" noChangeAspect="1" noMove="1" noResize="1" noEditPoints="1" noAdjustHandles="1" noChangeArrowheads="1" noChangeShapeType="1" noTextEdit="1"/>
              </p:cNvSpPr>
              <p:nvPr/>
            </p:nvSpPr>
            <p:spPr>
              <a:xfrm>
                <a:off x="502920" y="1824151"/>
                <a:ext cx="10570464" cy="3726307"/>
              </a:xfrm>
              <a:prstGeom prst="rect">
                <a:avLst/>
              </a:prstGeom>
              <a:blipFill>
                <a:blip r:embed="rId4"/>
                <a:stretch>
                  <a:fillRect l="-1384" b="-212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anim calcmode="lin" valueType="num">
                                      <p:cBhvr>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3">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500"/>
                                        <p:tgtEl>
                                          <p:spTgt spid="3">
                                            <p:txEl>
                                              <p:pRg st="6" end="6"/>
                                            </p:txEl>
                                          </p:spTgt>
                                        </p:tgtEl>
                                      </p:cBhvr>
                                    </p:animEffect>
                                    <p:anim calcmode="lin" valueType="num">
                                      <p:cBhvr>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1.xml><?xml version="1.0" encoding="utf-8"?>
<p:sld xmlns:a="http://schemas.openxmlformats.org/drawingml/2006/main" xmlns:r="http://schemas.openxmlformats.org/officeDocument/2006/relationships" xmlns:p="http://schemas.openxmlformats.org/presentationml/2006/main">
  <p:cSld name="Slide 59&amp;si=59">
    <p:spTree>
      <p:nvGrpSpPr>
        <p:cNvPr id="1" name=""/>
        <p:cNvGrpSpPr/>
        <p:nvPr/>
      </p:nvGrpSpPr>
      <p:grpSpPr>
        <a:xfrm>
          <a:off x="0" y="0"/>
          <a:ext cx="0" cy="0"/>
          <a:chOff x="0" y="0"/>
          <a:chExt cx="0" cy="0"/>
        </a:xfrm>
      </p:grpSpPr>
      <p:sp>
        <p:nvSpPr>
          <p:cNvPr id="2" name="C_5_BD#82bccfffe?vcp=1&amp;pid=a3aa60d7d&amp;color=0,55,96&amp;vtp=1&amp;bt=1&amp;bbb=1"/>
          <p:cNvSpPr/>
          <p:nvPr/>
        </p:nvSpPr>
        <p:spPr>
          <a:xfrm>
            <a:off x="502920" y="792000"/>
            <a:ext cx="10570464" cy="849376"/>
          </a:xfrm>
          <a:prstGeom prst="rect">
            <a:avLst/>
          </a:prstGeom>
          <a:noFill/>
          <a:ln/>
        </p:spPr>
        <p:txBody>
          <a:bodyPr wrap="none" lIns="0" tIns="0" rIns="0" bIns="0" rtlCol="0" anchor="t"/>
          <a:lstStyle/>
          <a:p>
            <a:pPr algn="ctr" latinLnBrk="1">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B组</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应考能力</a:t>
            </a:r>
            <a:endParaRPr lang="en-US" altLang="zh-CN" sz="2200" dirty="0">
              <a:solidFill>
                <a:srgbClr val="003760"/>
              </a:solidFill>
            </a:endParaRPr>
          </a:p>
        </p:txBody>
      </p:sp>
      <mc:AlternateContent xmlns:mc="http://schemas.openxmlformats.org/markup-compatibility/2006" xmlns:a14="http://schemas.microsoft.com/office/drawing/2010/main">
        <mc:Choice Requires="a14">
          <p:sp>
            <p:nvSpPr>
              <p:cNvPr id="3" name="QC_6_BD.165_1#8839ce730?vaa=1&amp;vcp=1&amp;vop=1&amp;pid=82bccfffe&amp;color=0,55,96&amp;vtp=1&amp;bbb=1&amp;hb=1"/>
              <p:cNvSpPr/>
              <p:nvPr/>
            </p:nvSpPr>
            <p:spPr>
              <a:xfrm>
                <a:off x="502920" y="1235357"/>
                <a:ext cx="10570464" cy="909955"/>
              </a:xfrm>
              <a:prstGeom prst="rect">
                <a:avLst/>
              </a:prstGeom>
              <a:noFill/>
              <a:ln/>
            </p:spPr>
            <p:txBody>
              <a:bodyPr wrap="none" lIns="0" tIns="0" rIns="0" bIns="0" rtlCol="0" anchor="t"/>
              <a:lstStyle/>
              <a:p>
                <a:pPr algn="l" latinLnBrk="1">
                  <a:lnSpc>
                    <a:spcPts val="4400"/>
                  </a:lnSpc>
                </a:pPr>
                <a:r>
                  <a:rPr lang="en-US" altLang="zh-CN" sz="1800" b="1" i="0" dirty="0">
                    <a:solidFill>
                      <a:srgbClr val="003760"/>
                    </a:solidFill>
                    <a:latin typeface="Times New Roman" pitchFamily="34" charset="0"/>
                    <a:ea typeface="微软雅黑" pitchFamily="34" charset="-122"/>
                    <a:cs typeface="Times New Roman" pitchFamily="34" charset="-120"/>
                  </a:rPr>
                  <a:t>7.</a:t>
                </a:r>
                <a:r>
                  <a:rPr lang="en-US" altLang="zh-CN" sz="1800" b="0" i="0" dirty="0">
                    <a:solidFill>
                      <a:srgbClr val="003760"/>
                    </a:solidFill>
                    <a:latin typeface="Times New Roman" pitchFamily="34" charset="0"/>
                    <a:ea typeface="微软雅黑" pitchFamily="34" charset="-122"/>
                    <a:cs typeface="Times New Roman" pitchFamily="34" charset="-120"/>
                  </a:rPr>
                  <a:t>已知函数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𝜑</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处取得最小值，则函数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的一个单调递减区</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间为(</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3" name="QC_6_BD.165_1#8839ce730?vaa=1&amp;vcp=1&amp;vop=1&amp;pid=82bccfffe&amp;color=0,55,96&amp;vtp=1&amp;bbb=1&amp;hb=1"/>
              <p:cNvSpPr>
                <a:spLocks noRot="1" noChangeAspect="1" noMove="1" noResize="1" noEditPoints="1" noAdjustHandles="1" noChangeArrowheads="1" noChangeShapeType="1" noTextEdit="1"/>
              </p:cNvSpPr>
              <p:nvPr/>
            </p:nvSpPr>
            <p:spPr>
              <a:xfrm>
                <a:off x="502920" y="1235357"/>
                <a:ext cx="10570464" cy="909955"/>
              </a:xfrm>
              <a:prstGeom prst="rect">
                <a:avLst/>
              </a:prstGeom>
              <a:blipFill>
                <a:blip r:embed="rId3"/>
                <a:stretch>
                  <a:fillRect l="-1384" b="-15436"/>
                </a:stretch>
              </a:blipFill>
              <a:ln/>
            </p:spPr>
            <p:txBody>
              <a:bodyPr/>
              <a:lstStyle/>
              <a:p>
                <a:r>
                  <a:rPr lang="zh-CN" altLang="en-US">
                    <a:noFill/>
                  </a:rPr>
                  <a:t> </a:t>
                </a:r>
              </a:p>
            </p:txBody>
          </p:sp>
        </mc:Fallback>
      </mc:AlternateContent>
      <p:sp>
        <p:nvSpPr>
          <p:cNvPr id="4" name="QC_6_AN.167_1#8839ce730.bracket?vaa=1&amp;vcp=1&amp;vop=1&amp;pid=82bccfffe&amp;color=0,55,96&amp;vpa=31&amp;vtp=1"/>
          <p:cNvSpPr/>
          <p:nvPr/>
        </p:nvSpPr>
        <p:spPr>
          <a:xfrm>
            <a:off x="1122045" y="1866166"/>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D</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5" name="QC_6_BD.165_2#8839ce730.choices?vaa=1&amp;vcp=1&amp;vop=1&amp;pid=82bccfffe&amp;color=0,55,96&amp;vtp=1&amp;bbb=1"/>
              <p:cNvSpPr/>
              <p:nvPr/>
            </p:nvSpPr>
            <p:spPr>
              <a:xfrm>
                <a:off x="502920" y="2147344"/>
                <a:ext cx="10570464" cy="536575"/>
              </a:xfrm>
              <a:prstGeom prst="rect">
                <a:avLst/>
              </a:prstGeom>
              <a:noFill/>
              <a:ln/>
            </p:spPr>
            <p:txBody>
              <a:bodyPr wrap="none" lIns="0" tIns="0" rIns="0" bIns="0" rtlCol="0" anchor="t"/>
              <a:lstStyle/>
              <a:p>
                <a:pPr latinLnBrk="1">
                  <a:lnSpc>
                    <a:spcPts val="4600"/>
                  </a:lnSpc>
                  <a:tabLst>
                    <a:tab pos="2629916" algn="l"/>
                    <a:tab pos="5437632" algn="l"/>
                    <a:tab pos="8042148"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5" name="QC_6_BD.165_2#8839ce730.choices?vaa=1&amp;vcp=1&amp;vop=1&amp;pid=82bccfffe&amp;color=0,55,96&amp;vtp=1&amp;bbb=1"/>
              <p:cNvSpPr>
                <a:spLocks noRot="1" noChangeAspect="1" noMove="1" noResize="1" noEditPoints="1" noAdjustHandles="1" noChangeArrowheads="1" noChangeShapeType="1" noTextEdit="1"/>
              </p:cNvSpPr>
              <p:nvPr/>
            </p:nvSpPr>
            <p:spPr>
              <a:xfrm>
                <a:off x="502920" y="2147344"/>
                <a:ext cx="10570464" cy="536575"/>
              </a:xfrm>
              <a:prstGeom prst="rect">
                <a:avLst/>
              </a:prstGeom>
              <a:blipFill>
                <a:blip r:embed="rId4"/>
                <a:stretch>
                  <a:fillRect l="-1384" b="-1590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C_6_AS.166_1#8839ce730?vaa=1&amp;vcp=1&amp;vop=1&amp;pid=82bccfffe&amp;color=0,55,96&amp;vtp=1&amp;bbb=1"/>
              <p:cNvSpPr/>
              <p:nvPr/>
            </p:nvSpPr>
            <p:spPr>
              <a:xfrm>
                <a:off x="502920" y="2688872"/>
                <a:ext cx="10570464" cy="261239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600"/>
                  </a:lnSpc>
                </a:pPr>
                <a:r>
                  <a:rPr lang="en-US" altLang="zh-CN" b="0" i="0">
                    <a:solidFill>
                      <a:srgbClr val="003760"/>
                    </a:solidFill>
                    <a:latin typeface="Times New Roman" pitchFamily="34" charset="0"/>
                    <a:ea typeface="微软雅黑" pitchFamily="34" charset="-122"/>
                    <a:cs typeface="Times New Roman" pitchFamily="34" charset="-120"/>
                  </a:rPr>
                  <a:t>又</a:t>
                </a:r>
                <a:r>
                  <a:rPr lang="en-US" altLang="zh-CN" sz="1800" b="0" i="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处取得最小值，所以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4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，取</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𝜑</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的一个值为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400"/>
                  </a:lnSpc>
                </a:pPr>
                <a:r>
                  <a:rPr lang="en-US" altLang="zh-CN" b="0" i="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&lt;2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&lt;2</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2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&lt;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&lt;</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，所以函数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的一个单调递减区间为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6" name="QC_6_AS.166_1#8839ce730?vaa=1&amp;vcp=1&amp;vop=1&amp;pid=82bccfffe&amp;color=0,55,96&amp;vtp=1&amp;bbb=1"/>
              <p:cNvSpPr>
                <a:spLocks noRot="1" noChangeAspect="1" noMove="1" noResize="1" noEditPoints="1" noAdjustHandles="1" noChangeArrowheads="1" noChangeShapeType="1" noTextEdit="1"/>
              </p:cNvSpPr>
              <p:nvPr/>
            </p:nvSpPr>
            <p:spPr>
              <a:xfrm>
                <a:off x="502920" y="2688872"/>
                <a:ext cx="10570464" cy="2612390"/>
              </a:xfrm>
              <a:prstGeom prst="rect">
                <a:avLst/>
              </a:prstGeom>
              <a:blipFill>
                <a:blip r:embed="rId5"/>
                <a:stretch>
                  <a:fillRect l="-1384" b="-303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500"/>
                                        <p:tgtEl>
                                          <p:spTgt spid="6">
                                            <p:txEl>
                                              <p:pRg st="2" end="2"/>
                                            </p:txEl>
                                          </p:spTgt>
                                        </p:tgtEl>
                                      </p:cBhvr>
                                    </p:animEffect>
                                    <p:anim calcmode="lin" valueType="num">
                                      <p:cBhvr>
                                        <p:cTn id="2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6">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
                                            <p:txEl>
                                              <p:pRg st="3" end="3"/>
                                            </p:txEl>
                                          </p:spTgt>
                                        </p:tgtEl>
                                        <p:attrNameLst>
                                          <p:attrName>style.visibility</p:attrName>
                                        </p:attrNameLst>
                                      </p:cBhvr>
                                      <p:to>
                                        <p:strVal val="visible"/>
                                      </p:to>
                                    </p:set>
                                    <p:animEffect transition="in" filter="fade">
                                      <p:cBhvr>
                                        <p:cTn id="27" dur="500"/>
                                        <p:tgtEl>
                                          <p:spTgt spid="6">
                                            <p:txEl>
                                              <p:pRg st="3" end="3"/>
                                            </p:txEl>
                                          </p:spTgt>
                                        </p:tgtEl>
                                      </p:cBhvr>
                                    </p:animEffect>
                                    <p:anim calcmode="lin" valueType="num">
                                      <p:cBhvr>
                                        <p:cTn id="28"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6">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6">
                                            <p:txEl>
                                              <p:pRg st="4" end="4"/>
                                            </p:txEl>
                                          </p:spTgt>
                                        </p:tgtEl>
                                        <p:attrNameLst>
                                          <p:attrName>style.visibility</p:attrName>
                                        </p:attrNameLst>
                                      </p:cBhvr>
                                      <p:to>
                                        <p:strVal val="visible"/>
                                      </p:to>
                                    </p:set>
                                    <p:animEffect transition="in" filter="fade">
                                      <p:cBhvr>
                                        <p:cTn id="32" dur="500"/>
                                        <p:tgtEl>
                                          <p:spTgt spid="6">
                                            <p:txEl>
                                              <p:pRg st="4" end="4"/>
                                            </p:txEl>
                                          </p:spTgt>
                                        </p:tgtEl>
                                      </p:cBhvr>
                                    </p:animEffect>
                                    <p:anim calcmode="lin" valueType="num">
                                      <p:cBhvr>
                                        <p:cTn id="33"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4">
                                            <p:bg/>
                                          </p:spTgt>
                                        </p:tgtEl>
                                        <p:attrNameLst>
                                          <p:attrName>style.visibility</p:attrName>
                                        </p:attrNameLst>
                                      </p:cBhvr>
                                      <p:to>
                                        <p:strVal val="visible"/>
                                      </p:to>
                                    </p:set>
                                    <p:animEffect transition="in" filter="fade">
                                      <p:cBhvr>
                                        <p:cTn id="39" dur="500"/>
                                        <p:tgtEl>
                                          <p:spTgt spid="4">
                                            <p:bg/>
                                          </p:spTgt>
                                        </p:tgtEl>
                                      </p:cBhvr>
                                    </p:animEffect>
                                    <p:anim calcmode="lin" valueType="num">
                                      <p:cBhvr>
                                        <p:cTn id="40" dur="500" fill="hold"/>
                                        <p:tgtEl>
                                          <p:spTgt spid="4">
                                            <p:bg/>
                                          </p:spTgt>
                                        </p:tgtEl>
                                        <p:attrNameLst>
                                          <p:attrName>ppt_x</p:attrName>
                                        </p:attrNameLst>
                                      </p:cBhvr>
                                      <p:tavLst>
                                        <p:tav tm="0">
                                          <p:val>
                                            <p:strVal val="#ppt_x"/>
                                          </p:val>
                                        </p:tav>
                                        <p:tav tm="100000">
                                          <p:val>
                                            <p:strVal val="#ppt_x"/>
                                          </p:val>
                                        </p:tav>
                                      </p:tavLst>
                                    </p:anim>
                                    <p:anim calcmode="lin" valueType="num">
                                      <p:cBhvr>
                                        <p:cTn id="41" dur="500" fill="hold"/>
                                        <p:tgtEl>
                                          <p:spTgt spid="4">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4">
                                            <p:txEl>
                                              <p:pRg st="0" end="0"/>
                                            </p:txEl>
                                          </p:spTgt>
                                        </p:tgtEl>
                                        <p:attrNameLst>
                                          <p:attrName>style.visibility</p:attrName>
                                        </p:attrNameLst>
                                      </p:cBhvr>
                                      <p:to>
                                        <p:strVal val="visible"/>
                                      </p:to>
                                    </p:set>
                                    <p:animEffect transition="in" filter="fade">
                                      <p:cBhvr>
                                        <p:cTn id="44" dur="500"/>
                                        <p:tgtEl>
                                          <p:spTgt spid="4">
                                            <p:txEl>
                                              <p:pRg st="0" end="0"/>
                                            </p:txEl>
                                          </p:spTgt>
                                        </p:tgtEl>
                                      </p:cBhvr>
                                    </p:animEffect>
                                    <p:anim calcmode="lin" valueType="num">
                                      <p:cBhvr>
                                        <p:cTn id="4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62.xml><?xml version="1.0" encoding="utf-8"?>
<p:sld xmlns:a="http://schemas.openxmlformats.org/drawingml/2006/main" xmlns:r="http://schemas.openxmlformats.org/officeDocument/2006/relationships" xmlns:p="http://schemas.openxmlformats.org/presentationml/2006/main">
  <p:cSld name="Slide 60&amp;si=6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169_1#3787a9d3a?vaa=1&amp;vcp=1&amp;vop=1&amp;pid=82bccfffe&amp;color=0,55,96&amp;vtp=1&amp;bt=1&amp;bbb=1"/>
              <p:cNvSpPr/>
              <p:nvPr/>
            </p:nvSpPr>
            <p:spPr>
              <a:xfrm>
                <a:off x="502920" y="1982013"/>
                <a:ext cx="10570464" cy="491046"/>
              </a:xfrm>
              <a:prstGeom prst="rect">
                <a:avLst/>
              </a:prstGeom>
              <a:noFill/>
              <a:ln/>
            </p:spPr>
            <p:txBody>
              <a:bodyPr wrap="none" lIns="0" tIns="0" rIns="0" bIns="0" rtlCol="0" anchor="t"/>
              <a:lstStyle/>
              <a:p>
                <a:pPr algn="l" latinLnBrk="1">
                  <a:lnSpc>
                    <a:spcPts val="4200"/>
                  </a:lnSpc>
                </a:pPr>
                <a:r>
                  <a:rPr lang="en-US" altLang="zh-CN" sz="1800" b="1" i="0" dirty="0">
                    <a:solidFill>
                      <a:srgbClr val="003760"/>
                    </a:solidFill>
                    <a:latin typeface="Times New Roman" pitchFamily="34" charset="0"/>
                    <a:ea typeface="微软雅黑" pitchFamily="34" charset="-122"/>
                    <a:cs typeface="Times New Roman" pitchFamily="34" charset="-120"/>
                  </a:rPr>
                  <a:t>8.</a:t>
                </a:r>
                <a:r>
                  <a:rPr lang="en-US" altLang="zh-CN" sz="1800" b="0" i="0" dirty="0">
                    <a:solidFill>
                      <a:srgbClr val="003760"/>
                    </a:solidFill>
                    <a:latin typeface="Times New Roman" pitchFamily="34" charset="0"/>
                    <a:ea typeface="微软雅黑" pitchFamily="34" charset="-122"/>
                    <a:cs typeface="Times New Roman" pitchFamily="34" charset="-120"/>
                  </a:rPr>
                  <a:t>已知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𝛼</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，且</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是方程</a:t>
                </a:r>
                <a14:m>
                  <m:oMath xmlns:m="http://schemas.openxmlformats.org/officeDocument/2006/math">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+3</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+4=0</m:t>
                    </m:r>
                  </m:oMath>
                </a14:m>
                <a:r>
                  <a:rPr lang="en-US" altLang="zh-CN" sz="1800" b="0" i="0" dirty="0">
                    <a:solidFill>
                      <a:srgbClr val="003760"/>
                    </a:solidFill>
                    <a:latin typeface="Times New Roman" pitchFamily="34" charset="0"/>
                    <a:ea typeface="微软雅黑" pitchFamily="34" charset="-122"/>
                    <a:cs typeface="Times New Roman" pitchFamily="34" charset="-120"/>
                  </a:rPr>
                  <a:t>的两个根，则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的值为(</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C_6_BD.169_1#3787a9d3a?vaa=1&amp;vcp=1&amp;vop=1&amp;pid=82bccfffe&amp;color=0,55,96&amp;vtp=1&amp;bt=1&amp;bbb=1"/>
              <p:cNvSpPr>
                <a:spLocks noRot="1" noChangeAspect="1" noMove="1" noResize="1" noEditPoints="1" noAdjustHandles="1" noChangeArrowheads="1" noChangeShapeType="1" noTextEdit="1"/>
              </p:cNvSpPr>
              <p:nvPr/>
            </p:nvSpPr>
            <p:spPr>
              <a:xfrm>
                <a:off x="502920" y="1982013"/>
                <a:ext cx="10570464" cy="491046"/>
              </a:xfrm>
              <a:prstGeom prst="rect">
                <a:avLst/>
              </a:prstGeom>
              <a:blipFill>
                <a:blip r:embed="rId3"/>
                <a:stretch>
                  <a:fillRect l="-1384" b="-17284"/>
                </a:stretch>
              </a:blipFill>
              <a:ln/>
            </p:spPr>
            <p:txBody>
              <a:bodyPr/>
              <a:lstStyle/>
              <a:p>
                <a:r>
                  <a:rPr lang="zh-CN" altLang="en-US">
                    <a:noFill/>
                  </a:rPr>
                  <a:t> </a:t>
                </a:r>
              </a:p>
            </p:txBody>
          </p:sp>
        </mc:Fallback>
      </mc:AlternateContent>
      <p:sp>
        <p:nvSpPr>
          <p:cNvPr id="3" name="QC_6_AN.171_1#3787a9d3a.bracket?vaa=1&amp;vcp=1&amp;vop=1&amp;pid=82bccfffe&amp;color=0,55,96&amp;vpa=32&amp;vtp=1"/>
          <p:cNvSpPr/>
          <p:nvPr/>
        </p:nvSpPr>
        <p:spPr>
          <a:xfrm>
            <a:off x="10172256" y="2133776"/>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B</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C_6_BD.169_2#3787a9d3a.choices?vaa=1&amp;vcp=1&amp;vop=1&amp;pid=82bccfffe&amp;color=0,55,96&amp;vtp=1&amp;bbb=1"/>
              <p:cNvSpPr/>
              <p:nvPr/>
            </p:nvSpPr>
            <p:spPr>
              <a:xfrm>
                <a:off x="502920" y="2474137"/>
                <a:ext cx="10570464" cy="525971"/>
              </a:xfrm>
              <a:prstGeom prst="rect">
                <a:avLst/>
              </a:prstGeom>
              <a:noFill/>
              <a:ln/>
            </p:spPr>
            <p:txBody>
              <a:bodyPr wrap="none" lIns="0" tIns="0" rIns="0" bIns="0" rtlCol="0" anchor="t"/>
              <a:lstStyle/>
              <a:p>
                <a:pPr latinLnBrk="1">
                  <a:lnSpc>
                    <a:spcPts val="4500"/>
                  </a:lnSpc>
                  <a:tabLst>
                    <a:tab pos="2906141" algn="l"/>
                    <a:tab pos="5443982" algn="l"/>
                    <a:tab pos="832472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或</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或</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169_2#3787a9d3a.choices?vaa=1&amp;vcp=1&amp;vop=1&amp;pid=82bccfffe&amp;color=0,55,96&amp;vtp=1&amp;bbb=1"/>
              <p:cNvSpPr>
                <a:spLocks noRot="1" noChangeAspect="1" noMove="1" noResize="1" noEditPoints="1" noAdjustHandles="1" noChangeArrowheads="1" noChangeShapeType="1" noTextEdit="1"/>
              </p:cNvSpPr>
              <p:nvPr/>
            </p:nvSpPr>
            <p:spPr>
              <a:xfrm>
                <a:off x="502920" y="2474137"/>
                <a:ext cx="10570464" cy="525971"/>
              </a:xfrm>
              <a:prstGeom prst="rect">
                <a:avLst/>
              </a:prstGeom>
              <a:blipFill>
                <a:blip r:embed="rId4"/>
                <a:stretch>
                  <a:fillRect l="-1384" b="-1511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170_1#3787a9d3a?vaa=1&amp;vcp=1&amp;vop=1&amp;pid=82bccfffe&amp;color=0,55,96&amp;vtp=1&amp;bbb=1&amp;hb=1"/>
              <p:cNvSpPr/>
              <p:nvPr/>
            </p:nvSpPr>
            <p:spPr>
              <a:xfrm>
                <a:off x="502920" y="3010839"/>
                <a:ext cx="10570464" cy="1894396"/>
              </a:xfrm>
              <a:prstGeom prst="rect">
                <a:avLst/>
              </a:prstGeom>
              <a:noFill/>
              <a:ln/>
            </p:spPr>
            <p:txBody>
              <a:bodyPr wrap="none" lIns="0" tIns="0" rIns="0" bIns="0" rtlCol="0" anchor="t"/>
              <a:lstStyle/>
              <a:p>
                <a:pPr algn="l" latinLnBrk="1">
                  <a:lnSpc>
                    <a:spcPts val="36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是方程</a:t>
                </a:r>
                <a14:m>
                  <m:oMath xmlns:m="http://schemas.openxmlformats.org/officeDocument/2006/math">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+3</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+4=0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的两个根，</a:t>
                </a:r>
                <a:endParaRPr lang="en-US" altLang="zh-CN" sz="1800" dirty="0">
                  <a:solidFill>
                    <a:srgbClr val="003760"/>
                  </a:solidFill>
                </a:endParaRPr>
              </a:p>
              <a:p>
                <a:pPr latinLnBrk="1">
                  <a:lnSpc>
                    <a:spcPts val="36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=−3</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a:rPr lang="en-US" altLang="zh-CN" sz="1800" b="0" i="0" smtClean="0">
                        <a:solidFill>
                          <a:srgbClr val="003760"/>
                        </a:solidFill>
                        <a:latin typeface="Cambria Math" pitchFamily="34" charset="0"/>
                        <a:ea typeface="Cambria Math" pitchFamily="34" charset="-122"/>
                        <a:cs typeface="Cambria Math" pitchFamily="34" charset="-120"/>
                      </a:rPr>
                      <m:t>&lt;0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=4&gt;0</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&lt;0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&lt;0</m:t>
                    </m:r>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𝛼</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a:t>
                </a:r>
              </a:p>
              <a:p>
                <a:pPr latinLnBrk="1">
                  <a:lnSpc>
                    <a:spcPts val="4100"/>
                  </a:lnSpc>
                </a:pP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num>
                      <m:den>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1−4</m:t>
                        </m:r>
                      </m:den>
                    </m:f>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oMath>
                </a14:m>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𝛼</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,且</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p>
              <a:p>
                <a:pPr latinLnBrk="1">
                  <a:lnSpc>
                    <a:spcPts val="3800"/>
                  </a:lnSpc>
                </a:pP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𝛼</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𝛽</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2</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，故选B.</a:t>
                </a:r>
                <a:endParaRPr lang="en-US" altLang="zh-CN" dirty="0">
                  <a:solidFill>
                    <a:srgbClr val="003760"/>
                  </a:solidFill>
                </a:endParaRPr>
              </a:p>
            </p:txBody>
          </p:sp>
        </mc:Choice>
        <mc:Fallback xmlns="">
          <p:sp>
            <p:nvSpPr>
              <p:cNvPr id="5" name="QC_6_AS.170_1#3787a9d3a?vaa=1&amp;vcp=1&amp;vop=1&amp;pid=82bccfffe&amp;color=0,55,96&amp;vtp=1&amp;bbb=1&amp;hb=1"/>
              <p:cNvSpPr>
                <a:spLocks noRot="1" noChangeAspect="1" noMove="1" noResize="1" noEditPoints="1" noAdjustHandles="1" noChangeArrowheads="1" noChangeShapeType="1" noTextEdit="1"/>
              </p:cNvSpPr>
              <p:nvPr/>
            </p:nvSpPr>
            <p:spPr>
              <a:xfrm>
                <a:off x="502920" y="3010839"/>
                <a:ext cx="10570464" cy="1894396"/>
              </a:xfrm>
              <a:prstGeom prst="rect">
                <a:avLst/>
              </a:prstGeom>
              <a:blipFill>
                <a:blip r:embed="rId5"/>
                <a:stretch>
                  <a:fillRect l="-1384" b="-418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3">
                                            <p:bg/>
                                          </p:spTgt>
                                        </p:tgtEl>
                                        <p:attrNameLst>
                                          <p:attrName>style.visibility</p:attrName>
                                        </p:attrNameLst>
                                      </p:cBhvr>
                                      <p:to>
                                        <p:strVal val="visible"/>
                                      </p:to>
                                    </p:set>
                                    <p:animEffect transition="in" filter="fade">
                                      <p:cBhvr>
                                        <p:cTn id="34" dur="500"/>
                                        <p:tgtEl>
                                          <p:spTgt spid="3">
                                            <p:bg/>
                                          </p:spTgt>
                                        </p:tgtEl>
                                      </p:cBhvr>
                                    </p:animEffect>
                                    <p:anim calcmode="lin" valueType="num">
                                      <p:cBhvr>
                                        <p:cTn id="35" dur="500" fill="hold"/>
                                        <p:tgtEl>
                                          <p:spTgt spid="3">
                                            <p:bg/>
                                          </p:spTgt>
                                        </p:tgtEl>
                                        <p:attrNameLst>
                                          <p:attrName>ppt_x</p:attrName>
                                        </p:attrNameLst>
                                      </p:cBhvr>
                                      <p:tavLst>
                                        <p:tav tm="0">
                                          <p:val>
                                            <p:strVal val="#ppt_x"/>
                                          </p:val>
                                        </p:tav>
                                        <p:tav tm="100000">
                                          <p:val>
                                            <p:strVal val="#ppt_x"/>
                                          </p:val>
                                        </p:tav>
                                      </p:tavLst>
                                    </p:anim>
                                    <p:anim calcmode="lin" valueType="num">
                                      <p:cBhvr>
                                        <p:cTn id="36" dur="500" fill="hold"/>
                                        <p:tgtEl>
                                          <p:spTgt spid="3">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
                                            <p:txEl>
                                              <p:pRg st="0" end="0"/>
                                            </p:txEl>
                                          </p:spTgt>
                                        </p:tgtEl>
                                        <p:attrNameLst>
                                          <p:attrName>style.visibility</p:attrName>
                                        </p:attrNameLst>
                                      </p:cBhvr>
                                      <p:to>
                                        <p:strVal val="visible"/>
                                      </p:to>
                                    </p:set>
                                    <p:animEffect transition="in" filter="fade">
                                      <p:cBhvr>
                                        <p:cTn id="39" dur="500"/>
                                        <p:tgtEl>
                                          <p:spTgt spid="3">
                                            <p:txEl>
                                              <p:pRg st="0" end="0"/>
                                            </p:txEl>
                                          </p:spTgt>
                                        </p:tgtEl>
                                      </p:cBhvr>
                                    </p:animEffect>
                                    <p:anim calcmode="lin" valueType="num">
                                      <p:cBhvr>
                                        <p:cTn id="4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3.xml><?xml version="1.0" encoding="utf-8"?>
<p:sld xmlns:a="http://schemas.openxmlformats.org/drawingml/2006/main" xmlns:r="http://schemas.openxmlformats.org/officeDocument/2006/relationships" xmlns:p="http://schemas.openxmlformats.org/presentationml/2006/main">
  <p:cSld name="Slide 61&amp;si=6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173_1#bbef68f56?vaa=1&amp;vcp=1&amp;vop=1&amp;pid=82bccfffe&amp;color=0,55,96&amp;vtp=1&amp;bt=1&amp;bbb=1"/>
              <p:cNvSpPr/>
              <p:nvPr/>
            </p:nvSpPr>
            <p:spPr>
              <a:xfrm>
                <a:off x="502920" y="976045"/>
                <a:ext cx="10570464" cy="525971"/>
              </a:xfrm>
              <a:prstGeom prst="rect">
                <a:avLst/>
              </a:prstGeom>
              <a:noFill/>
              <a:ln/>
            </p:spPr>
            <p:txBody>
              <a:bodyPr wrap="none" lIns="0" tIns="0" rIns="0" bIns="0" rtlCol="0" anchor="t"/>
              <a:lstStyle/>
              <a:p>
                <a:pPr algn="l" latinLnBrk="1">
                  <a:lnSpc>
                    <a:spcPts val="4500"/>
                  </a:lnSpc>
                </a:pPr>
                <a:r>
                  <a:rPr lang="en-US" altLang="zh-CN" sz="1800" b="1" i="0" dirty="0">
                    <a:solidFill>
                      <a:srgbClr val="003760"/>
                    </a:solidFill>
                    <a:latin typeface="Times New Roman" pitchFamily="34" charset="0"/>
                    <a:ea typeface="微软雅黑" pitchFamily="34" charset="-122"/>
                    <a:cs typeface="Times New Roman" pitchFamily="34" charset="-120"/>
                  </a:rPr>
                  <a:t>9.</a:t>
                </a:r>
                <a:r>
                  <a:rPr lang="en-US" altLang="zh-CN" sz="1800" b="0" i="0" dirty="0">
                    <a:solidFill>
                      <a:srgbClr val="003760"/>
                    </a:solidFill>
                    <a:latin typeface="Times New Roman" pitchFamily="34" charset="0"/>
                    <a:ea typeface="微软雅黑" pitchFamily="34" charset="-122"/>
                    <a:cs typeface="Times New Roman" pitchFamily="34" charset="-120"/>
                  </a:rPr>
                  <a:t>已知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的值为(</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C_6_BD.173_1#bbef68f56?vaa=1&amp;vcp=1&amp;vop=1&amp;pid=82bccfffe&amp;color=0,55,96&amp;vtp=1&amp;bt=1&amp;bbb=1"/>
              <p:cNvSpPr>
                <a:spLocks noRot="1" noChangeAspect="1" noMove="1" noResize="1" noEditPoints="1" noAdjustHandles="1" noChangeArrowheads="1" noChangeShapeType="1" noTextEdit="1"/>
              </p:cNvSpPr>
              <p:nvPr/>
            </p:nvSpPr>
            <p:spPr>
              <a:xfrm>
                <a:off x="502920" y="976045"/>
                <a:ext cx="10570464" cy="525971"/>
              </a:xfrm>
              <a:prstGeom prst="rect">
                <a:avLst/>
              </a:prstGeom>
              <a:blipFill>
                <a:blip r:embed="rId3"/>
                <a:stretch>
                  <a:fillRect l="-1384" b="-16279"/>
                </a:stretch>
              </a:blipFill>
              <a:ln/>
            </p:spPr>
            <p:txBody>
              <a:bodyPr/>
              <a:lstStyle/>
              <a:p>
                <a:r>
                  <a:rPr lang="zh-CN" altLang="en-US">
                    <a:noFill/>
                  </a:rPr>
                  <a:t> </a:t>
                </a:r>
              </a:p>
            </p:txBody>
          </p:sp>
        </mc:Fallback>
      </mc:AlternateContent>
      <p:sp>
        <p:nvSpPr>
          <p:cNvPr id="3" name="QC_6_AN.175_1#bbef68f56.bracket?vaa=1&amp;vcp=1&amp;vop=1&amp;pid=82bccfffe&amp;color=0,55,96&amp;vpa=33&amp;vtp=1"/>
          <p:cNvSpPr/>
          <p:nvPr/>
        </p:nvSpPr>
        <p:spPr>
          <a:xfrm>
            <a:off x="7077012" y="1163878"/>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D</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C_6_BD.173_2#bbef68f56.choices?vaa=1&amp;vcp=1&amp;vop=1&amp;pid=82bccfffe&amp;color=0,55,96&amp;vtp=1&amp;bbb=1"/>
              <p:cNvSpPr/>
              <p:nvPr/>
            </p:nvSpPr>
            <p:spPr>
              <a:xfrm>
                <a:off x="502920" y="1504238"/>
                <a:ext cx="10570464" cy="527050"/>
              </a:xfrm>
              <a:prstGeom prst="rect">
                <a:avLst/>
              </a:prstGeom>
              <a:noFill/>
              <a:ln/>
            </p:spPr>
            <p:txBody>
              <a:bodyPr wrap="none" lIns="0" tIns="0" rIns="0" bIns="0" rtlCol="0" anchor="t"/>
              <a:lstStyle/>
              <a:p>
                <a:pPr latinLnBrk="1">
                  <a:lnSpc>
                    <a:spcPts val="4500"/>
                  </a:lnSpc>
                  <a:tabLst>
                    <a:tab pos="2763266" algn="l"/>
                    <a:tab pos="5602732" algn="l"/>
                    <a:tab pos="8137398"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13</m:t>
                        </m:r>
                      </m:num>
                      <m:den>
                        <m:r>
                          <a:rPr lang="en-US" altLang="zh-CN" sz="1800" b="0" i="0">
                            <a:solidFill>
                              <a:srgbClr val="003760"/>
                            </a:solidFill>
                            <a:latin typeface="Cambria Math" pitchFamily="34" charset="0"/>
                            <a:ea typeface="Cambria Math" pitchFamily="34" charset="-122"/>
                            <a:cs typeface="Cambria Math" pitchFamily="34" charset="-120"/>
                          </a:rPr>
                          <m:t>18</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13</m:t>
                        </m:r>
                      </m:num>
                      <m:den>
                        <m:r>
                          <a:rPr lang="en-US" altLang="zh-CN" sz="1800" b="0" i="0">
                            <a:solidFill>
                              <a:srgbClr val="003760"/>
                            </a:solidFill>
                            <a:latin typeface="Cambria Math" pitchFamily="34" charset="0"/>
                            <a:ea typeface="Cambria Math" pitchFamily="34" charset="-122"/>
                            <a:cs typeface="Cambria Math" pitchFamily="34" charset="-120"/>
                          </a:rPr>
                          <m:t>18</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173_2#bbef68f56.choices?vaa=1&amp;vcp=1&amp;vop=1&amp;pid=82bccfffe&amp;color=0,55,96&amp;vtp=1&amp;bbb=1"/>
              <p:cNvSpPr>
                <a:spLocks noRot="1" noChangeAspect="1" noMove="1" noResize="1" noEditPoints="1" noAdjustHandles="1" noChangeArrowheads="1" noChangeShapeType="1" noTextEdit="1"/>
              </p:cNvSpPr>
              <p:nvPr/>
            </p:nvSpPr>
            <p:spPr>
              <a:xfrm>
                <a:off x="502920" y="1504238"/>
                <a:ext cx="10570464" cy="527050"/>
              </a:xfrm>
              <a:prstGeom prst="rect">
                <a:avLst/>
              </a:prstGeom>
              <a:blipFill>
                <a:blip r:embed="rId4"/>
                <a:stretch>
                  <a:fillRect l="-1384" b="-1511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174_1#bbef68f56?vaa=1&amp;vcp=1&amp;vop=1&amp;pid=82bccfffe&amp;color=0,55,96&amp;vtp=1&amp;bbb=1"/>
              <p:cNvSpPr/>
              <p:nvPr/>
            </p:nvSpPr>
            <p:spPr>
              <a:xfrm>
                <a:off x="502920" y="2032431"/>
                <a:ext cx="10570464" cy="4021773"/>
              </a:xfrm>
              <a:prstGeom prst="rect">
                <a:avLst/>
              </a:prstGeom>
              <a:noFill/>
              <a:ln/>
            </p:spPr>
            <p:txBody>
              <a:bodyPr wrap="none" lIns="0" tIns="0" rIns="0" bIns="0" rtlCol="0" anchor="t"/>
              <a:lstStyle/>
              <a:p>
                <a:pPr algn="l" latinLnBrk="1">
                  <a:lnSpc>
                    <a:spcPts val="46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9</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6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9</m:t>
                        </m:r>
                      </m:den>
                    </m:f>
                    <m:r>
                      <a:rPr lang="en-US" altLang="zh-CN" sz="1800" b="0" i="0" smtClean="0">
                        <a:solidFill>
                          <a:srgbClr val="003760"/>
                        </a:solidFill>
                        <a:latin typeface="Cambria Math" pitchFamily="34" charset="0"/>
                        <a:ea typeface="Cambria Math" pitchFamily="34" charset="-122"/>
                        <a:cs typeface="Cambria Math" pitchFamily="34" charset="-120"/>
                      </a:rPr>
                      <m:t>①</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9</m:t>
                        </m:r>
                      </m:den>
                    </m:f>
                    <m:r>
                      <a:rPr lang="en-US" altLang="zh-CN" sz="1800" b="0" i="0" smtClean="0">
                        <a:solidFill>
                          <a:srgbClr val="003760"/>
                        </a:solidFill>
                        <a:latin typeface="Cambria Math" pitchFamily="34" charset="0"/>
                        <a:ea typeface="Cambria Math" pitchFamily="34" charset="-122"/>
                        <a:cs typeface="Cambria Math" pitchFamily="34" charset="-120"/>
                      </a:rPr>
                      <m:t>②</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6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①+②</m:t>
                    </m:r>
                  </m:oMath>
                </a14:m>
                <a:r>
                  <a:rPr lang="en-US" altLang="zh-CN" sz="1800"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num>
                      <m:den>
                        <m:r>
                          <a:rPr lang="en-US" altLang="zh-CN" sz="1800" b="0" i="0">
                            <a:solidFill>
                              <a:srgbClr val="003760"/>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6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2−2</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num>
                      <m:den>
                        <m:r>
                          <a:rPr lang="en-US" altLang="zh-CN" sz="1800" b="0" i="0">
                            <a:solidFill>
                              <a:srgbClr val="003760"/>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600"/>
                  </a:lnSpc>
                </a:pPr>
                <a:r>
                  <a:rPr lang="en-US" altLang="zh-CN" b="0" i="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2−2(</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num>
                      <m:den>
                        <m:r>
                          <a:rPr lang="en-US" altLang="zh-CN" sz="1800" b="0" i="0">
                            <a:solidFill>
                              <a:srgbClr val="003760"/>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6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2−2</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num>
                      <m:den>
                        <m:r>
                          <a:rPr lang="en-US" altLang="zh-CN" sz="1800" b="0" i="0">
                            <a:solidFill>
                              <a:srgbClr val="003760"/>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400"/>
                  </a:lnSpc>
                </a:pPr>
                <a:r>
                  <a:rPr lang="en-US" altLang="zh-CN" b="0" i="0">
                    <a:solidFill>
                      <a:srgbClr val="003760"/>
                    </a:solidFill>
                    <a:latin typeface="Times New Roman" pitchFamily="34" charset="0"/>
                    <a:ea typeface="微软雅黑" pitchFamily="34" charset="-122"/>
                    <a:cs typeface="Times New Roman" pitchFamily="34" charset="-120"/>
                  </a:rPr>
                  <a:t>解</a:t>
                </a:r>
                <a:r>
                  <a:rPr lang="en-US" altLang="zh-CN" sz="1800" b="0" i="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13</m:t>
                        </m:r>
                      </m:num>
                      <m:den>
                        <m:r>
                          <a:rPr lang="en-US" altLang="zh-CN" sz="1800" b="0" i="0">
                            <a:solidFill>
                              <a:srgbClr val="003760"/>
                            </a:solidFill>
                            <a:latin typeface="Cambria Math" pitchFamily="34" charset="0"/>
                            <a:ea typeface="Cambria Math" pitchFamily="34" charset="-122"/>
                            <a:cs typeface="Cambria Math" pitchFamily="34" charset="-120"/>
                          </a:rPr>
                          <m:t>18</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，故选D.</a:t>
                </a:r>
                <a:endParaRPr lang="en-US" altLang="zh-CN" sz="1800" dirty="0">
                  <a:solidFill>
                    <a:srgbClr val="003760"/>
                  </a:solidFill>
                </a:endParaRPr>
              </a:p>
            </p:txBody>
          </p:sp>
        </mc:Choice>
        <mc:Fallback xmlns="">
          <p:sp>
            <p:nvSpPr>
              <p:cNvPr id="5" name="QC_6_AS.174_1#bbef68f56?vaa=1&amp;vcp=1&amp;vop=1&amp;pid=82bccfffe&amp;color=0,55,96&amp;vtp=1&amp;bbb=1"/>
              <p:cNvSpPr>
                <a:spLocks noRot="1" noChangeAspect="1" noMove="1" noResize="1" noEditPoints="1" noAdjustHandles="1" noChangeArrowheads="1" noChangeShapeType="1" noTextEdit="1"/>
              </p:cNvSpPr>
              <p:nvPr/>
            </p:nvSpPr>
            <p:spPr>
              <a:xfrm>
                <a:off x="502920" y="2032431"/>
                <a:ext cx="10570464" cy="4021773"/>
              </a:xfrm>
              <a:prstGeom prst="rect">
                <a:avLst/>
              </a:prstGeom>
              <a:blipFill>
                <a:blip r:embed="rId5"/>
                <a:stretch>
                  <a:fillRect l="-1384" b="-212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5">
                                            <p:txEl>
                                              <p:pRg st="6" end="6"/>
                                            </p:txEl>
                                          </p:spTgt>
                                        </p:tgtEl>
                                        <p:attrNameLst>
                                          <p:attrName>style.visibility</p:attrName>
                                        </p:attrNameLst>
                                      </p:cBhvr>
                                      <p:to>
                                        <p:strVal val="visible"/>
                                      </p:to>
                                    </p:set>
                                    <p:animEffect transition="in" filter="fade">
                                      <p:cBhvr>
                                        <p:cTn id="42" dur="500"/>
                                        <p:tgtEl>
                                          <p:spTgt spid="5">
                                            <p:txEl>
                                              <p:pRg st="6" end="6"/>
                                            </p:txEl>
                                          </p:spTgt>
                                        </p:tgtEl>
                                      </p:cBhvr>
                                    </p:animEffect>
                                    <p:anim calcmode="lin" valueType="num">
                                      <p:cBhvr>
                                        <p:cTn id="43"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5">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bg/>
                                          </p:spTgt>
                                        </p:tgtEl>
                                        <p:attrNameLst>
                                          <p:attrName>style.visibility</p:attrName>
                                        </p:attrNameLst>
                                      </p:cBhvr>
                                      <p:to>
                                        <p:strVal val="visible"/>
                                      </p:to>
                                    </p:set>
                                    <p:animEffect transition="in" filter="fade">
                                      <p:cBhvr>
                                        <p:cTn id="49" dur="500"/>
                                        <p:tgtEl>
                                          <p:spTgt spid="3">
                                            <p:bg/>
                                          </p:spTgt>
                                        </p:tgtEl>
                                      </p:cBhvr>
                                    </p:animEffect>
                                    <p:anim calcmode="lin" valueType="num">
                                      <p:cBhvr>
                                        <p:cTn id="50" dur="500" fill="hold"/>
                                        <p:tgtEl>
                                          <p:spTgt spid="3">
                                            <p:bg/>
                                          </p:spTgt>
                                        </p:tgtEl>
                                        <p:attrNameLst>
                                          <p:attrName>ppt_x</p:attrName>
                                        </p:attrNameLst>
                                      </p:cBhvr>
                                      <p:tavLst>
                                        <p:tav tm="0">
                                          <p:val>
                                            <p:strVal val="#ppt_x"/>
                                          </p:val>
                                        </p:tav>
                                        <p:tav tm="100000">
                                          <p:val>
                                            <p:strVal val="#ppt_x"/>
                                          </p:val>
                                        </p:tav>
                                      </p:tavLst>
                                    </p:anim>
                                    <p:anim calcmode="lin" valueType="num">
                                      <p:cBhvr>
                                        <p:cTn id="51" dur="500" fill="hold"/>
                                        <p:tgtEl>
                                          <p:spTgt spid="3">
                                            <p:bg/>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
                                            <p:txEl>
                                              <p:pRg st="0" end="0"/>
                                            </p:txEl>
                                          </p:spTgt>
                                        </p:tgtEl>
                                        <p:attrNameLst>
                                          <p:attrName>style.visibility</p:attrName>
                                        </p:attrNameLst>
                                      </p:cBhvr>
                                      <p:to>
                                        <p:strVal val="visible"/>
                                      </p:to>
                                    </p:set>
                                    <p:animEffect transition="in" filter="fade">
                                      <p:cBhvr>
                                        <p:cTn id="54" dur="500"/>
                                        <p:tgtEl>
                                          <p:spTgt spid="3">
                                            <p:txEl>
                                              <p:pRg st="0" end="0"/>
                                            </p:txEl>
                                          </p:spTgt>
                                        </p:tgtEl>
                                      </p:cBhvr>
                                    </p:animEffect>
                                    <p:anim calcmode="lin" valueType="num">
                                      <p:cBhvr>
                                        <p:cTn id="5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4.xml><?xml version="1.0" encoding="utf-8"?>
<p:sld xmlns:a="http://schemas.openxmlformats.org/drawingml/2006/main" xmlns:r="http://schemas.openxmlformats.org/officeDocument/2006/relationships" xmlns:p="http://schemas.openxmlformats.org/presentationml/2006/main">
  <p:cSld name="Slide 62&amp;si=6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177_1#8cae4ce6a?vaa=1&amp;vcp=1&amp;vop=1&amp;pid=82bccfffe&amp;color=0,55,96&amp;vtp=1&amp;bt=1&amp;bbb=1"/>
              <p:cNvSpPr/>
              <p:nvPr/>
            </p:nvSpPr>
            <p:spPr>
              <a:xfrm>
                <a:off x="502920" y="968965"/>
                <a:ext cx="10570464" cy="596900"/>
              </a:xfrm>
              <a:prstGeom prst="rect">
                <a:avLst/>
              </a:prstGeom>
              <a:noFill/>
              <a:ln/>
            </p:spPr>
            <p:txBody>
              <a:bodyPr wrap="none" lIns="0" tIns="0" rIns="0" bIns="0" rtlCol="0" anchor="t"/>
              <a:lstStyle/>
              <a:p>
                <a:pPr algn="l" latinLnBrk="1">
                  <a:lnSpc>
                    <a:spcPts val="4700"/>
                  </a:lnSpc>
                </a:pPr>
                <a:r>
                  <a:rPr lang="en-US" altLang="zh-CN" sz="1800" b="1" i="0" dirty="0">
                    <a:solidFill>
                      <a:srgbClr val="003760"/>
                    </a:solidFill>
                    <a:latin typeface="Times New Roman" pitchFamily="34" charset="0"/>
                    <a:ea typeface="微软雅黑" pitchFamily="34" charset="-122"/>
                    <a:cs typeface="Times New Roman" pitchFamily="34" charset="-120"/>
                  </a:rPr>
                  <a:t>10.</a:t>
                </a:r>
                <a:r>
                  <a:rPr lang="en-US" altLang="zh-CN" sz="1800" b="0" i="0" dirty="0">
                    <a:solidFill>
                      <a:srgbClr val="003760"/>
                    </a:solidFill>
                    <a:latin typeface="Times New Roman" pitchFamily="34" charset="0"/>
                    <a:ea typeface="微软雅黑" pitchFamily="34" charset="-122"/>
                    <a:cs typeface="Times New Roman" pitchFamily="34" charset="-120"/>
                  </a:rPr>
                  <a:t>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m:rPr>
                            <m:sty m:val="p"/>
                          </m:rPr>
                          <a:rPr lang="en-US" altLang="zh-CN" sz="1800" b="0" i="0">
                            <a:solidFill>
                              <a:srgbClr val="003760"/>
                            </a:solidFill>
                            <a:latin typeface="Cambria Math" pitchFamily="34" charset="0"/>
                            <a:ea typeface="Cambria Math" pitchFamily="34" charset="-122"/>
                            <a:cs typeface="Cambria Math" pitchFamily="34" charset="-120"/>
                          </a:rPr>
                          <m:t>tan</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7</m:t>
                            </m:r>
                          </m:den>
                        </m:f>
                      </m:den>
                    </m:f>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14</m:t>
                            </m:r>
                          </m:den>
                        </m:f>
                        <m:r>
                          <a:rPr lang="en-US" altLang="zh-CN" sz="1800" b="0" i="0">
                            <a:solidFill>
                              <a:srgbClr val="003760"/>
                            </a:solidFill>
                            <a:latin typeface="Cambria Math" pitchFamily="34" charset="0"/>
                            <a:ea typeface="Cambria Math" pitchFamily="34" charset="-122"/>
                            <a:cs typeface="Cambria Math" pitchFamily="34" charset="-120"/>
                          </a:rPr>
                          <m:t>)</m:t>
                        </m:r>
                      </m:num>
                      <m:den>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7</m:t>
                            </m:r>
                          </m:den>
                        </m:f>
                        <m:r>
                          <a:rPr lang="en-US" altLang="zh-CN" sz="1800" b="0" i="0">
                            <a:solidFill>
                              <a:srgbClr val="003760"/>
                            </a:solidFill>
                            <a:latin typeface="Cambria Math" pitchFamily="34" charset="0"/>
                            <a:ea typeface="Cambria Math" pitchFamily="34" charset="-122"/>
                            <a:cs typeface="Cambria Math" pitchFamily="34" charset="-120"/>
                          </a:rPr>
                          <m:t>)</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C_6_BD.177_1#8cae4ce6a?vaa=1&amp;vcp=1&amp;vop=1&amp;pid=82bccfffe&amp;color=0,55,96&amp;vtp=1&amp;bt=1&amp;bbb=1"/>
              <p:cNvSpPr>
                <a:spLocks noRot="1" noChangeAspect="1" noMove="1" noResize="1" noEditPoints="1" noAdjustHandles="1" noChangeArrowheads="1" noChangeShapeType="1" noTextEdit="1"/>
              </p:cNvSpPr>
              <p:nvPr/>
            </p:nvSpPr>
            <p:spPr>
              <a:xfrm>
                <a:off x="502920" y="968965"/>
                <a:ext cx="10570464" cy="596900"/>
              </a:xfrm>
              <a:prstGeom prst="rect">
                <a:avLst/>
              </a:prstGeom>
              <a:blipFill>
                <a:blip r:embed="rId3"/>
                <a:stretch>
                  <a:fillRect l="-1384" b="-1020"/>
                </a:stretch>
              </a:blipFill>
              <a:ln/>
            </p:spPr>
            <p:txBody>
              <a:bodyPr/>
              <a:lstStyle/>
              <a:p>
                <a:r>
                  <a:rPr lang="zh-CN" altLang="en-US">
                    <a:noFill/>
                  </a:rPr>
                  <a:t> </a:t>
                </a:r>
              </a:p>
            </p:txBody>
          </p:sp>
        </mc:Fallback>
      </mc:AlternateContent>
      <p:sp>
        <p:nvSpPr>
          <p:cNvPr id="3" name="QC_6_AN.179_1#8cae4ce6a.bracket?vaa=1&amp;vcp=1&amp;vop=1&amp;pid=82bccfffe&amp;color=0,55,96&amp;vpa=34&amp;vtp=1"/>
          <p:cNvSpPr/>
          <p:nvPr/>
        </p:nvSpPr>
        <p:spPr>
          <a:xfrm>
            <a:off x="3839083" y="1154066"/>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D</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C_6_BD.177_2#8cae4ce6a.choices?vaa=1&amp;vcp=1&amp;vop=1&amp;pid=82bccfffe&amp;color=0,55,96&amp;vtp=1&amp;bbb=1"/>
              <p:cNvSpPr/>
              <p:nvPr/>
            </p:nvSpPr>
            <p:spPr>
              <a:xfrm>
                <a:off x="502920" y="1570436"/>
                <a:ext cx="10570464" cy="515938"/>
              </a:xfrm>
              <a:prstGeom prst="rect">
                <a:avLst/>
              </a:prstGeom>
              <a:noFill/>
              <a:ln/>
            </p:spPr>
            <p:txBody>
              <a:bodyPr wrap="none" lIns="0" tIns="0" rIns="0" bIns="0" rtlCol="0" anchor="t"/>
              <a:lstStyle/>
              <a:p>
                <a:pPr latinLnBrk="1">
                  <a:lnSpc>
                    <a:spcPts val="4400"/>
                  </a:lnSpc>
                  <a:tabLst>
                    <a:tab pos="2617216" algn="l"/>
                    <a:tab pos="5196332" algn="l"/>
                    <a:tab pos="7978648"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2</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177_2#8cae4ce6a.choices?vaa=1&amp;vcp=1&amp;vop=1&amp;pid=82bccfffe&amp;color=0,55,96&amp;vtp=1&amp;bbb=1"/>
              <p:cNvSpPr>
                <a:spLocks noRot="1" noChangeAspect="1" noMove="1" noResize="1" noEditPoints="1" noAdjustHandles="1" noChangeArrowheads="1" noChangeShapeType="1" noTextEdit="1"/>
              </p:cNvSpPr>
              <p:nvPr/>
            </p:nvSpPr>
            <p:spPr>
              <a:xfrm>
                <a:off x="502920" y="1570436"/>
                <a:ext cx="10570464" cy="515938"/>
              </a:xfrm>
              <a:prstGeom prst="rect">
                <a:avLst/>
              </a:prstGeom>
              <a:blipFill>
                <a:blip r:embed="rId4"/>
                <a:stretch>
                  <a:fillRect l="-1384" b="-1666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178_1#8cae4ce6a?vaa=1&amp;vcp=1&amp;vop=1&amp;pid=82bccfffe&amp;color=0,55,96&amp;vtp=1&amp;bbb=1"/>
              <p:cNvSpPr/>
              <p:nvPr/>
            </p:nvSpPr>
            <p:spPr>
              <a:xfrm>
                <a:off x="502920" y="2088977"/>
                <a:ext cx="10570464" cy="3951605"/>
              </a:xfrm>
              <a:prstGeom prst="rect">
                <a:avLst/>
              </a:prstGeom>
              <a:noFill/>
              <a:ln/>
            </p:spPr>
            <p:txBody>
              <a:bodyPr wrap="none" lIns="0" tIns="0" rIns="0" bIns="0" rtlCol="0" anchor="t"/>
              <a:lstStyle/>
              <a:p>
                <a:pPr algn="l" latinLnBrk="1">
                  <a:lnSpc>
                    <a:spcPts val="38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m:rPr>
                            <m:sty m:val="p"/>
                          </m:rPr>
                          <a:rPr lang="en-US" altLang="zh-CN" sz="1800" b="0" i="0">
                            <a:solidFill>
                              <a:srgbClr val="003760"/>
                            </a:solidFill>
                            <a:latin typeface="Cambria Math" pitchFamily="34" charset="0"/>
                            <a:ea typeface="Cambria Math" pitchFamily="34" charset="-122"/>
                            <a:cs typeface="Cambria Math" pitchFamily="34" charset="-120"/>
                          </a:rPr>
                          <m:t>tan</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7</m:t>
                            </m:r>
                          </m:den>
                        </m:f>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4200"/>
                  </a:lnSpc>
                </a:pPr>
                <a:r>
                  <a:rPr lang="en-US" altLang="zh-CN" b="0" i="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7</m:t>
                        </m:r>
                      </m:den>
                    </m:f>
                    <m:r>
                      <a:rPr lang="en-US" altLang="zh-CN" sz="1800" b="0" i="0" smtClean="0">
                        <a:solidFill>
                          <a:srgbClr val="003760"/>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700"/>
                  </a:lnSpc>
                </a:pPr>
                <a:r>
                  <a:rPr lang="en-US" altLang="zh-CN" b="0" i="0">
                    <a:solidFill>
                      <a:srgbClr val="003760"/>
                    </a:solidFill>
                    <a:latin typeface="Times New Roman" pitchFamily="34" charset="0"/>
                    <a:ea typeface="微软雅黑" pitchFamily="34" charset="-122"/>
                    <a:cs typeface="Times New Roman" pitchFamily="34" charset="-120"/>
                  </a:rPr>
                  <a:t>故</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14</m:t>
                            </m:r>
                          </m:den>
                        </m:f>
                        <m:r>
                          <a:rPr lang="en-US" altLang="zh-CN" sz="1800" b="0" i="0">
                            <a:solidFill>
                              <a:srgbClr val="003760"/>
                            </a:solidFill>
                            <a:latin typeface="Cambria Math" pitchFamily="34" charset="0"/>
                            <a:ea typeface="Cambria Math" pitchFamily="34" charset="-122"/>
                            <a:cs typeface="Cambria Math" pitchFamily="34" charset="-120"/>
                          </a:rPr>
                          <m:t>)</m:t>
                        </m:r>
                      </m:num>
                      <m:den>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7</m:t>
                            </m:r>
                          </m:den>
                        </m:f>
                        <m:r>
                          <a:rPr lang="en-US" altLang="zh-CN" sz="1800" b="0" i="0">
                            <a:solidFill>
                              <a:srgbClr val="003760"/>
                            </a:solidFill>
                            <a:latin typeface="Cambria Math" pitchFamily="34" charset="0"/>
                            <a:ea typeface="Cambria Math" pitchFamily="34" charset="-122"/>
                            <a:cs typeface="Cambria Math" pitchFamily="34" charset="-120"/>
                          </a:rPr>
                          <m:t>)</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47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14</m:t>
                            </m:r>
                          </m:den>
                        </m:f>
                        <m:r>
                          <a:rPr lang="en-US" altLang="zh-CN" sz="1800" b="0" i="0">
                            <a:solidFill>
                              <a:srgbClr val="003760"/>
                            </a:solidFill>
                            <a:latin typeface="Cambria Math" pitchFamily="34" charset="0"/>
                            <a:ea typeface="Cambria Math" pitchFamily="34" charset="-122"/>
                            <a:cs typeface="Cambria Math" pitchFamily="34" charset="-120"/>
                          </a:rPr>
                          <m:t>)]</m:t>
                        </m:r>
                      </m:num>
                      <m:den>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7</m:t>
                            </m:r>
                          </m:den>
                        </m:f>
                        <m:r>
                          <a:rPr lang="en-US" altLang="zh-CN" sz="1800" b="0" i="0">
                            <a:solidFill>
                              <a:srgbClr val="003760"/>
                            </a:solidFill>
                            <a:latin typeface="Cambria Math" pitchFamily="34" charset="0"/>
                            <a:ea typeface="Cambria Math" pitchFamily="34" charset="-122"/>
                            <a:cs typeface="Cambria Math" pitchFamily="34" charset="-120"/>
                          </a:rPr>
                          <m:t>)</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46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7</m:t>
                            </m:r>
                          </m:den>
                        </m:f>
                        <m:r>
                          <a:rPr lang="en-US" altLang="zh-CN" sz="1800" b="0" i="0">
                            <a:solidFill>
                              <a:srgbClr val="003760"/>
                            </a:solidFill>
                            <a:latin typeface="Cambria Math" pitchFamily="34" charset="0"/>
                            <a:ea typeface="Cambria Math" pitchFamily="34" charset="-122"/>
                            <a:cs typeface="Cambria Math" pitchFamily="34" charset="-120"/>
                          </a:rPr>
                          <m:t>)</m:t>
                        </m:r>
                      </m:num>
                      <m:den>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7</m:t>
                            </m:r>
                          </m:den>
                        </m:f>
                        <m:r>
                          <a:rPr lang="en-US" altLang="zh-CN" sz="1800" b="0" i="0">
                            <a:solidFill>
                              <a:srgbClr val="003760"/>
                            </a:solidFill>
                            <a:latin typeface="Cambria Math" pitchFamily="34" charset="0"/>
                            <a:ea typeface="Cambria Math" pitchFamily="34" charset="-122"/>
                            <a:cs typeface="Cambria Math" pitchFamily="34" charset="-120"/>
                          </a:rPr>
                          <m:t>)</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46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m:rPr>
                            <m:sty m:val="p"/>
                          </m:rPr>
                          <a:rPr lang="en-US" altLang="zh-CN" sz="1800" b="0" i="0">
                            <a:solidFill>
                              <a:srgbClr val="003760"/>
                            </a:solidFill>
                            <a:latin typeface="Cambria Math" pitchFamily="34" charset="0"/>
                            <a:ea typeface="Cambria Math" pitchFamily="34" charset="-122"/>
                            <a:cs typeface="Cambria Math" pitchFamily="34" charset="-120"/>
                          </a:rPr>
                          <m:t>cos</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7</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m:rPr>
                            <m:sty m:val="p"/>
                          </m:rPr>
                          <a:rPr lang="en-US" altLang="zh-CN" sz="1800" b="0" i="0">
                            <a:solidFill>
                              <a:srgbClr val="003760"/>
                            </a:solidFill>
                            <a:latin typeface="Cambria Math" pitchFamily="34" charset="0"/>
                            <a:ea typeface="Cambria Math" pitchFamily="34" charset="-122"/>
                            <a:cs typeface="Cambria Math" pitchFamily="34" charset="-120"/>
                          </a:rPr>
                          <m:t>sin</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7</m:t>
                            </m:r>
                          </m:den>
                        </m:f>
                      </m:num>
                      <m:den>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m:rPr>
                            <m:sty m:val="p"/>
                          </m:rPr>
                          <a:rPr lang="en-US" altLang="zh-CN" sz="1800" b="0" i="0">
                            <a:solidFill>
                              <a:srgbClr val="003760"/>
                            </a:solidFill>
                            <a:latin typeface="Cambria Math" pitchFamily="34" charset="0"/>
                            <a:ea typeface="Cambria Math" pitchFamily="34" charset="-122"/>
                            <a:cs typeface="Cambria Math" pitchFamily="34" charset="-120"/>
                          </a:rPr>
                          <m:t>cos</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7</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m:rPr>
                            <m:sty m:val="p"/>
                          </m:rPr>
                          <a:rPr lang="en-US" altLang="zh-CN" sz="1800" b="0" i="0">
                            <a:solidFill>
                              <a:srgbClr val="003760"/>
                            </a:solidFill>
                            <a:latin typeface="Cambria Math" pitchFamily="34" charset="0"/>
                            <a:ea typeface="Cambria Math" pitchFamily="34" charset="-122"/>
                            <a:cs typeface="Cambria Math" pitchFamily="34" charset="-120"/>
                          </a:rPr>
                          <m:t>sin</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7</m:t>
                            </m:r>
                          </m:den>
                        </m:f>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45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m:rPr>
                            <m:sty m:val="p"/>
                          </m:rPr>
                          <a:rPr lang="en-US" altLang="zh-CN" sz="1800" b="0" i="0">
                            <a:solidFill>
                              <a:srgbClr val="003760"/>
                            </a:solidFill>
                            <a:latin typeface="Cambria Math" pitchFamily="34" charset="0"/>
                            <a:ea typeface="Cambria Math" pitchFamily="34" charset="-122"/>
                            <a:cs typeface="Cambria Math" pitchFamily="34" charset="-120"/>
                          </a:rPr>
                          <m:t>tan</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7</m:t>
                            </m:r>
                          </m:den>
                        </m:f>
                      </m:num>
                      <m:den>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m:rPr>
                            <m:sty m:val="p"/>
                          </m:rPr>
                          <a:rPr lang="en-US" altLang="zh-CN" sz="1800" b="0" i="0">
                            <a:solidFill>
                              <a:srgbClr val="003760"/>
                            </a:solidFill>
                            <a:latin typeface="Cambria Math" pitchFamily="34" charset="0"/>
                            <a:ea typeface="Cambria Math" pitchFamily="34" charset="-122"/>
                            <a:cs typeface="Cambria Math" pitchFamily="34" charset="-120"/>
                          </a:rPr>
                          <m:t>tan</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7</m:t>
                            </m:r>
                          </m:den>
                        </m:f>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1+3</m:t>
                        </m:r>
                      </m:num>
                      <m:den>
                        <m:r>
                          <a:rPr lang="en-US" altLang="zh-CN" sz="1800" b="0" i="0">
                            <a:solidFill>
                              <a:srgbClr val="003760"/>
                            </a:solidFill>
                            <a:latin typeface="Cambria Math" pitchFamily="34" charset="0"/>
                            <a:ea typeface="Cambria Math" pitchFamily="34" charset="-122"/>
                            <a:cs typeface="Cambria Math" pitchFamily="34" charset="-120"/>
                          </a:rPr>
                          <m:t>1−3</m:t>
                        </m:r>
                      </m:den>
                    </m:f>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.故选D.</a:t>
                </a:r>
                <a:endParaRPr lang="en-US" altLang="zh-CN" sz="1800" dirty="0">
                  <a:solidFill>
                    <a:srgbClr val="003760"/>
                  </a:solidFill>
                </a:endParaRPr>
              </a:p>
            </p:txBody>
          </p:sp>
        </mc:Choice>
        <mc:Fallback xmlns="">
          <p:sp>
            <p:nvSpPr>
              <p:cNvPr id="5" name="QC_6_AS.178_1#8cae4ce6a?vaa=1&amp;vcp=1&amp;vop=1&amp;pid=82bccfffe&amp;color=0,55,96&amp;vtp=1&amp;bbb=1"/>
              <p:cNvSpPr>
                <a:spLocks noRot="1" noChangeAspect="1" noMove="1" noResize="1" noEditPoints="1" noAdjustHandles="1" noChangeArrowheads="1" noChangeShapeType="1" noTextEdit="1"/>
              </p:cNvSpPr>
              <p:nvPr/>
            </p:nvSpPr>
            <p:spPr>
              <a:xfrm>
                <a:off x="502920" y="2088977"/>
                <a:ext cx="10570464" cy="3951605"/>
              </a:xfrm>
              <a:prstGeom prst="rect">
                <a:avLst/>
              </a:prstGeom>
              <a:blipFill>
                <a:blip r:embed="rId5"/>
                <a:stretch>
                  <a:fillRect l="-1384" t="-61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5">
                                            <p:txEl>
                                              <p:pRg st="6" end="6"/>
                                            </p:txEl>
                                          </p:spTgt>
                                        </p:tgtEl>
                                        <p:attrNameLst>
                                          <p:attrName>style.visibility</p:attrName>
                                        </p:attrNameLst>
                                      </p:cBhvr>
                                      <p:to>
                                        <p:strVal val="visible"/>
                                      </p:to>
                                    </p:set>
                                    <p:animEffect transition="in" filter="fade">
                                      <p:cBhvr>
                                        <p:cTn id="42" dur="500"/>
                                        <p:tgtEl>
                                          <p:spTgt spid="5">
                                            <p:txEl>
                                              <p:pRg st="6" end="6"/>
                                            </p:txEl>
                                          </p:spTgt>
                                        </p:tgtEl>
                                      </p:cBhvr>
                                    </p:animEffect>
                                    <p:anim calcmode="lin" valueType="num">
                                      <p:cBhvr>
                                        <p:cTn id="43"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5">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bg/>
                                          </p:spTgt>
                                        </p:tgtEl>
                                        <p:attrNameLst>
                                          <p:attrName>style.visibility</p:attrName>
                                        </p:attrNameLst>
                                      </p:cBhvr>
                                      <p:to>
                                        <p:strVal val="visible"/>
                                      </p:to>
                                    </p:set>
                                    <p:animEffect transition="in" filter="fade">
                                      <p:cBhvr>
                                        <p:cTn id="49" dur="500"/>
                                        <p:tgtEl>
                                          <p:spTgt spid="3">
                                            <p:bg/>
                                          </p:spTgt>
                                        </p:tgtEl>
                                      </p:cBhvr>
                                    </p:animEffect>
                                    <p:anim calcmode="lin" valueType="num">
                                      <p:cBhvr>
                                        <p:cTn id="50" dur="500" fill="hold"/>
                                        <p:tgtEl>
                                          <p:spTgt spid="3">
                                            <p:bg/>
                                          </p:spTgt>
                                        </p:tgtEl>
                                        <p:attrNameLst>
                                          <p:attrName>ppt_x</p:attrName>
                                        </p:attrNameLst>
                                      </p:cBhvr>
                                      <p:tavLst>
                                        <p:tav tm="0">
                                          <p:val>
                                            <p:strVal val="#ppt_x"/>
                                          </p:val>
                                        </p:tav>
                                        <p:tav tm="100000">
                                          <p:val>
                                            <p:strVal val="#ppt_x"/>
                                          </p:val>
                                        </p:tav>
                                      </p:tavLst>
                                    </p:anim>
                                    <p:anim calcmode="lin" valueType="num">
                                      <p:cBhvr>
                                        <p:cTn id="51" dur="500" fill="hold"/>
                                        <p:tgtEl>
                                          <p:spTgt spid="3">
                                            <p:bg/>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
                                            <p:txEl>
                                              <p:pRg st="0" end="0"/>
                                            </p:txEl>
                                          </p:spTgt>
                                        </p:tgtEl>
                                        <p:attrNameLst>
                                          <p:attrName>style.visibility</p:attrName>
                                        </p:attrNameLst>
                                      </p:cBhvr>
                                      <p:to>
                                        <p:strVal val="visible"/>
                                      </p:to>
                                    </p:set>
                                    <p:animEffect transition="in" filter="fade">
                                      <p:cBhvr>
                                        <p:cTn id="54" dur="500"/>
                                        <p:tgtEl>
                                          <p:spTgt spid="3">
                                            <p:txEl>
                                              <p:pRg st="0" end="0"/>
                                            </p:txEl>
                                          </p:spTgt>
                                        </p:tgtEl>
                                      </p:cBhvr>
                                    </p:animEffect>
                                    <p:anim calcmode="lin" valueType="num">
                                      <p:cBhvr>
                                        <p:cTn id="5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5.xml><?xml version="1.0" encoding="utf-8"?>
<p:sld xmlns:a="http://schemas.openxmlformats.org/drawingml/2006/main" xmlns:r="http://schemas.openxmlformats.org/officeDocument/2006/relationships" xmlns:p="http://schemas.openxmlformats.org/presentationml/2006/main">
  <p:cSld name="Slide 63&amp;si=6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181_1#83f5cab43?vaa=1&amp;vcp=1&amp;vop=1&amp;pid=82bccfffe&amp;color=0,55,96&amp;vtp=1&amp;bt=1&amp;bbb=1&amp;hb=1"/>
              <p:cNvSpPr/>
              <p:nvPr/>
            </p:nvSpPr>
            <p:spPr>
              <a:xfrm>
                <a:off x="502920" y="1040275"/>
                <a:ext cx="10570464" cy="1206310"/>
              </a:xfrm>
              <a:prstGeom prst="rect">
                <a:avLst/>
              </a:prstGeom>
              <a:noFill/>
              <a:ln/>
            </p:spPr>
            <p:txBody>
              <a:bodyPr wrap="none" lIns="0" tIns="0" rIns="0" bIns="0" rtlCol="0" anchor="t"/>
              <a:lstStyle/>
              <a:p>
                <a:pPr algn="l" latinLnBrk="1">
                  <a:lnSpc>
                    <a:spcPts val="4600"/>
                  </a:lnSpc>
                </a:pPr>
                <a:r>
                  <a:rPr lang="en-US" altLang="zh-CN" sz="1800" b="1" i="0" dirty="0">
                    <a:solidFill>
                      <a:srgbClr val="003760"/>
                    </a:solidFill>
                    <a:latin typeface="Times New Roman" pitchFamily="34" charset="0"/>
                    <a:ea typeface="微软雅黑" pitchFamily="34" charset="-122"/>
                    <a:cs typeface="Times New Roman" pitchFamily="34" charset="-120"/>
                  </a:rPr>
                  <a:t>11.</a:t>
                </a:r>
                <a:r>
                  <a:rPr lang="en-US" altLang="zh-CN" sz="1800" b="0" i="0" dirty="0">
                    <a:solidFill>
                      <a:srgbClr val="003760"/>
                    </a:solidFill>
                    <a:latin typeface="Times New Roman" pitchFamily="34" charset="0"/>
                    <a:ea typeface="微软雅黑" pitchFamily="34" charset="-122"/>
                    <a:cs typeface="Times New Roman" pitchFamily="34" charset="-120"/>
                  </a:rPr>
                  <a:t>若点</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𝐶</m:t>
                    </m:r>
                  </m:oMath>
                </a14:m>
                <a:r>
                  <a:rPr lang="en-US" altLang="zh-CN" sz="1800" b="0" i="0" dirty="0">
                    <a:solidFill>
                      <a:srgbClr val="003760"/>
                    </a:solidFill>
                    <a:latin typeface="Times New Roman" pitchFamily="34" charset="0"/>
                    <a:ea typeface="微软雅黑" pitchFamily="34" charset="-122"/>
                    <a:cs typeface="Times New Roman" pitchFamily="34" charset="-120"/>
                  </a:rPr>
                  <a:t>在以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𝑃</m:t>
                    </m:r>
                  </m:oMath>
                </a14:m>
                <a:r>
                  <a:rPr lang="en-US" altLang="zh-CN" sz="1800" b="0" i="0" dirty="0">
                    <a:solidFill>
                      <a:srgbClr val="003760"/>
                    </a:solidFill>
                    <a:latin typeface="Times New Roman" pitchFamily="34" charset="0"/>
                    <a:ea typeface="微软雅黑" pitchFamily="34" charset="-122"/>
                    <a:cs typeface="Times New Roman" pitchFamily="34" charset="-120"/>
                  </a:rPr>
                  <a:t>为圆心，6为半径的弧</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𝐴𝐵</m:t>
                    </m:r>
                  </m:oMath>
                </a14:m>
                <a:r>
                  <a:rPr lang="en-US" altLang="zh-CN" sz="1800" b="0" i="0" dirty="0">
                    <a:solidFill>
                      <a:srgbClr val="003760"/>
                    </a:solidFill>
                    <a:latin typeface="Times New Roman" pitchFamily="34" charset="0"/>
                    <a:ea typeface="微软雅黑" pitchFamily="34" charset="-122"/>
                    <a:cs typeface="Times New Roman" pitchFamily="34" charset="-120"/>
                  </a:rPr>
                  <a:t>（包括</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𝐵</m:t>
                    </m:r>
                  </m:oMath>
                </a14:m>
                <a:r>
                  <a:rPr lang="en-US" altLang="zh-CN" sz="1800" b="0" i="0" dirty="0">
                    <a:solidFill>
                      <a:srgbClr val="003760"/>
                    </a:solidFill>
                    <a:latin typeface="Times New Roman" pitchFamily="34" charset="0"/>
                    <a:ea typeface="微软雅黑" pitchFamily="34" charset="-122"/>
                    <a:cs typeface="Times New Roman" pitchFamily="34" charset="-120"/>
                  </a:rPr>
                  <a:t>两点）上，</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𝐴𝑃𝐵</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，且</a:t>
                </a:r>
                <a14:m>
                  <m:oMath xmlns:m="http://schemas.openxmlformats.org/officeDocument/2006/math">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𝑃𝐶</m:t>
                        </m:r>
                      </m:e>
                    </m:acc>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𝑃𝐴</m:t>
                        </m:r>
                      </m:e>
                    </m:acc>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𝑦</m:t>
                    </m:r>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𝑃𝐵</m:t>
                        </m:r>
                      </m:e>
                    </m:acc>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，则</a:t>
                </a:r>
              </a:p>
              <a:p>
                <a:pPr latinLnBrk="1">
                  <a:lnSpc>
                    <a:spcPts val="5800"/>
                  </a:lnSpc>
                </a:pP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2</m:t>
                    </m:r>
                    <m:r>
                      <a:rPr lang="en-US" altLang="zh-CN" b="0" i="0">
                        <a:solidFill>
                          <a:srgbClr val="003760"/>
                        </a:solidFill>
                        <a:latin typeface="Cambria Math" pitchFamily="34" charset="0"/>
                        <a:ea typeface="Cambria Math" pitchFamily="34" charset="-122"/>
                        <a:cs typeface="Cambria Math" pitchFamily="34" charset="-120"/>
                      </a:rPr>
                      <m:t>𝑥</m:t>
                    </m:r>
                    <m:r>
                      <a:rPr lang="en-US" altLang="zh-CN" b="0" i="0">
                        <a:solidFill>
                          <a:srgbClr val="003760"/>
                        </a:solidFill>
                        <a:latin typeface="Cambria Math" pitchFamily="34" charset="0"/>
                        <a:ea typeface="Cambria Math" pitchFamily="34" charset="-122"/>
                        <a:cs typeface="Cambria Math" pitchFamily="34" charset="-120"/>
                      </a:rPr>
                      <m:t>+3</m:t>
                    </m:r>
                    <m:r>
                      <a:rPr lang="en-US" altLang="zh-CN" b="0" i="0">
                        <a:solidFill>
                          <a:srgbClr val="003760"/>
                        </a:solidFill>
                        <a:latin typeface="Cambria Math" pitchFamily="34" charset="0"/>
                        <a:ea typeface="Cambria Math" pitchFamily="34" charset="-122"/>
                        <a:cs typeface="Cambria Math" pitchFamily="34" charset="-120"/>
                      </a:rPr>
                      <m:t>𝑦</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的取值范围为</a:t>
                </a:r>
                <a:r>
                  <a:rPr lang="en-US" altLang="zh-CN" i="0">
                    <a:solidFill>
                      <a:srgbClr val="003760"/>
                    </a:solidFill>
                    <a:latin typeface="SimSun" pitchFamily="34" charset="0"/>
                    <a:ea typeface="SimSun" pitchFamily="34" charset="-122"/>
                    <a:cs typeface="SimSun" pitchFamily="34" charset="-120"/>
                  </a:rPr>
                  <a:t>_</a:t>
                </a:r>
                <a:r>
                  <a:rPr lang="en-US" altLang="zh-CN" sz="3250" b="0" i="0" u="sng" kern="0" spc="-99900">
                    <a:solidFill>
                      <a:srgbClr val="FFFFFF"/>
                    </a:solidFill>
                    <a:latin typeface="SimSun" panose="02010600030101010101" pitchFamily="2" charset="-122"/>
                    <a:ea typeface="微软雅黑" pitchFamily="34" charset="-122"/>
                    <a:cs typeface="Times New Roman" pitchFamily="34" charset="-120"/>
                  </a:rPr>
                  <a:t> </a:t>
                </a:r>
                <a:r>
                  <a:rPr lang="en-US" altLang="zh-CN" i="0" dirty="0">
                    <a:solidFill>
                      <a:srgbClr val="003760"/>
                    </a:solidFill>
                    <a:latin typeface="SimSun" pitchFamily="34" charset="0"/>
                    <a:ea typeface="SimSun" pitchFamily="34" charset="-122"/>
                    <a:cs typeface="SimSun" pitchFamily="34" charset="-120"/>
                  </a:rPr>
                  <a:t>_________</a:t>
                </a:r>
                <a:endParaRPr lang="en-US" altLang="zh-CN" dirty="0"/>
              </a:p>
            </p:txBody>
          </p:sp>
        </mc:Choice>
        <mc:Fallback xmlns="">
          <p:sp>
            <p:nvSpPr>
              <p:cNvPr id="2" name="QB_6_BD.181_1#83f5cab43?vaa=1&amp;vcp=1&amp;vop=1&amp;pid=82bccfffe&amp;color=0,55,96&amp;vtp=1&amp;bt=1&amp;bbb=1&amp;hb=1"/>
              <p:cNvSpPr>
                <a:spLocks noRot="1" noChangeAspect="1" noMove="1" noResize="1" noEditPoints="1" noAdjustHandles="1" noChangeArrowheads="1" noChangeShapeType="1" noTextEdit="1"/>
              </p:cNvSpPr>
              <p:nvPr/>
            </p:nvSpPr>
            <p:spPr>
              <a:xfrm>
                <a:off x="502920" y="1040275"/>
                <a:ext cx="10570464" cy="1206310"/>
              </a:xfrm>
              <a:prstGeom prst="rect">
                <a:avLst/>
              </a:prstGeom>
              <a:blipFill>
                <a:blip r:embed="rId3"/>
                <a:stretch>
                  <a:fillRect l="-1384" b="-10101"/>
                </a:stretch>
              </a:blipFill>
              <a:ln/>
            </p:spPr>
            <p:txBody>
              <a:bodyPr/>
              <a:lstStyle/>
              <a:p>
                <a:r>
                  <a:rPr lang="zh-CN" altLang="en-US">
                    <a:noFill/>
                  </a:rPr>
                  <a:t> </a:t>
                </a:r>
              </a:p>
            </p:txBody>
          </p:sp>
        </mc:Fallback>
      </mc:AlternateContent>
      <p:pic>
        <p:nvPicPr>
          <p:cNvPr id="4" name="QB_6_AS.182_1#83f5cab43?htil=1&amp;vaa=1&amp;vcp=1&amp;vop=1&amp;pid=82bccfffe&amp;color=0,55,96&amp;tib=255,255,255&amp;vtp=1&amp;hs=1&amp;hs=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357342" y="2319926"/>
            <a:ext cx="2523744" cy="179222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5" name="QB_6_AS.182_2#83f5cab43?htil=1&amp;vaa=1&amp;vcp=1&amp;vop=1&amp;pid=82bccfffe&amp;color=0,55,96&amp;vtp=1&amp;bbb=1&amp;hb=1&amp;hs=1"/>
              <p:cNvSpPr/>
              <p:nvPr/>
            </p:nvSpPr>
            <p:spPr>
              <a:xfrm>
                <a:off x="502920" y="2246775"/>
                <a:ext cx="7918704" cy="1649159"/>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𝑃</m:t>
                    </m:r>
                  </m:oMath>
                </a14:m>
                <a:r>
                  <a:rPr lang="en-US" altLang="zh-CN" sz="1800" b="0" i="0" dirty="0">
                    <a:solidFill>
                      <a:srgbClr val="003760"/>
                    </a:solidFill>
                    <a:latin typeface="Times New Roman" pitchFamily="34" charset="0"/>
                    <a:ea typeface="微软雅黑" pitchFamily="34" charset="-122"/>
                    <a:cs typeface="Times New Roman" pitchFamily="34" charset="-120"/>
                  </a:rPr>
                  <a:t>为原点，建立如图所示的直角坐标系.由题意知，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(6,0)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33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(−3,3</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，设</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𝐴𝑃𝐶</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(0≤</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，则点</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𝐶</m:t>
                    </m:r>
                  </m:oMath>
                </a14:m>
                <a:r>
                  <a:rPr lang="en-US" altLang="zh-CN" sz="1800" b="0" i="0" dirty="0">
                    <a:solidFill>
                      <a:srgbClr val="003760"/>
                    </a:solidFill>
                    <a:latin typeface="Times New Roman" pitchFamily="34" charset="0"/>
                    <a:ea typeface="微软雅黑" pitchFamily="34" charset="-122"/>
                    <a:cs typeface="Times New Roman" pitchFamily="34" charset="-120"/>
                  </a:rPr>
                  <a:t>的坐标为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(6</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,6</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.因为</a:t>
                </a:r>
              </a:p>
              <a:p>
                <a:pPr latinLnBrk="1">
                  <a:lnSpc>
                    <a:spcPts val="3300"/>
                  </a:lnSpc>
                </a:pPr>
                <a14:m>
                  <m:oMath xmlns:m="http://schemas.openxmlformats.org/officeDocument/2006/math">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𝑃𝐶</m:t>
                        </m:r>
                      </m:e>
                    </m:acc>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𝑃𝐴</m:t>
                        </m:r>
                      </m:e>
                    </m:acc>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𝑦</m:t>
                    </m:r>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𝑃𝐵</m:t>
                        </m:r>
                      </m:e>
                    </m:acc>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p>
              <a:p>
                <a:pPr latinLnBrk="1">
                  <a:lnSpc>
                    <a:spcPts val="3500"/>
                  </a:lnSpc>
                </a:pP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(6</m:t>
                    </m:r>
                    <m:r>
                      <m:rPr>
                        <m:sty m:val="p"/>
                      </m:rPr>
                      <a:rPr lang="en-US" altLang="zh-CN" b="0" i="0">
                        <a:solidFill>
                          <a:srgbClr val="003760"/>
                        </a:solidFill>
                        <a:latin typeface="Cambria Math" pitchFamily="34" charset="0"/>
                        <a:ea typeface="Cambria Math" pitchFamily="34" charset="-122"/>
                        <a:cs typeface="Cambria Math" pitchFamily="34" charset="-120"/>
                      </a:rPr>
                      <m:t>cos</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𝜃</m:t>
                    </m:r>
                    <m:r>
                      <a:rPr lang="en-US" altLang="zh-CN" b="0" i="0">
                        <a:solidFill>
                          <a:srgbClr val="003760"/>
                        </a:solidFill>
                        <a:latin typeface="Cambria Math" pitchFamily="34" charset="0"/>
                        <a:ea typeface="Cambria Math" pitchFamily="34" charset="-122"/>
                        <a:cs typeface="Cambria Math" pitchFamily="34" charset="-120"/>
                      </a:rPr>
                      <m:t>,6</m:t>
                    </m:r>
                    <m:r>
                      <m:rPr>
                        <m:sty m:val="p"/>
                      </m:rPr>
                      <a:rPr lang="en-US" altLang="zh-CN" b="0" i="0">
                        <a:solidFill>
                          <a:srgbClr val="003760"/>
                        </a:solidFill>
                        <a:latin typeface="Cambria Math" pitchFamily="34" charset="0"/>
                        <a:ea typeface="Cambria Math" pitchFamily="34" charset="-122"/>
                        <a:cs typeface="Cambria Math" pitchFamily="34" charset="-120"/>
                      </a:rPr>
                      <m:t>sin</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𝜃</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𝑥</m:t>
                    </m:r>
                    <m:r>
                      <a:rPr lang="en-US" altLang="zh-CN" b="0" i="0">
                        <a:solidFill>
                          <a:srgbClr val="003760"/>
                        </a:solidFill>
                        <a:latin typeface="Cambria Math" pitchFamily="34" charset="0"/>
                        <a:ea typeface="Cambria Math" pitchFamily="34" charset="-122"/>
                        <a:cs typeface="Cambria Math" pitchFamily="34" charset="-120"/>
                      </a:rPr>
                      <m:t>(6,0)+</m:t>
                    </m:r>
                    <m:r>
                      <a:rPr lang="en-US" altLang="zh-CN" b="0" i="0">
                        <a:solidFill>
                          <a:srgbClr val="003760"/>
                        </a:solidFill>
                        <a:latin typeface="Cambria Math" pitchFamily="34" charset="0"/>
                        <a:ea typeface="Cambria Math" pitchFamily="34" charset="-122"/>
                        <a:cs typeface="Cambria Math" pitchFamily="34" charset="-120"/>
                      </a:rPr>
                      <m:t>𝑦</m:t>
                    </m:r>
                    <m:r>
                      <a:rPr lang="en-US" altLang="zh-CN" b="0" i="0">
                        <a:solidFill>
                          <a:srgbClr val="003760"/>
                        </a:solidFill>
                        <a:latin typeface="Cambria Math" pitchFamily="34" charset="0"/>
                        <a:ea typeface="Cambria Math" pitchFamily="34" charset="-122"/>
                        <a:cs typeface="Cambria Math" pitchFamily="34" charset="-120"/>
                      </a:rPr>
                      <m:t>(−3,3</m:t>
                    </m:r>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3</m:t>
                        </m:r>
                      </m:e>
                    </m:rad>
                    <m:r>
                      <a:rPr lang="en-US" altLang="zh-CN" b="0" i="0">
                        <a:solidFill>
                          <a:srgbClr val="003760"/>
                        </a:solidFill>
                        <a:latin typeface="Cambria Math" pitchFamily="34" charset="0"/>
                        <a:ea typeface="Cambria Math" pitchFamily="34" charset="-122"/>
                        <a:cs typeface="Cambria Math" pitchFamily="34" charset="-120"/>
                      </a:rPr>
                      <m:t>)=(6</m:t>
                    </m:r>
                    <m:r>
                      <a:rPr lang="en-US" altLang="zh-CN" b="0" i="0">
                        <a:solidFill>
                          <a:srgbClr val="003760"/>
                        </a:solidFill>
                        <a:latin typeface="Cambria Math" pitchFamily="34" charset="0"/>
                        <a:ea typeface="Cambria Math" pitchFamily="34" charset="-122"/>
                        <a:cs typeface="Cambria Math" pitchFamily="34" charset="-120"/>
                      </a:rPr>
                      <m:t>𝑥</m:t>
                    </m:r>
                    <m:r>
                      <a:rPr lang="en-US" altLang="zh-CN" b="0" i="0">
                        <a:solidFill>
                          <a:srgbClr val="003760"/>
                        </a:solidFill>
                        <a:latin typeface="Cambria Math" pitchFamily="34" charset="0"/>
                        <a:ea typeface="Cambria Math" pitchFamily="34" charset="-122"/>
                        <a:cs typeface="Cambria Math" pitchFamily="34" charset="-120"/>
                      </a:rPr>
                      <m:t>−3</m:t>
                    </m:r>
                    <m:r>
                      <a:rPr lang="en-US" altLang="zh-CN" b="0" i="0">
                        <a:solidFill>
                          <a:srgbClr val="003760"/>
                        </a:solidFill>
                        <a:latin typeface="Cambria Math" pitchFamily="34" charset="0"/>
                        <a:ea typeface="Cambria Math" pitchFamily="34" charset="-122"/>
                        <a:cs typeface="Cambria Math" pitchFamily="34" charset="-120"/>
                      </a:rPr>
                      <m:t>𝑦</m:t>
                    </m:r>
                    <m:r>
                      <a:rPr lang="en-US" altLang="zh-CN" b="0" i="0">
                        <a:solidFill>
                          <a:srgbClr val="003760"/>
                        </a:solidFill>
                        <a:latin typeface="Cambria Math" pitchFamily="34" charset="0"/>
                        <a:ea typeface="Cambria Math" pitchFamily="34" charset="-122"/>
                        <a:cs typeface="Cambria Math" pitchFamily="34" charset="-120"/>
                      </a:rPr>
                      <m:t>,</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3</m:t>
                    </m:r>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3</m:t>
                        </m:r>
                      </m:e>
                    </m:rad>
                    <m:r>
                      <a:rPr lang="en-US" altLang="zh-CN" b="0" i="0">
                        <a:solidFill>
                          <a:srgbClr val="003760"/>
                        </a:solidFill>
                        <a:latin typeface="Cambria Math" pitchFamily="34" charset="0"/>
                        <a:ea typeface="Cambria Math" pitchFamily="34" charset="-122"/>
                        <a:cs typeface="Cambria Math" pitchFamily="34" charset="-120"/>
                      </a:rPr>
                      <m:t>𝑦</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,所以</a:t>
                </a:r>
                <a:endParaRPr lang="en-US" altLang="zh-CN" dirty="0"/>
              </a:p>
            </p:txBody>
          </p:sp>
        </mc:Choice>
        <mc:Fallback xmlns="">
          <p:sp>
            <p:nvSpPr>
              <p:cNvPr id="5" name="QB_6_AS.182_2#83f5cab43?htil=1&amp;vaa=1&amp;vcp=1&amp;vop=1&amp;pid=82bccfffe&amp;color=0,55,96&amp;vtp=1&amp;bbb=1&amp;hb=1&amp;hs=1"/>
              <p:cNvSpPr>
                <a:spLocks noRot="1" noChangeAspect="1" noMove="1" noResize="1" noEditPoints="1" noAdjustHandles="1" noChangeArrowheads="1" noChangeShapeType="1" noTextEdit="1"/>
              </p:cNvSpPr>
              <p:nvPr/>
            </p:nvSpPr>
            <p:spPr>
              <a:xfrm>
                <a:off x="502920" y="2246775"/>
                <a:ext cx="7918704" cy="1649159"/>
              </a:xfrm>
              <a:prstGeom prst="rect">
                <a:avLst/>
              </a:prstGeom>
              <a:blipFill>
                <a:blip r:embed="rId5"/>
                <a:stretch>
                  <a:fillRect l="-1848" b="-851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 name="QB_6_AS.182_2#83f5cab43?htil=1&amp;vaa=1&amp;vcp=1&amp;vop=1&amp;pid=82bccfffe&amp;color=0,55,96&amp;vtp=1&amp;bbb=1&amp;hb=1&amp;hs=1">
                <a:extLst>
                  <a:ext uri="{FF2B5EF4-FFF2-40B4-BE49-F238E27FC236}">
                    <a16:creationId xmlns:a16="http://schemas.microsoft.com/office/drawing/2014/main" id="{C06E09E5-0347-299C-AE8E-19DAF5BFE7AE}"/>
                  </a:ext>
                </a:extLst>
              </p:cNvPr>
              <p:cNvSpPr/>
              <p:nvPr/>
            </p:nvSpPr>
            <p:spPr>
              <a:xfrm>
                <a:off x="503995" y="3895934"/>
                <a:ext cx="10572016" cy="1905000"/>
              </a:xfrm>
              <a:prstGeom prst="rect">
                <a:avLst/>
              </a:prstGeom>
              <a:noFill/>
              <a:ln/>
            </p:spPr>
            <p:txBody>
              <a:bodyPr wrap="none" lIns="0" tIns="0" rIns="0" bIns="0" rtlCol="0" anchor="t"/>
              <a:lstStyle/>
              <a:p>
                <a:pPr latinLnBrk="1">
                  <a:lnSpc>
                    <a:spcPts val="6200"/>
                  </a:lnSpc>
                </a:pPr>
                <a14:m>
                  <m:oMath xmlns:m="http://schemas.openxmlformats.org/officeDocument/2006/math">
                    <m:d>
                      <m:dPr>
                        <m:begChr m:val="{"/>
                        <m:end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sz="1800" b="0" i="0">
                                <a:solidFill>
                                  <a:srgbClr val="003760"/>
                                </a:solidFill>
                                <a:latin typeface="Cambria Math" pitchFamily="34" charset="0"/>
                                <a:ea typeface="Cambria Math" pitchFamily="34" charset="-122"/>
                                <a:cs typeface="Cambria Math" pitchFamily="34" charset="-120"/>
                              </a:rPr>
                              <m:t>6</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−3</m:t>
                            </m:r>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=6</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sz="1800" b="0" i="0">
                                <a:solidFill>
                                  <a:srgbClr val="003760"/>
                                </a:solidFill>
                                <a:latin typeface="Cambria Math" pitchFamily="34" charset="0"/>
                                <a:ea typeface="Cambria Math" pitchFamily="34" charset="-122"/>
                                <a:cs typeface="Cambria Math" pitchFamily="34" charset="-120"/>
                              </a:rPr>
                              <m:t>3</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=6</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m:t>
                            </m:r>
                          </m:e>
                        </m:eqAr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8800"/>
                  </a:lnSpc>
                </a:pPr>
                <a:r>
                  <a:rPr lang="en-US" altLang="zh-CN" b="0" i="0">
                    <a:solidFill>
                      <a:srgbClr val="003760"/>
                    </a:solidFill>
                    <a:latin typeface="Times New Roman" pitchFamily="34" charset="0"/>
                    <a:ea typeface="微软雅黑" pitchFamily="34" charset="-122"/>
                    <a:cs typeface="Times New Roman" pitchFamily="34" charset="-120"/>
                  </a:rPr>
                  <a:t>解</a:t>
                </a:r>
                <a:r>
                  <a:rPr lang="en-US" altLang="zh-CN" sz="1800" b="0" i="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d>
                      <m:dPr>
                        <m:begChr m:val="{"/>
                        <m:end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3</m:t>
                                </m:r>
                              </m:den>
                            </m:f>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3</m:t>
                                </m:r>
                              </m:den>
                            </m:f>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m:t>
                            </m:r>
                          </m:e>
                        </m:eqAr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ct val="110000"/>
                  </a:lnSpc>
                </a:pPr>
                <a:endParaRPr lang="en-US" altLang="zh-CN" dirty="0"/>
              </a:p>
            </p:txBody>
          </p:sp>
        </mc:Choice>
        <mc:Fallback xmlns="">
          <p:sp>
            <p:nvSpPr>
              <p:cNvPr id="7" name="QB_6_AS.182_2#83f5cab43?htil=1&amp;vaa=1&amp;vcp=1&amp;vop=1&amp;pid=82bccfffe&amp;color=0,55,96&amp;vtp=1&amp;bbb=1&amp;hb=1&amp;hs=1">
                <a:extLst>
                  <a:ext uri="{FF2B5EF4-FFF2-40B4-BE49-F238E27FC236}">
                    <a16:creationId xmlns:a16="http://schemas.microsoft.com/office/drawing/2014/main" id="{C06E09E5-0347-299C-AE8E-19DAF5BFE7AE}"/>
                  </a:ext>
                </a:extLst>
              </p:cNvPr>
              <p:cNvSpPr>
                <a:spLocks noRot="1" noChangeAspect="1" noMove="1" noResize="1" noEditPoints="1" noAdjustHandles="1" noChangeArrowheads="1" noChangeShapeType="1" noTextEdit="1"/>
              </p:cNvSpPr>
              <p:nvPr/>
            </p:nvSpPr>
            <p:spPr>
              <a:xfrm>
                <a:off x="503995" y="3895934"/>
                <a:ext cx="10572016" cy="1905000"/>
              </a:xfrm>
              <a:prstGeom prst="rect">
                <a:avLst/>
              </a:prstGeom>
              <a:blipFill>
                <a:blip r:embed="rId6"/>
                <a:stretch>
                  <a:fillRect l="-1384" b="-31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bg/>
                                          </p:spTgt>
                                        </p:tgtEl>
                                        <p:attrNameLst>
                                          <p:attrName>style.visibility</p:attrName>
                                        </p:attrNameLst>
                                      </p:cBhvr>
                                      <p:to>
                                        <p:strVal val="visible"/>
                                      </p:to>
                                    </p:set>
                                    <p:animEffect transition="in" filter="fade">
                                      <p:cBhvr>
                                        <p:cTn id="12" dur="500"/>
                                        <p:tgtEl>
                                          <p:spTgt spid="5">
                                            <p:bg/>
                                          </p:spTgt>
                                        </p:tgtEl>
                                      </p:cBhvr>
                                    </p:animEffect>
                                    <p:anim calcmode="lin" valueType="num">
                                      <p:cBhvr>
                                        <p:cTn id="13" dur="500" fill="hold"/>
                                        <p:tgtEl>
                                          <p:spTgt spid="5">
                                            <p:bg/>
                                          </p:spTgt>
                                        </p:tgtEl>
                                        <p:attrNameLst>
                                          <p:attrName>ppt_x</p:attrName>
                                        </p:attrNameLst>
                                      </p:cBhvr>
                                      <p:tavLst>
                                        <p:tav tm="0">
                                          <p:val>
                                            <p:strVal val="#ppt_x"/>
                                          </p:val>
                                        </p:tav>
                                        <p:tav tm="100000">
                                          <p:val>
                                            <p:strVal val="#ppt_x"/>
                                          </p:val>
                                        </p:tav>
                                      </p:tavLst>
                                    </p:anim>
                                    <p:anim calcmode="lin" valueType="num">
                                      <p:cBhvr>
                                        <p:cTn id="14" dur="500" fill="hold"/>
                                        <p:tgtEl>
                                          <p:spTgt spid="5">
                                            <p:bg/>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Effect transition="in" filter="fade">
                                      <p:cBhvr>
                                        <p:cTn id="17" dur="500"/>
                                        <p:tgtEl>
                                          <p:spTgt spid="5">
                                            <p:txEl>
                                              <p:pRg st="0" end="0"/>
                                            </p:txEl>
                                          </p:spTgt>
                                        </p:tgtEl>
                                      </p:cBhvr>
                                    </p:animEffect>
                                    <p:anim calcmode="lin" valueType="num">
                                      <p:cBhvr>
                                        <p:cTn id="18"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0" end="0"/>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1" end="1"/>
                                            </p:txEl>
                                          </p:spTgt>
                                        </p:tgtEl>
                                        <p:attrNameLst>
                                          <p:attrName>style.visibility</p:attrName>
                                        </p:attrNameLst>
                                      </p:cBhvr>
                                      <p:to>
                                        <p:strVal val="visible"/>
                                      </p:to>
                                    </p:set>
                                    <p:animEffect transition="in" filter="fade">
                                      <p:cBhvr>
                                        <p:cTn id="22" dur="500"/>
                                        <p:tgtEl>
                                          <p:spTgt spid="5">
                                            <p:txEl>
                                              <p:pRg st="1" end="1"/>
                                            </p:txEl>
                                          </p:spTgt>
                                        </p:tgtEl>
                                      </p:cBhvr>
                                    </p:animEffect>
                                    <p:anim calcmode="lin" valueType="num">
                                      <p:cBhvr>
                                        <p:cTn id="2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1" end="1"/>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2" end="2"/>
                                            </p:txEl>
                                          </p:spTgt>
                                        </p:tgtEl>
                                        <p:attrNameLst>
                                          <p:attrName>style.visibility</p:attrName>
                                        </p:attrNameLst>
                                      </p:cBhvr>
                                      <p:to>
                                        <p:strVal val="visible"/>
                                      </p:to>
                                    </p:set>
                                    <p:animEffect transition="in" filter="fade">
                                      <p:cBhvr>
                                        <p:cTn id="27" dur="500"/>
                                        <p:tgtEl>
                                          <p:spTgt spid="5">
                                            <p:txEl>
                                              <p:pRg st="2" end="2"/>
                                            </p:txEl>
                                          </p:spTgt>
                                        </p:tgtEl>
                                      </p:cBhvr>
                                    </p:animEffect>
                                    <p:anim calcmode="lin" valueType="num">
                                      <p:cBhvr>
                                        <p:cTn id="28"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2" end="2"/>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3" end="3"/>
                                            </p:txEl>
                                          </p:spTgt>
                                        </p:tgtEl>
                                        <p:attrNameLst>
                                          <p:attrName>style.visibility</p:attrName>
                                        </p:attrNameLst>
                                      </p:cBhvr>
                                      <p:to>
                                        <p:strVal val="visible"/>
                                      </p:to>
                                    </p:set>
                                    <p:animEffect transition="in" filter="fade">
                                      <p:cBhvr>
                                        <p:cTn id="32" dur="500"/>
                                        <p:tgtEl>
                                          <p:spTgt spid="5">
                                            <p:txEl>
                                              <p:pRg st="3" end="3"/>
                                            </p:txEl>
                                          </p:spTgt>
                                        </p:tgtEl>
                                      </p:cBhvr>
                                    </p:animEffect>
                                    <p:anim calcmode="lin" valueType="num">
                                      <p:cBhvr>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3" end="3"/>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anim calcmode="lin" valueType="num">
                                      <p:cBhvr>
                                        <p:cTn id="38" dur="500" fill="hold"/>
                                        <p:tgtEl>
                                          <p:spTgt spid="7">
                                            <p:bg/>
                                          </p:spTgt>
                                        </p:tgtEl>
                                        <p:attrNameLst>
                                          <p:attrName>ppt_x</p:attrName>
                                        </p:attrNameLst>
                                      </p:cBhvr>
                                      <p:tavLst>
                                        <p:tav tm="0">
                                          <p:val>
                                            <p:strVal val="#ppt_x"/>
                                          </p:val>
                                        </p:tav>
                                        <p:tav tm="100000">
                                          <p:val>
                                            <p:strVal val="#ppt_x"/>
                                          </p:val>
                                        </p:tav>
                                      </p:tavLst>
                                    </p:anim>
                                    <p:anim calcmode="lin" valueType="num">
                                      <p:cBhvr>
                                        <p:cTn id="39" dur="500" fill="hold"/>
                                        <p:tgtEl>
                                          <p:spTgt spid="7">
                                            <p:bg/>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anim calcmode="lin" valueType="num">
                                      <p:cBhvr>
                                        <p:cTn id="4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44" dur="500" fill="hold"/>
                                        <p:tgtEl>
                                          <p:spTgt spid="7">
                                            <p:txEl>
                                              <p:pRg st="0" end="0"/>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7">
                                            <p:txEl>
                                              <p:pRg st="1" end="1"/>
                                            </p:txEl>
                                          </p:spTgt>
                                        </p:tgtEl>
                                        <p:attrNameLst>
                                          <p:attrName>style.visibility</p:attrName>
                                        </p:attrNameLst>
                                      </p:cBhvr>
                                      <p:to>
                                        <p:strVal val="visible"/>
                                      </p:to>
                                    </p:set>
                                    <p:animEffect transition="in" filter="fade">
                                      <p:cBhvr>
                                        <p:cTn id="47" dur="500"/>
                                        <p:tgtEl>
                                          <p:spTgt spid="7">
                                            <p:txEl>
                                              <p:pRg st="1" end="1"/>
                                            </p:txEl>
                                          </p:spTgt>
                                        </p:tgtEl>
                                      </p:cBhvr>
                                    </p:animEffect>
                                    <p:anim calcmode="lin" valueType="num">
                                      <p:cBhvr>
                                        <p:cTn id="48"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49" dur="5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7" grpId="0" build="p"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AS.182_2#83f5cab43?htil=1&amp;vaa=1&amp;vcp=1&amp;vop=1&amp;pid=82bccfffe&amp;color=0,55,96&amp;vtp=1&amp;bbb=1&amp;hb=1&amp;hs=1">
                <a:extLst>
                  <a:ext uri="{FF2B5EF4-FFF2-40B4-BE49-F238E27FC236}">
                    <a16:creationId xmlns:a16="http://schemas.microsoft.com/office/drawing/2014/main" id="{567B005D-5318-4321-3FD1-424EC2F1F047}"/>
                  </a:ext>
                </a:extLst>
              </p:cNvPr>
              <p:cNvSpPr/>
              <p:nvPr/>
            </p:nvSpPr>
            <p:spPr>
              <a:xfrm>
                <a:off x="503995" y="2311496"/>
                <a:ext cx="10572016" cy="1957769"/>
              </a:xfrm>
              <a:prstGeom prst="rect">
                <a:avLst/>
              </a:prstGeom>
              <a:noFill/>
              <a:ln/>
            </p:spPr>
            <p:txBody>
              <a:bodyPr wrap="none" lIns="0" tIns="0" rIns="0" bIns="0" rtlCol="0" anchor="t"/>
              <a:lstStyle/>
              <a:p>
                <a:pPr latinLnBrk="1">
                  <a:lnSpc>
                    <a:spcPts val="39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+3</m:t>
                    </m:r>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=2×(</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3</m:t>
                        </m:r>
                      </m:den>
                    </m:f>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)+3×</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3</m:t>
                        </m:r>
                      </m:den>
                    </m:f>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8</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3</m:t>
                        </m:r>
                      </m:den>
                    </m:f>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57</m:t>
                            </m:r>
                          </m:e>
                        </m:rad>
                      </m:num>
                      <m:den>
                        <m:r>
                          <a:rPr lang="en-US" altLang="zh-CN" sz="1800" b="0" i="0">
                            <a:solidFill>
                              <a:srgbClr val="003760"/>
                            </a:solidFill>
                            <a:latin typeface="Cambria Math" pitchFamily="34" charset="0"/>
                            <a:ea typeface="Cambria Math" pitchFamily="34" charset="-122"/>
                            <a:cs typeface="Cambria Math" pitchFamily="34" charset="-120"/>
                          </a:rPr>
                          <m:t>3</m:t>
                        </m:r>
                      </m:den>
                    </m:f>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,其中</a:t>
                </a:r>
              </a:p>
              <a:p>
                <a:pPr latinLnBrk="1">
                  <a:lnSpc>
                    <a:spcPts val="3900"/>
                  </a:lnSpc>
                </a:pP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57</m:t>
                            </m:r>
                          </m:e>
                        </m:rad>
                      </m:num>
                      <m:den>
                        <m:r>
                          <a:rPr lang="en-US" altLang="zh-CN" sz="1800" b="0" i="0">
                            <a:solidFill>
                              <a:srgbClr val="003760"/>
                            </a:solidFill>
                            <a:latin typeface="Cambria Math" pitchFamily="34" charset="0"/>
                            <a:ea typeface="Cambria Math" pitchFamily="34" charset="-122"/>
                            <a:cs typeface="Cambria Math" pitchFamily="34" charset="-120"/>
                          </a:rPr>
                          <m:t>19</m:t>
                        </m:r>
                      </m:den>
                    </m:f>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19</m:t>
                            </m:r>
                          </m:e>
                        </m:rad>
                      </m:num>
                      <m:den>
                        <m:r>
                          <a:rPr lang="en-US" altLang="zh-CN" sz="1800" b="0" i="0">
                            <a:solidFill>
                              <a:srgbClr val="003760"/>
                            </a:solidFill>
                            <a:latin typeface="Cambria Math" pitchFamily="34" charset="0"/>
                            <a:ea typeface="Cambria Math" pitchFamily="34" charset="-122"/>
                            <a:cs typeface="Cambria Math" pitchFamily="34" charset="-120"/>
                          </a:rPr>
                          <m:t>19</m:t>
                        </m:r>
                      </m:den>
                    </m:f>
                    <m:r>
                      <a:rPr lang="en-US" altLang="zh-CN" sz="1800" b="0" i="0">
                        <a:solidFill>
                          <a:srgbClr val="003760"/>
                        </a:solidFill>
                        <a:latin typeface="Cambria Math" pitchFamily="34" charset="0"/>
                        <a:ea typeface="Cambria Math" pitchFamily="34" charset="-122"/>
                        <a:cs typeface="Cambria Math" pitchFamily="34" charset="-120"/>
                      </a:rPr>
                      <m:t>&gt;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0&lt;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.因为</a:t>
                </a:r>
              </a:p>
              <a:p>
                <a:pPr latinLnBrk="1">
                  <a:lnSpc>
                    <a:spcPts val="39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0≤</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57</m:t>
                            </m:r>
                          </m:e>
                        </m:rad>
                      </m:num>
                      <m:den>
                        <m:r>
                          <a:rPr lang="en-US" altLang="zh-CN" sz="1800" b="0" i="0">
                            <a:solidFill>
                              <a:srgbClr val="003760"/>
                            </a:solidFill>
                            <a:latin typeface="Cambria Math" pitchFamily="34" charset="0"/>
                            <a:ea typeface="Cambria Math" pitchFamily="34" charset="-122"/>
                            <a:cs typeface="Cambria Math" pitchFamily="34" charset="-120"/>
                          </a:rPr>
                          <m:t>19</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57</m:t>
                            </m:r>
                          </m:e>
                        </m:rad>
                      </m:num>
                      <m:den>
                        <m:r>
                          <a:rPr lang="en-US" altLang="zh-CN" sz="1800" b="0" i="0">
                            <a:solidFill>
                              <a:srgbClr val="003760"/>
                            </a:solidFill>
                            <a:latin typeface="Cambria Math" pitchFamily="34" charset="0"/>
                            <a:ea typeface="Cambria Math" pitchFamily="34" charset="-122"/>
                            <a:cs typeface="Cambria Math" pitchFamily="34" charset="-120"/>
                          </a:rPr>
                          <m:t>3</m:t>
                        </m:r>
                      </m:den>
                    </m:f>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57</m:t>
                            </m:r>
                          </m:e>
                        </m:rad>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p>
              <a:p>
                <a:pPr latinLnBrk="1">
                  <a:lnSpc>
                    <a:spcPts val="3800"/>
                  </a:lnSpc>
                </a:pP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2</m:t>
                    </m:r>
                    <m:r>
                      <a:rPr lang="en-US" altLang="zh-CN" b="0" i="0">
                        <a:solidFill>
                          <a:srgbClr val="003760"/>
                        </a:solidFill>
                        <a:latin typeface="Cambria Math" pitchFamily="34" charset="0"/>
                        <a:ea typeface="Cambria Math" pitchFamily="34" charset="-122"/>
                        <a:cs typeface="Cambria Math" pitchFamily="34" charset="-120"/>
                      </a:rPr>
                      <m:t>𝑥</m:t>
                    </m:r>
                    <m:r>
                      <a:rPr lang="en-US" altLang="zh-CN" b="0" i="0">
                        <a:solidFill>
                          <a:srgbClr val="003760"/>
                        </a:solidFill>
                        <a:latin typeface="Cambria Math" pitchFamily="34" charset="0"/>
                        <a:ea typeface="Cambria Math" pitchFamily="34" charset="-122"/>
                        <a:cs typeface="Cambria Math" pitchFamily="34" charset="-120"/>
                      </a:rPr>
                      <m:t>+3</m:t>
                    </m:r>
                    <m:r>
                      <a:rPr lang="en-US" altLang="zh-CN" b="0" i="0">
                        <a:solidFill>
                          <a:srgbClr val="003760"/>
                        </a:solidFill>
                        <a:latin typeface="Cambria Math" pitchFamily="34" charset="0"/>
                        <a:ea typeface="Cambria Math" pitchFamily="34" charset="-122"/>
                        <a:cs typeface="Cambria Math" pitchFamily="34" charset="-120"/>
                      </a:rPr>
                      <m:t>𝑦</m:t>
                    </m:r>
                  </m:oMath>
                </a14:m>
                <a:r>
                  <a:rPr lang="en-US" altLang="zh-CN" b="0" i="0" dirty="0">
                    <a:solidFill>
                      <a:srgbClr val="003760"/>
                    </a:solidFill>
                    <a:latin typeface="Times New Roman" pitchFamily="34" charset="0"/>
                    <a:ea typeface="微软雅黑" pitchFamily="34" charset="-122"/>
                    <a:cs typeface="Times New Roman" pitchFamily="34" charset="-120"/>
                  </a:rPr>
                  <a:t>的取值范围是</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[2</m:t>
                    </m:r>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2</m:t>
                        </m:r>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57</m:t>
                            </m:r>
                          </m:e>
                        </m:rad>
                      </m:num>
                      <m:den>
                        <m:r>
                          <a:rPr lang="en-US" altLang="zh-CN" b="0" i="0">
                            <a:solidFill>
                              <a:srgbClr val="003760"/>
                            </a:solidFill>
                            <a:latin typeface="Cambria Math" pitchFamily="34" charset="0"/>
                            <a:ea typeface="Cambria Math" pitchFamily="34" charset="-122"/>
                            <a:cs typeface="Cambria Math" pitchFamily="34" charset="-120"/>
                          </a:rPr>
                          <m:t>3</m:t>
                        </m:r>
                      </m:den>
                    </m:f>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2" name="QB_6_AS.182_2#83f5cab43?htil=1&amp;vaa=1&amp;vcp=1&amp;vop=1&amp;pid=82bccfffe&amp;color=0,55,96&amp;vtp=1&amp;bbb=1&amp;hb=1&amp;hs=1">
                <a:extLst>
                  <a:ext uri="{FF2B5EF4-FFF2-40B4-BE49-F238E27FC236}">
                    <a16:creationId xmlns:a16="http://schemas.microsoft.com/office/drawing/2014/main" id="{567B005D-5318-4321-3FD1-424EC2F1F047}"/>
                  </a:ext>
                </a:extLst>
              </p:cNvPr>
              <p:cNvSpPr>
                <a:spLocks noRot="1" noChangeAspect="1" noMove="1" noResize="1" noEditPoints="1" noAdjustHandles="1" noChangeArrowheads="1" noChangeShapeType="1" noTextEdit="1"/>
              </p:cNvSpPr>
              <p:nvPr/>
            </p:nvSpPr>
            <p:spPr>
              <a:xfrm>
                <a:off x="503995" y="2311496"/>
                <a:ext cx="10572016" cy="1957769"/>
              </a:xfrm>
              <a:prstGeom prst="rect">
                <a:avLst/>
              </a:prstGeom>
              <a:blipFill>
                <a:blip r:embed="rId2"/>
                <a:stretch>
                  <a:fillRect l="-1384" b="-436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6_AN.184_1#83f5cab43?vaa=1&amp;vcp=1&amp;vop=1&amp;pid=82bccfffe&amp;color=0,55,96&amp;vtp=1&amp;bbb=1">
                <a:extLst>
                  <a:ext uri="{FF2B5EF4-FFF2-40B4-BE49-F238E27FC236}">
                    <a16:creationId xmlns:a16="http://schemas.microsoft.com/office/drawing/2014/main" id="{811C02FB-B508-C3D8-DA3C-976790DF6D08}"/>
                  </a:ext>
                </a:extLst>
              </p:cNvPr>
              <p:cNvSpPr/>
              <p:nvPr/>
            </p:nvSpPr>
            <p:spPr>
              <a:xfrm>
                <a:off x="502920" y="4237296"/>
                <a:ext cx="10570464" cy="522224"/>
              </a:xfrm>
              <a:prstGeom prst="rect">
                <a:avLst/>
              </a:prstGeom>
              <a:noFill/>
              <a:ln/>
            </p:spPr>
            <p:txBody>
              <a:bodyPr wrap="none" lIns="0" tIns="0" rIns="0" bIns="0" rtlCol="0" anchor="t"/>
              <a:lstStyle/>
              <a:p>
                <a:pPr algn="l" latinLnBrk="1">
                  <a:lnSpc>
                    <a:spcPts val="4200"/>
                  </a:lnSpc>
                </a:pPr>
                <a:r>
                  <a:rPr lang="en-US" altLang="zh-CN" sz="2000" b="1" i="0" dirty="0">
                    <a:solidFill>
                      <a:srgbClr val="6161F4"/>
                    </a:solidFill>
                    <a:latin typeface="Times New Roman" pitchFamily="34" charset="0"/>
                    <a:ea typeface="微软雅黑" pitchFamily="34" charset="-122"/>
                    <a:cs typeface="Times New Roman" pitchFamily="34" charset="-120"/>
                  </a:rPr>
                  <a:t>【答案】</a:t>
                </a:r>
                <a14:m>
                  <m:oMath xmlns:m="http://schemas.openxmlformats.org/officeDocument/2006/math">
                    <m:r>
                      <a:rPr lang="en-US" altLang="zh-CN" sz="2000" b="0" i="0">
                        <a:solidFill>
                          <a:srgbClr val="6161F4"/>
                        </a:solidFill>
                        <a:latin typeface="Cambria Math" pitchFamily="34" charset="0"/>
                        <a:ea typeface="Cambria Math" pitchFamily="34" charset="-122"/>
                        <a:cs typeface="Cambria Math" pitchFamily="34" charset="-120"/>
                      </a:rPr>
                      <m:t>[2</m:t>
                    </m:r>
                  </m:oMath>
                </a14:m>
                <a:r>
                  <a:rPr lang="en-US" altLang="zh-CN" sz="2000" b="0" i="0" dirty="0">
                    <a:solidFill>
                      <a:srgbClr val="6161F4"/>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2000" b="0" i="1" dirty="0">
                            <a:solidFill>
                              <a:srgbClr val="6161F4"/>
                            </a:solidFill>
                            <a:latin typeface="Cambria Math" panose="02040503050406030204" pitchFamily="18" charset="0"/>
                            <a:ea typeface="微软雅黑" pitchFamily="34" charset="-122"/>
                            <a:cs typeface="Times New Roman" pitchFamily="34" charset="-120"/>
                          </a:rPr>
                        </m:ctrlPr>
                      </m:fPr>
                      <m:num>
                        <m:r>
                          <a:rPr lang="en-US" altLang="zh-CN" sz="2000" b="0" i="0">
                            <a:solidFill>
                              <a:srgbClr val="6161F4"/>
                            </a:solidFill>
                            <a:latin typeface="Cambria Math" pitchFamily="34" charset="0"/>
                            <a:ea typeface="Cambria Math" pitchFamily="34" charset="-122"/>
                            <a:cs typeface="Cambria Math" pitchFamily="34" charset="-120"/>
                          </a:rPr>
                          <m:t>2</m:t>
                        </m:r>
                        <m:rad>
                          <m:radPr>
                            <m:degHide m:val="on"/>
                            <m:ctrlPr>
                              <a:rPr lang="en-US" altLang="zh-CN" sz="2000" b="0" i="1" dirty="0">
                                <a:solidFill>
                                  <a:srgbClr val="6161F4"/>
                                </a:solidFill>
                                <a:latin typeface="Cambria Math" panose="02040503050406030204" pitchFamily="18" charset="0"/>
                                <a:ea typeface="微软雅黑" pitchFamily="34" charset="-122"/>
                                <a:cs typeface="Times New Roman" pitchFamily="34" charset="-120"/>
                              </a:rPr>
                            </m:ctrlPr>
                          </m:radPr>
                          <m:deg/>
                          <m:e>
                            <m:r>
                              <a:rPr lang="en-US" altLang="zh-CN" sz="2000" b="0" i="0">
                                <a:solidFill>
                                  <a:srgbClr val="6161F4"/>
                                </a:solidFill>
                                <a:latin typeface="Cambria Math" pitchFamily="34" charset="0"/>
                                <a:ea typeface="Cambria Math" pitchFamily="34" charset="-122"/>
                                <a:cs typeface="Cambria Math" pitchFamily="34" charset="-120"/>
                              </a:rPr>
                              <m:t>57</m:t>
                            </m:r>
                          </m:e>
                        </m:rad>
                      </m:num>
                      <m:den>
                        <m:r>
                          <a:rPr lang="en-US" altLang="zh-CN" sz="2000" b="0" i="0">
                            <a:solidFill>
                              <a:srgbClr val="6161F4"/>
                            </a:solidFill>
                            <a:latin typeface="Cambria Math" pitchFamily="34" charset="0"/>
                            <a:ea typeface="Cambria Math" pitchFamily="34" charset="-122"/>
                            <a:cs typeface="Cambria Math" pitchFamily="34" charset="-120"/>
                          </a:rPr>
                          <m:t>3</m:t>
                        </m:r>
                      </m:den>
                    </m:f>
                    <m:r>
                      <a:rPr lang="en-US" altLang="zh-CN" sz="2000" b="0" i="0">
                        <a:solidFill>
                          <a:srgbClr val="6161F4"/>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2000" dirty="0"/>
              </a:p>
            </p:txBody>
          </p:sp>
        </mc:Choice>
        <mc:Fallback xmlns="">
          <p:sp>
            <p:nvSpPr>
              <p:cNvPr id="3" name="QB_6_AN.184_1#83f5cab43?vaa=1&amp;vcp=1&amp;vop=1&amp;pid=82bccfffe&amp;color=0,55,96&amp;vtp=1&amp;bbb=1">
                <a:extLst>
                  <a:ext uri="{FF2B5EF4-FFF2-40B4-BE49-F238E27FC236}">
                    <a16:creationId xmlns:a16="http://schemas.microsoft.com/office/drawing/2014/main" id="{811C02FB-B508-C3D8-DA3C-976790DF6D08}"/>
                  </a:ext>
                </a:extLst>
              </p:cNvPr>
              <p:cNvSpPr>
                <a:spLocks noRot="1" noChangeAspect="1" noMove="1" noResize="1" noEditPoints="1" noAdjustHandles="1" noChangeArrowheads="1" noChangeShapeType="1" noTextEdit="1"/>
              </p:cNvSpPr>
              <p:nvPr/>
            </p:nvSpPr>
            <p:spPr>
              <a:xfrm>
                <a:off x="502920" y="4237296"/>
                <a:ext cx="10570464" cy="522224"/>
              </a:xfrm>
              <a:prstGeom prst="rect">
                <a:avLst/>
              </a:prstGeom>
              <a:blipFill>
                <a:blip r:embed="rId3"/>
                <a:stretch>
                  <a:fillRect l="-1499" b="-16279"/>
                </a:stretch>
              </a:blipFill>
              <a:ln/>
            </p:spPr>
            <p:txBody>
              <a:bodyPr/>
              <a:lstStyle/>
              <a:p>
                <a:r>
                  <a:rPr lang="zh-CN" altLang="en-US">
                    <a:noFill/>
                  </a:rPr>
                  <a:t> </a:t>
                </a:r>
              </a:p>
            </p:txBody>
          </p:sp>
        </mc:Fallback>
      </mc:AlternateContent>
    </p:spTree>
    <p:extLst>
      <p:ext uri="{BB962C8B-B14F-4D97-AF65-F5344CB8AC3E}">
        <p14:creationId xmlns:p14="http://schemas.microsoft.com/office/powerpoint/2010/main" val="69079990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3">
                                            <p:bg/>
                                          </p:spTgt>
                                        </p:tgtEl>
                                        <p:attrNameLst>
                                          <p:attrName>style.visibility</p:attrName>
                                        </p:attrNameLst>
                                      </p:cBhvr>
                                      <p:to>
                                        <p:strVal val="visible"/>
                                      </p:to>
                                    </p:set>
                                    <p:animEffect transition="in" filter="fade">
                                      <p:cBhvr>
                                        <p:cTn id="34" dur="500"/>
                                        <p:tgtEl>
                                          <p:spTgt spid="3">
                                            <p:bg/>
                                          </p:spTgt>
                                        </p:tgtEl>
                                      </p:cBhvr>
                                    </p:animEffect>
                                    <p:anim calcmode="lin" valueType="num">
                                      <p:cBhvr>
                                        <p:cTn id="35" dur="500" fill="hold"/>
                                        <p:tgtEl>
                                          <p:spTgt spid="3">
                                            <p:bg/>
                                          </p:spTgt>
                                        </p:tgtEl>
                                        <p:attrNameLst>
                                          <p:attrName>ppt_x</p:attrName>
                                        </p:attrNameLst>
                                      </p:cBhvr>
                                      <p:tavLst>
                                        <p:tav tm="0">
                                          <p:val>
                                            <p:strVal val="#ppt_x"/>
                                          </p:val>
                                        </p:tav>
                                        <p:tav tm="100000">
                                          <p:val>
                                            <p:strVal val="#ppt_x"/>
                                          </p:val>
                                        </p:tav>
                                      </p:tavLst>
                                    </p:anim>
                                    <p:anim calcmode="lin" valueType="num">
                                      <p:cBhvr>
                                        <p:cTn id="36" dur="500" fill="hold"/>
                                        <p:tgtEl>
                                          <p:spTgt spid="3">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
                                            <p:txEl>
                                              <p:pRg st="0" end="0"/>
                                            </p:txEl>
                                          </p:spTgt>
                                        </p:tgtEl>
                                        <p:attrNameLst>
                                          <p:attrName>style.visibility</p:attrName>
                                        </p:attrNameLst>
                                      </p:cBhvr>
                                      <p:to>
                                        <p:strVal val="visible"/>
                                      </p:to>
                                    </p:set>
                                    <p:animEffect transition="in" filter="fade">
                                      <p:cBhvr>
                                        <p:cTn id="39" dur="500"/>
                                        <p:tgtEl>
                                          <p:spTgt spid="3">
                                            <p:txEl>
                                              <p:pRg st="0" end="0"/>
                                            </p:txEl>
                                          </p:spTgt>
                                        </p:tgtEl>
                                      </p:cBhvr>
                                    </p:animEffect>
                                    <p:anim calcmode="lin" valueType="num">
                                      <p:cBhvr>
                                        <p:cTn id="4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67.xml><?xml version="1.0" encoding="utf-8"?>
<p:sld xmlns:a="http://schemas.openxmlformats.org/drawingml/2006/main" xmlns:r="http://schemas.openxmlformats.org/officeDocument/2006/relationships" xmlns:p="http://schemas.openxmlformats.org/presentationml/2006/main">
  <p:cSld name="Slide 64&amp;si=6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185_1#0f418656f?vcp=1&amp;vop=1&amp;pid=82bccfffe&amp;color=0,55,96&amp;vtp=1&amp;bt=1&amp;bbb=1"/>
              <p:cNvSpPr/>
              <p:nvPr/>
            </p:nvSpPr>
            <p:spPr>
              <a:xfrm>
                <a:off x="502920" y="1185785"/>
                <a:ext cx="10570464" cy="584200"/>
              </a:xfrm>
              <a:prstGeom prst="rect">
                <a:avLst/>
              </a:prstGeom>
              <a:noFill/>
              <a:ln/>
            </p:spPr>
            <p:txBody>
              <a:bodyPr wrap="none" lIns="0" tIns="0" rIns="0" bIns="0" rtlCol="0" anchor="t"/>
              <a:lstStyle/>
              <a:p>
                <a:pPr algn="l" latinLnBrk="1">
                  <a:lnSpc>
                    <a:spcPts val="4600"/>
                  </a:lnSpc>
                </a:pPr>
                <a:r>
                  <a:rPr lang="en-US" altLang="zh-CN" sz="1800" b="1" i="0" dirty="0">
                    <a:solidFill>
                      <a:srgbClr val="003760"/>
                    </a:solidFill>
                    <a:latin typeface="Times New Roman" pitchFamily="34" charset="0"/>
                    <a:ea typeface="微软雅黑" pitchFamily="34" charset="-122"/>
                    <a:cs typeface="Times New Roman" pitchFamily="34" charset="-120"/>
                  </a:rPr>
                  <a:t>12.</a:t>
                </a:r>
                <a:r>
                  <a:rPr lang="en-US" altLang="zh-CN" sz="1800" b="0" i="0" dirty="0">
                    <a:solidFill>
                      <a:srgbClr val="003760"/>
                    </a:solidFill>
                    <a:latin typeface="仿宋" pitchFamily="34" charset="0"/>
                    <a:ea typeface="仿宋" pitchFamily="34" charset="-122"/>
                    <a:cs typeface="仿宋" pitchFamily="34" charset="-120"/>
                  </a:rPr>
                  <a:t>[辽宁抚顺2024高二开学考]</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6</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num>
                      <m:den>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den>
                    </m:f>
                    <m:r>
                      <a:rPr lang="en-US" altLang="zh-CN" sz="1800" b="0" i="0">
                        <a:solidFill>
                          <a:srgbClr val="003760"/>
                        </a:solidFill>
                        <a:latin typeface="Cambria Math" pitchFamily="34" charset="0"/>
                        <a:ea typeface="Cambria Math" pitchFamily="34" charset="-122"/>
                        <a:cs typeface="Cambria Math" pitchFamily="34" charset="-120"/>
                      </a:rPr>
                      <m:t>=−8</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∈(0,</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O_6_BD.185_1#0f418656f?vcp=1&amp;vop=1&amp;pid=82bccfffe&amp;color=0,55,96&amp;vtp=1&amp;bt=1&amp;bbb=1"/>
              <p:cNvSpPr>
                <a:spLocks noRot="1" noChangeAspect="1" noMove="1" noResize="1" noEditPoints="1" noAdjustHandles="1" noChangeArrowheads="1" noChangeShapeType="1" noTextEdit="1"/>
              </p:cNvSpPr>
              <p:nvPr/>
            </p:nvSpPr>
            <p:spPr>
              <a:xfrm>
                <a:off x="502920" y="1185785"/>
                <a:ext cx="10570464" cy="584200"/>
              </a:xfrm>
              <a:prstGeom prst="rect">
                <a:avLst/>
              </a:prstGeom>
              <a:blipFill>
                <a:blip r:embed="rId3"/>
                <a:stretch>
                  <a:fillRect l="-1384" b="-842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7_BD.186_1#d24779a5f?vcp=1&amp;vop=1&amp;pid=0f418656f&amp;color=0,55,96&amp;vtp=1&amp;bbb=1"/>
              <p:cNvSpPr/>
              <p:nvPr/>
            </p:nvSpPr>
            <p:spPr>
              <a:xfrm>
                <a:off x="502920" y="1761858"/>
                <a:ext cx="10570464"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（1）求</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的值；</a:t>
                </a:r>
                <a:endParaRPr lang="en-US" altLang="zh-CN" sz="1800" dirty="0"/>
              </a:p>
            </p:txBody>
          </p:sp>
        </mc:Choice>
        <mc:Fallback xmlns="">
          <p:sp>
            <p:nvSpPr>
              <p:cNvPr id="3" name="QO_7_BD.186_1#d24779a5f?vcp=1&amp;vop=1&amp;pid=0f418656f&amp;color=0,55,96&amp;vtp=1&amp;bbb=1"/>
              <p:cNvSpPr>
                <a:spLocks noRot="1" noChangeAspect="1" noMove="1" noResize="1" noEditPoints="1" noAdjustHandles="1" noChangeArrowheads="1" noChangeShapeType="1" noTextEdit="1"/>
              </p:cNvSpPr>
              <p:nvPr/>
            </p:nvSpPr>
            <p:spPr>
              <a:xfrm>
                <a:off x="502920" y="1761858"/>
                <a:ext cx="10570464" cy="360680"/>
              </a:xfrm>
              <a:prstGeom prst="rect">
                <a:avLst/>
              </a:prstGeom>
              <a:blipFill>
                <a:blip r:embed="rId4"/>
                <a:stretch>
                  <a:fillRect l="-1384" b="-4067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7_AN.187_1#d24779a5f?vcp=1&amp;vop=1&amp;pid=0f418656f&amp;color=0,55,96&amp;vtp=1&amp;bbb=1"/>
              <p:cNvSpPr/>
              <p:nvPr/>
            </p:nvSpPr>
            <p:spPr>
              <a:xfrm>
                <a:off x="502920" y="2126348"/>
                <a:ext cx="10570464" cy="584200"/>
              </a:xfrm>
              <a:prstGeom prst="rect">
                <a:avLst/>
              </a:prstGeom>
              <a:noFill/>
              <a:ln/>
            </p:spPr>
            <p:txBody>
              <a:bodyPr wrap="none" lIns="0" tIns="0" rIns="0" bIns="0" rtlCol="0" anchor="t"/>
              <a:lstStyle/>
              <a:p>
                <a:pPr algn="l" latinLnBrk="1">
                  <a:lnSpc>
                    <a:spcPts val="4600"/>
                  </a:lnSpc>
                </a:pPr>
                <a:r>
                  <a:rPr lang="en-US" altLang="zh-CN" sz="1800" b="1" i="0" dirty="0">
                    <a:solidFill>
                      <a:srgbClr val="003760"/>
                    </a:solidFill>
                    <a:latin typeface="Times New Roman" pitchFamily="34" charset="0"/>
                    <a:ea typeface="微软雅黑" pitchFamily="34" charset="-122"/>
                    <a:cs typeface="Times New Roman" pitchFamily="34" charset="-120"/>
                  </a:rPr>
                  <a:t>【解】</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6</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num>
                      <m:den>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den>
                    </m:f>
                    <m:r>
                      <a:rPr lang="en-US" altLang="zh-CN" sz="1800" b="0" i="0">
                        <a:solidFill>
                          <a:srgbClr val="003760"/>
                        </a:solidFill>
                        <a:latin typeface="Cambria Math" pitchFamily="34" charset="0"/>
                        <a:ea typeface="Cambria Math" pitchFamily="34" charset="-122"/>
                        <a:cs typeface="Cambria Math" pitchFamily="34" charset="-120"/>
                      </a:rPr>
                      <m:t>=−8</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6</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6</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−2+3</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den>
                    </m:f>
                    <m:r>
                      <a:rPr lang="en-US" altLang="zh-CN" sz="1800" b="0" i="0">
                        <a:solidFill>
                          <a:srgbClr val="003760"/>
                        </a:solidFill>
                        <a:latin typeface="Cambria Math" pitchFamily="34" charset="0"/>
                        <a:ea typeface="Cambria Math" pitchFamily="34" charset="-122"/>
                        <a:cs typeface="Cambria Math" pitchFamily="34" charset="-120"/>
                      </a:rPr>
                      <m:t>=−8</m:t>
                    </m:r>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4" name="QO_7_AN.187_1#d24779a5f?vcp=1&amp;vop=1&amp;pid=0f418656f&amp;color=0,55,96&amp;vtp=1&amp;bbb=1"/>
              <p:cNvSpPr>
                <a:spLocks noRot="1" noChangeAspect="1" noMove="1" noResize="1" noEditPoints="1" noAdjustHandles="1" noChangeArrowheads="1" noChangeShapeType="1" noTextEdit="1"/>
              </p:cNvSpPr>
              <p:nvPr/>
            </p:nvSpPr>
            <p:spPr>
              <a:xfrm>
                <a:off x="502920" y="2126348"/>
                <a:ext cx="10570464" cy="584200"/>
              </a:xfrm>
              <a:prstGeom prst="rect">
                <a:avLst/>
              </a:prstGeom>
              <a:blipFill>
                <a:blip r:embed="rId5"/>
                <a:stretch>
                  <a:fillRect l="-1384" b="-7292"/>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7_BD.188_1#511bae010?vcp=1&amp;vop=1&amp;pid=0f418656f&amp;color=0,55,96&amp;vtp=1&amp;bbb=1"/>
              <p:cNvSpPr/>
              <p:nvPr/>
            </p:nvSpPr>
            <p:spPr>
              <a:xfrm>
                <a:off x="502920" y="2710548"/>
                <a:ext cx="10570464" cy="471932"/>
              </a:xfrm>
              <a:prstGeom prst="rect">
                <a:avLst/>
              </a:prstGeom>
              <a:noFill/>
              <a:ln/>
            </p:spPr>
            <p:txBody>
              <a:bodyPr wrap="none" lIns="0" tIns="0" rIns="0" bIns="0" rtlCol="0" anchor="t"/>
              <a:lstStyle/>
              <a:p>
                <a:pPr algn="l" latinLnBrk="1">
                  <a:lnSpc>
                    <a:spcPts val="3800"/>
                  </a:lnSpc>
                </a:pPr>
                <a:r>
                  <a:rPr lang="en-US" altLang="zh-CN" sz="1800" b="0" i="0" dirty="0">
                    <a:solidFill>
                      <a:srgbClr val="003760"/>
                    </a:solidFill>
                    <a:latin typeface="Times New Roman" pitchFamily="34" charset="0"/>
                    <a:ea typeface="微软雅黑" pitchFamily="34" charset="-122"/>
                    <a:cs typeface="Times New Roman" pitchFamily="34" charset="-120"/>
                  </a:rPr>
                  <a:t>（2）若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∈(0,</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，且</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，求</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的值.</a:t>
                </a:r>
                <a:endParaRPr lang="en-US" altLang="zh-CN" sz="1800" dirty="0"/>
              </a:p>
            </p:txBody>
          </p:sp>
        </mc:Choice>
        <mc:Fallback xmlns="">
          <p:sp>
            <p:nvSpPr>
              <p:cNvPr id="5" name="QO_7_BD.188_1#511bae010?vcp=1&amp;vop=1&amp;pid=0f418656f&amp;color=0,55,96&amp;vtp=1&amp;bbb=1"/>
              <p:cNvSpPr>
                <a:spLocks noRot="1" noChangeAspect="1" noMove="1" noResize="1" noEditPoints="1" noAdjustHandles="1" noChangeArrowheads="1" noChangeShapeType="1" noTextEdit="1"/>
              </p:cNvSpPr>
              <p:nvPr/>
            </p:nvSpPr>
            <p:spPr>
              <a:xfrm>
                <a:off x="502920" y="2710548"/>
                <a:ext cx="10570464" cy="471932"/>
              </a:xfrm>
              <a:prstGeom prst="rect">
                <a:avLst/>
              </a:prstGeom>
              <a:blipFill>
                <a:blip r:embed="rId6"/>
                <a:stretch>
                  <a:fillRect l="-1384" b="-168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O_7_AN.189_1#511bae010?vcp=1&amp;vop=1&amp;pid=0f418656f&amp;color=0,55,96&amp;vtp=1&amp;bbb=1&amp;hb=1"/>
              <p:cNvSpPr/>
              <p:nvPr/>
            </p:nvSpPr>
            <p:spPr>
              <a:xfrm>
                <a:off x="502920" y="3192259"/>
                <a:ext cx="10570464" cy="2646553"/>
              </a:xfrm>
              <a:prstGeom prst="rect">
                <a:avLst/>
              </a:prstGeom>
              <a:noFill/>
              <a:ln/>
            </p:spPr>
            <p:txBody>
              <a:bodyPr wrap="none" lIns="0" tIns="0" rIns="0" bIns="0" rtlCol="0" anchor="t"/>
              <a:lstStyle/>
              <a:p>
                <a:pPr algn="l" latinLnBrk="1">
                  <a:lnSpc>
                    <a:spcPts val="3900"/>
                  </a:lnSpc>
                </a:pPr>
                <a:r>
                  <a:rPr lang="en-US" altLang="zh-CN" sz="1800" b="1" i="0" dirty="0">
                    <a:solidFill>
                      <a:srgbClr val="003760"/>
                    </a:solidFill>
                    <a:latin typeface="Times New Roman" pitchFamily="34" charset="0"/>
                    <a:ea typeface="微软雅黑" pitchFamily="34" charset="-122"/>
                    <a:cs typeface="Times New Roman" pitchFamily="34" charset="-120"/>
                  </a:rPr>
                  <a:t>【解】</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∈(0,</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9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9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num>
                      <m:den>
                        <m:r>
                          <a:rPr lang="en-US" altLang="zh-CN" sz="1800" b="0" i="0">
                            <a:solidFill>
                              <a:srgbClr val="003760"/>
                            </a:solidFill>
                            <a:latin typeface="Cambria Math" pitchFamily="34" charset="0"/>
                            <a:ea typeface="Cambria Math" pitchFamily="34" charset="-122"/>
                            <a:cs typeface="Cambria Math" pitchFamily="34" charset="-120"/>
                          </a:rPr>
                          <m:t>5</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num>
                      <m:den>
                        <m:r>
                          <a:rPr lang="en-US" altLang="zh-CN" sz="1800" b="0" i="0">
                            <a:solidFill>
                              <a:srgbClr val="003760"/>
                            </a:solidFill>
                            <a:latin typeface="Cambria Math" pitchFamily="34" charset="0"/>
                            <a:ea typeface="Cambria Math" pitchFamily="34" charset="-122"/>
                            <a:cs typeface="Cambria Math" pitchFamily="34" charset="-120"/>
                          </a:rPr>
                          <m:t>5</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10</m:t>
                            </m:r>
                          </m:e>
                        </m:rad>
                      </m:num>
                      <m:den>
                        <m:r>
                          <a:rPr lang="en-US" altLang="zh-CN" sz="1800" b="0" i="0">
                            <a:solidFill>
                              <a:srgbClr val="003760"/>
                            </a:solidFill>
                            <a:latin typeface="Cambria Math" pitchFamily="34" charset="0"/>
                            <a:ea typeface="Cambria Math" pitchFamily="34" charset="-122"/>
                            <a:cs typeface="Cambria Math" pitchFamily="34" charset="-120"/>
                          </a:rPr>
                          <m:t>10</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10</m:t>
                            </m:r>
                          </m:e>
                        </m:rad>
                      </m:num>
                      <m:den>
                        <m:r>
                          <a:rPr lang="en-US" altLang="zh-CN" sz="1800" b="0" i="0">
                            <a:solidFill>
                              <a:srgbClr val="003760"/>
                            </a:solidFill>
                            <a:latin typeface="Cambria Math" pitchFamily="34" charset="0"/>
                            <a:ea typeface="Cambria Math" pitchFamily="34" charset="-122"/>
                            <a:cs typeface="Cambria Math" pitchFamily="34" charset="-120"/>
                          </a:rPr>
                          <m:t>10</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53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num>
                      <m:den>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3</m:t>
                            </m:r>
                          </m:den>
                        </m:f>
                      </m:num>
                      <m:den>
                        <m:r>
                          <a:rPr lang="en-US" altLang="zh-CN" sz="1800" b="0" i="0">
                            <a:solidFill>
                              <a:srgbClr val="003760"/>
                            </a:solidFill>
                            <a:latin typeface="Cambria Math" pitchFamily="34" charset="0"/>
                            <a:ea typeface="Cambria Math" pitchFamily="34" charset="-122"/>
                            <a:cs typeface="Cambria Math" pitchFamily="34" charset="-120"/>
                          </a:rPr>
                          <m:t>1−</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3</m:t>
                            </m:r>
                          </m:den>
                        </m:f>
                      </m:den>
                    </m:f>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100"/>
                  </a:lnSpc>
                </a:pPr>
                <a:r>
                  <a:rPr lang="en-US" altLang="zh-CN" b="0" i="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𝛼</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𝛽</m:t>
                    </m:r>
                    <m:r>
                      <a:rPr lang="en-US" altLang="zh-CN" b="0" i="0">
                        <a:solidFill>
                          <a:srgbClr val="003760"/>
                        </a:solidFill>
                        <a:latin typeface="Cambria Math" pitchFamily="34" charset="0"/>
                        <a:ea typeface="Cambria Math" pitchFamily="34" charset="-122"/>
                        <a:cs typeface="Cambria Math" pitchFamily="34" charset="-120"/>
                      </a:rPr>
                      <m:t>∈(0,</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3</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4</m:t>
                        </m:r>
                      </m:den>
                    </m:f>
                    <m:r>
                      <a:rPr lang="en-US" altLang="zh-CN" b="0" i="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𝛼</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𝛽</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6" name="QO_7_AN.189_1#511bae010?vcp=1&amp;vop=1&amp;pid=0f418656f&amp;color=0,55,96&amp;vtp=1&amp;bbb=1&amp;hb=1"/>
              <p:cNvSpPr>
                <a:spLocks noRot="1" noChangeAspect="1" noMove="1" noResize="1" noEditPoints="1" noAdjustHandles="1" noChangeArrowheads="1" noChangeShapeType="1" noTextEdit="1"/>
              </p:cNvSpPr>
              <p:nvPr/>
            </p:nvSpPr>
            <p:spPr>
              <a:xfrm>
                <a:off x="502920" y="3192259"/>
                <a:ext cx="10570464" cy="2646553"/>
              </a:xfrm>
              <a:prstGeom prst="rect">
                <a:avLst/>
              </a:prstGeom>
              <a:blipFill>
                <a:blip r:embed="rId7"/>
                <a:stretch>
                  <a:fillRect l="-1384" b="-299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6">
                                            <p:bg/>
                                          </p:spTgt>
                                        </p:tgtEl>
                                        <p:attrNameLst>
                                          <p:attrName>style.visibility</p:attrName>
                                        </p:attrNameLst>
                                      </p:cBhvr>
                                      <p:to>
                                        <p:strVal val="visible"/>
                                      </p:to>
                                    </p:set>
                                    <p:animEffect transition="in" filter="fade">
                                      <p:cBhvr>
                                        <p:cTn id="19" dur="500"/>
                                        <p:tgtEl>
                                          <p:spTgt spid="6">
                                            <p:bg/>
                                          </p:spTgt>
                                        </p:tgtEl>
                                      </p:cBhvr>
                                    </p:animEffect>
                                    <p:anim calcmode="lin" valueType="num">
                                      <p:cBhvr>
                                        <p:cTn id="20" dur="500" fill="hold"/>
                                        <p:tgtEl>
                                          <p:spTgt spid="6">
                                            <p:bg/>
                                          </p:spTgt>
                                        </p:tgtEl>
                                        <p:attrNameLst>
                                          <p:attrName>ppt_x</p:attrName>
                                        </p:attrNameLst>
                                      </p:cBhvr>
                                      <p:tavLst>
                                        <p:tav tm="0">
                                          <p:val>
                                            <p:strVal val="#ppt_x"/>
                                          </p:val>
                                        </p:tav>
                                        <p:tav tm="100000">
                                          <p:val>
                                            <p:strVal val="#ppt_x"/>
                                          </p:val>
                                        </p:tav>
                                      </p:tavLst>
                                    </p:anim>
                                    <p:anim calcmode="lin" valueType="num">
                                      <p:cBhvr>
                                        <p:cTn id="21" dur="500" fill="hold"/>
                                        <p:tgtEl>
                                          <p:spTgt spid="6">
                                            <p:bg/>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6">
                                            <p:txEl>
                                              <p:pRg st="0" end="0"/>
                                            </p:txEl>
                                          </p:spTgt>
                                        </p:tgtEl>
                                        <p:attrNameLst>
                                          <p:attrName>style.visibility</p:attrName>
                                        </p:attrNameLst>
                                      </p:cBhvr>
                                      <p:to>
                                        <p:strVal val="visible"/>
                                      </p:to>
                                    </p:set>
                                    <p:animEffect transition="in" filter="fade">
                                      <p:cBhvr>
                                        <p:cTn id="24" dur="500"/>
                                        <p:tgtEl>
                                          <p:spTgt spid="6">
                                            <p:txEl>
                                              <p:pRg st="0" end="0"/>
                                            </p:txEl>
                                          </p:spTgt>
                                        </p:tgtEl>
                                      </p:cBhvr>
                                    </p:animEffect>
                                    <p:anim calcmode="lin" valueType="num">
                                      <p:cBhvr>
                                        <p:cTn id="2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26" dur="500" fill="hold"/>
                                        <p:tgtEl>
                                          <p:spTgt spid="6">
                                            <p:txEl>
                                              <p:pRg st="0" end="0"/>
                                            </p:txEl>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Effect transition="in" filter="fade">
                                      <p:cBhvr>
                                        <p:cTn id="29" dur="500"/>
                                        <p:tgtEl>
                                          <p:spTgt spid="6">
                                            <p:txEl>
                                              <p:pRg st="1" end="1"/>
                                            </p:txEl>
                                          </p:spTgt>
                                        </p:tgtEl>
                                      </p:cBhvr>
                                    </p:animEffect>
                                    <p:anim calcmode="lin" valueType="num">
                                      <p:cBhvr>
                                        <p:cTn id="3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31" dur="500" fill="hold"/>
                                        <p:tgtEl>
                                          <p:spTgt spid="6">
                                            <p:txEl>
                                              <p:pRg st="1" end="1"/>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6">
                                            <p:txEl>
                                              <p:pRg st="2" end="2"/>
                                            </p:txEl>
                                          </p:spTgt>
                                        </p:tgtEl>
                                        <p:attrNameLst>
                                          <p:attrName>style.visibility</p:attrName>
                                        </p:attrNameLst>
                                      </p:cBhvr>
                                      <p:to>
                                        <p:strVal val="visible"/>
                                      </p:to>
                                    </p:set>
                                    <p:animEffect transition="in" filter="fade">
                                      <p:cBhvr>
                                        <p:cTn id="34" dur="500"/>
                                        <p:tgtEl>
                                          <p:spTgt spid="6">
                                            <p:txEl>
                                              <p:pRg st="2" end="2"/>
                                            </p:txEl>
                                          </p:spTgt>
                                        </p:tgtEl>
                                      </p:cBhvr>
                                    </p:animEffect>
                                    <p:anim calcmode="lin" valueType="num">
                                      <p:cBhvr>
                                        <p:cTn id="3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36" dur="500" fill="hold"/>
                                        <p:tgtEl>
                                          <p:spTgt spid="6">
                                            <p:txEl>
                                              <p:pRg st="2" end="2"/>
                                            </p:txEl>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6">
                                            <p:txEl>
                                              <p:pRg st="3" end="3"/>
                                            </p:txEl>
                                          </p:spTgt>
                                        </p:tgtEl>
                                        <p:attrNameLst>
                                          <p:attrName>style.visibility</p:attrName>
                                        </p:attrNameLst>
                                      </p:cBhvr>
                                      <p:to>
                                        <p:strVal val="visible"/>
                                      </p:to>
                                    </p:set>
                                    <p:animEffect transition="in" filter="fade">
                                      <p:cBhvr>
                                        <p:cTn id="39" dur="500"/>
                                        <p:tgtEl>
                                          <p:spTgt spid="6">
                                            <p:txEl>
                                              <p:pRg st="3" end="3"/>
                                            </p:txEl>
                                          </p:spTgt>
                                        </p:tgtEl>
                                      </p:cBhvr>
                                    </p:animEffect>
                                    <p:anim calcmode="lin" valueType="num">
                                      <p:cBhvr>
                                        <p:cTn id="40"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41" dur="500" fill="hold"/>
                                        <p:tgtEl>
                                          <p:spTgt spid="6">
                                            <p:txEl>
                                              <p:pRg st="3" end="3"/>
                                            </p:txEl>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6">
                                            <p:txEl>
                                              <p:pRg st="4" end="4"/>
                                            </p:txEl>
                                          </p:spTgt>
                                        </p:tgtEl>
                                        <p:attrNameLst>
                                          <p:attrName>style.visibility</p:attrName>
                                        </p:attrNameLst>
                                      </p:cBhvr>
                                      <p:to>
                                        <p:strVal val="visible"/>
                                      </p:to>
                                    </p:set>
                                    <p:animEffect transition="in" filter="fade">
                                      <p:cBhvr>
                                        <p:cTn id="44" dur="500"/>
                                        <p:tgtEl>
                                          <p:spTgt spid="6">
                                            <p:txEl>
                                              <p:pRg st="4" end="4"/>
                                            </p:txEl>
                                          </p:spTgt>
                                        </p:tgtEl>
                                      </p:cBhvr>
                                    </p:animEffect>
                                    <p:anim calcmode="lin" valueType="num">
                                      <p:cBhvr>
                                        <p:cTn id="4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46" dur="5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68.xml><?xml version="1.0" encoding="utf-8"?>
<p:sld xmlns:a="http://schemas.openxmlformats.org/drawingml/2006/main" xmlns:r="http://schemas.openxmlformats.org/officeDocument/2006/relationships" xmlns:p="http://schemas.openxmlformats.org/presentationml/2006/main">
  <p:cSld name="Slide 65&amp;si=65">
    <p:spTree>
      <p:nvGrpSpPr>
        <p:cNvPr id="1" name=""/>
        <p:cNvGrpSpPr/>
        <p:nvPr/>
      </p:nvGrpSpPr>
      <p:grpSpPr>
        <a:xfrm>
          <a:off x="0" y="0"/>
          <a:ext cx="0" cy="0"/>
          <a:chOff x="0" y="0"/>
          <a:chExt cx="0" cy="0"/>
        </a:xfrm>
      </p:grpSpPr>
      <p:sp>
        <p:nvSpPr>
          <p:cNvPr id="2" name="C_5_BD#dda38343e?vcp=1&amp;pid=a3aa60d7d&amp;color=0,55,96&amp;vtp=1&amp;bt=1&amp;bbb=1"/>
          <p:cNvSpPr/>
          <p:nvPr/>
        </p:nvSpPr>
        <p:spPr>
          <a:xfrm>
            <a:off x="502920" y="792000"/>
            <a:ext cx="10570464" cy="849376"/>
          </a:xfrm>
          <a:prstGeom prst="rect">
            <a:avLst/>
          </a:prstGeom>
          <a:noFill/>
          <a:ln/>
        </p:spPr>
        <p:txBody>
          <a:bodyPr wrap="none" lIns="0" tIns="0" rIns="0" bIns="0" rtlCol="0" anchor="t"/>
          <a:lstStyle/>
          <a:p>
            <a:pPr algn="ctr" latinLnBrk="1">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C组</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新素养</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新题型</a:t>
            </a:r>
            <a:endParaRPr lang="en-US" altLang="zh-CN" sz="2200" dirty="0"/>
          </a:p>
        </p:txBody>
      </p:sp>
      <mc:AlternateContent xmlns:mc="http://schemas.openxmlformats.org/markup-compatibility/2006" xmlns:a14="http://schemas.microsoft.com/office/drawing/2010/main">
        <mc:Choice Requires="a14">
          <p:sp>
            <p:nvSpPr>
              <p:cNvPr id="3" name="QC_6_BD.190_1#b01e7a789?vaa=1&amp;vcp=1&amp;vop=1&amp;pid=dda38343e&amp;color=0,55,96&amp;vtp=1&amp;bbb=1"/>
              <p:cNvSpPr/>
              <p:nvPr/>
            </p:nvSpPr>
            <p:spPr>
              <a:xfrm>
                <a:off x="502920" y="1235357"/>
                <a:ext cx="10570464" cy="461518"/>
              </a:xfrm>
              <a:prstGeom prst="rect">
                <a:avLst/>
              </a:prstGeom>
              <a:noFill/>
              <a:ln/>
            </p:spPr>
            <p:txBody>
              <a:bodyPr wrap="none" lIns="0" tIns="0" rIns="0" bIns="0" rtlCol="0" anchor="t"/>
              <a:lstStyle/>
              <a:p>
                <a:pPr algn="l" latinLnBrk="1">
                  <a:lnSpc>
                    <a:spcPts val="3700"/>
                  </a:lnSpc>
                </a:pPr>
                <a:r>
                  <a:rPr lang="en-US" altLang="zh-CN" sz="1800" b="1" i="0" dirty="0">
                    <a:solidFill>
                      <a:srgbClr val="003760"/>
                    </a:solidFill>
                    <a:latin typeface="Times New Roman" pitchFamily="34" charset="0"/>
                    <a:ea typeface="微软雅黑" pitchFamily="34" charset="-122"/>
                    <a:cs typeface="Times New Roman" pitchFamily="34" charset="-120"/>
                  </a:rPr>
                  <a:t>13.（多选）</a:t>
                </a:r>
                <a:r>
                  <a:rPr lang="en-US" altLang="zh-CN" sz="1800" b="0" i="0" dirty="0">
                    <a:solidFill>
                      <a:srgbClr val="003760"/>
                    </a:solidFill>
                    <a:latin typeface="Times New Roman" pitchFamily="34" charset="0"/>
                    <a:ea typeface="微软雅黑" pitchFamily="34" charset="-122"/>
                    <a:cs typeface="Times New Roman" pitchFamily="34" charset="-120"/>
                  </a:rPr>
                  <a:t>已知函数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则下列结论中正确的是(</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C_6_BD.190_1#b01e7a789?vaa=1&amp;vcp=1&amp;vop=1&amp;pid=dda38343e&amp;color=0,55,96&amp;vtp=1&amp;bbb=1"/>
              <p:cNvSpPr>
                <a:spLocks noRot="1" noChangeAspect="1" noMove="1" noResize="1" noEditPoints="1" noAdjustHandles="1" noChangeArrowheads="1" noChangeShapeType="1" noTextEdit="1"/>
              </p:cNvSpPr>
              <p:nvPr/>
            </p:nvSpPr>
            <p:spPr>
              <a:xfrm>
                <a:off x="502920" y="1235357"/>
                <a:ext cx="10570464" cy="461518"/>
              </a:xfrm>
              <a:prstGeom prst="rect">
                <a:avLst/>
              </a:prstGeom>
              <a:blipFill>
                <a:blip r:embed="rId3"/>
                <a:stretch>
                  <a:fillRect l="-1384" b="-1866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BD.190_2#b01e7a789.choices?vaa=1&amp;vcp=1&amp;vop=1&amp;pid=dda38343e&amp;color=0,55,96&amp;vtp=1&amp;bbb=1"/>
              <p:cNvSpPr/>
              <p:nvPr/>
            </p:nvSpPr>
            <p:spPr>
              <a:xfrm>
                <a:off x="502920" y="1697700"/>
                <a:ext cx="10570464" cy="1840865"/>
              </a:xfrm>
              <a:prstGeom prst="rect">
                <a:avLst/>
              </a:prstGeom>
              <a:noFill/>
              <a:ln/>
            </p:spPr>
            <p:txBody>
              <a:bodyPr wrap="none" lIns="0" tIns="0" rIns="0" bIns="0" rtlCol="0" anchor="t"/>
              <a:lstStyle/>
              <a:p>
                <a:pPr algn="l" latinLnBrk="1">
                  <a:lnSpc>
                    <a:spcPts val="3400"/>
                  </a:lnSpc>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图象</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𝐶</m:t>
                    </m:r>
                  </m:oMath>
                </a14:m>
                <a:r>
                  <a:rPr lang="en-US" altLang="zh-CN" sz="1800" b="0" i="0" dirty="0">
                    <a:solidFill>
                      <a:srgbClr val="003760"/>
                    </a:solidFill>
                    <a:latin typeface="Times New Roman" pitchFamily="34" charset="0"/>
                    <a:ea typeface="微软雅黑" pitchFamily="34" charset="-122"/>
                    <a:cs typeface="Times New Roman" pitchFamily="34" charset="-120"/>
                  </a:rPr>
                  <a:t>关于直线</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对称</a:t>
                </a:r>
                <a:endParaRPr lang="en-US" altLang="zh-CN" sz="1800" dirty="0"/>
              </a:p>
              <a:p>
                <a:pPr latinLnBrk="1">
                  <a:lnSpc>
                    <a:spcPts val="3500"/>
                  </a:lnSpc>
                </a:pPr>
                <a:r>
                  <a:rPr lang="en-US" altLang="zh-CN"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图象</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𝐶</m:t>
                    </m:r>
                  </m:oMath>
                </a14:m>
                <a:r>
                  <a:rPr lang="en-US" altLang="zh-CN" sz="1800" b="0" i="0" dirty="0">
                    <a:solidFill>
                      <a:srgbClr val="003760"/>
                    </a:solidFill>
                    <a:latin typeface="Times New Roman" pitchFamily="34" charset="0"/>
                    <a:ea typeface="微软雅黑" pitchFamily="34" charset="-122"/>
                    <a:cs typeface="Times New Roman" pitchFamily="34" charset="-120"/>
                  </a:rPr>
                  <a:t>的所有对称中心都可以表示为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800"/>
                  </a:lnSpc>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上的最大值为</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4100"/>
                  </a:lnSpc>
                </a:pPr>
                <a:r>
                  <a:rPr lang="en-US" altLang="zh-CN"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上单调递减</a:t>
                </a:r>
                <a:endParaRPr lang="en-US" altLang="zh-CN" sz="1800" dirty="0"/>
              </a:p>
            </p:txBody>
          </p:sp>
        </mc:Choice>
        <mc:Fallback xmlns="">
          <p:sp>
            <p:nvSpPr>
              <p:cNvPr id="5" name="QC_6_BD.190_2#b01e7a789.choices?vaa=1&amp;vcp=1&amp;vop=1&amp;pid=dda38343e&amp;color=0,55,96&amp;vtp=1&amp;bbb=1"/>
              <p:cNvSpPr>
                <a:spLocks noRot="1" noChangeAspect="1" noMove="1" noResize="1" noEditPoints="1" noAdjustHandles="1" noChangeArrowheads="1" noChangeShapeType="1" noTextEdit="1"/>
              </p:cNvSpPr>
              <p:nvPr/>
            </p:nvSpPr>
            <p:spPr>
              <a:xfrm>
                <a:off x="502920" y="1697700"/>
                <a:ext cx="10570464" cy="1840865"/>
              </a:xfrm>
              <a:prstGeom prst="rect">
                <a:avLst/>
              </a:prstGeom>
              <a:blipFill>
                <a:blip r:embed="rId4"/>
                <a:stretch>
                  <a:fillRect l="-1384" b="-4636"/>
                </a:stretch>
              </a:blipFill>
              <a:ln/>
            </p:spPr>
            <p:txBody>
              <a:bodyPr/>
              <a:lstStyle/>
              <a:p>
                <a:r>
                  <a:rPr lang="zh-CN" altLang="en-US">
                    <a:noFill/>
                  </a:rPr>
                  <a:t> </a:t>
                </a:r>
              </a:p>
            </p:txBody>
          </p:sp>
        </mc:Fallback>
      </mc:AlternateContent>
    </p:spTree>
  </p:cSld>
  <p:clrMapOvr>
    <a:masterClrMapping/>
  </p:clrMapOvr>
  <p:transition/>
</p:sld>
</file>

<file path=ppt/slides/slide69.xml><?xml version="1.0" encoding="utf-8"?>
<p:sld xmlns:a="http://schemas.openxmlformats.org/drawingml/2006/main" xmlns:r="http://schemas.openxmlformats.org/officeDocument/2006/relationships" xmlns:p="http://schemas.openxmlformats.org/presentationml/2006/main">
  <p:cSld name="Slide 66&amp;si=6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192_1#b01e7a789?vaa=1&amp;vcp=1&amp;vop=1&amp;pid=dda38343e&amp;color=0,55,96&amp;vtp=1&amp;bt=1&amp;bbb=1&amp;hb=1"/>
              <p:cNvSpPr/>
              <p:nvPr/>
            </p:nvSpPr>
            <p:spPr>
              <a:xfrm>
                <a:off x="502920" y="1349362"/>
                <a:ext cx="10570464" cy="3193606"/>
              </a:xfrm>
              <a:prstGeom prst="rect">
                <a:avLst/>
              </a:prstGeom>
              <a:noFill/>
              <a:ln/>
            </p:spPr>
            <p:txBody>
              <a:bodyPr wrap="none" lIns="0" tIns="0" rIns="0" bIns="0" rtlCol="0" anchor="t"/>
              <a:lstStyle/>
              <a:p>
                <a:pPr algn="l" latinLnBrk="1">
                  <a:lnSpc>
                    <a:spcPts val="38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sin</m:t>
                    </m:r>
                  </m:oMath>
                </a14:m>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.对于A选项,令</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，解得</a:t>
                </a:r>
              </a:p>
              <a:p>
                <a:pPr latinLnBrk="1">
                  <a:lnSpc>
                    <a:spcPts val="35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，所以函数图象关于直线</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对称，A选项正确；对于B选项,令</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3500"/>
                  </a:lnSpc>
                </a:pPr>
                <a:r>
                  <a:rPr lang="en-US" altLang="zh-CN" sz="1800" b="0" i="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，即函数的图象</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𝐶</m:t>
                    </m:r>
                  </m:oMath>
                </a14:m>
                <a:r>
                  <a:rPr lang="en-US" altLang="zh-CN" sz="1800" b="0" i="0" dirty="0">
                    <a:solidFill>
                      <a:srgbClr val="003760"/>
                    </a:solidFill>
                    <a:latin typeface="Times New Roman" pitchFamily="34" charset="0"/>
                    <a:ea typeface="微软雅黑" pitchFamily="34" charset="-122"/>
                    <a:cs typeface="Times New Roman" pitchFamily="34" charset="-120"/>
                  </a:rPr>
                  <a:t>的对称中心为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,0</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，B选项正确；对于C</a:t>
                </a:r>
                <a:r>
                  <a:rPr lang="en-US" altLang="zh-CN" sz="1800" b="0" i="0">
                    <a:solidFill>
                      <a:srgbClr val="003760"/>
                    </a:solidFill>
                    <a:latin typeface="Times New Roman" pitchFamily="34" charset="0"/>
                    <a:ea typeface="微软雅黑" pitchFamily="34" charset="-122"/>
                    <a:cs typeface="Times New Roman" pitchFamily="34" charset="-120"/>
                  </a:rPr>
                  <a:t>选项, </a:t>
                </a:r>
              </a:p>
              <a:p>
                <a:pPr latinLnBrk="1">
                  <a:lnSpc>
                    <a:spcPts val="34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∈[0,</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，所以当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时,取最大值,最大值为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sin</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t>
                </a:r>
                <a:r>
                  <a:rPr lang="en-US" altLang="zh-CN" sz="1800" b="0" i="0">
                    <a:solidFill>
                      <a:srgbClr val="003760"/>
                    </a:solidFill>
                    <a:latin typeface="Times New Roman" pitchFamily="34" charset="0"/>
                    <a:ea typeface="微软雅黑" pitchFamily="34" charset="-122"/>
                    <a:cs typeface="Times New Roman" pitchFamily="34" charset="-120"/>
                  </a:rPr>
                  <a:t>选项错误；</a:t>
                </a:r>
              </a:p>
              <a:p>
                <a:pPr latinLnBrk="1">
                  <a:lnSpc>
                    <a:spcPts val="3400"/>
                  </a:lnSpc>
                </a:pPr>
                <a:r>
                  <a:rPr lang="en-US" altLang="zh-CN" sz="1800" b="0" i="0">
                    <a:solidFill>
                      <a:srgbClr val="003760"/>
                    </a:solidFill>
                    <a:latin typeface="Times New Roman" pitchFamily="34" charset="0"/>
                    <a:ea typeface="微软雅黑" pitchFamily="34" charset="-122"/>
                    <a:cs typeface="Times New Roman" pitchFamily="34" charset="-120"/>
                  </a:rPr>
                  <a:t>对于</a:t>
                </a:r>
                <a:r>
                  <a:rPr lang="en-US" altLang="zh-CN" sz="1800" b="0" i="0" dirty="0">
                    <a:solidFill>
                      <a:srgbClr val="003760"/>
                    </a:solidFill>
                    <a:latin typeface="Times New Roman" pitchFamily="34" charset="0"/>
                    <a:ea typeface="微软雅黑" pitchFamily="34" charset="-122"/>
                    <a:cs typeface="Times New Roman" pitchFamily="34" charset="-120"/>
                  </a:rPr>
                  <a:t>D选项,令</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11</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，所以函数的</a:t>
                </a:r>
              </a:p>
              <a:p>
                <a:pPr latinLnBrk="1">
                  <a:lnSpc>
                    <a:spcPts val="3400"/>
                  </a:lnSpc>
                </a:pPr>
                <a:r>
                  <a:rPr lang="en-US" altLang="zh-CN" sz="1800" b="0" i="0">
                    <a:solidFill>
                      <a:srgbClr val="003760"/>
                    </a:solidFill>
                    <a:latin typeface="Times New Roman" pitchFamily="34" charset="0"/>
                    <a:ea typeface="微软雅黑" pitchFamily="34" charset="-122"/>
                    <a:cs typeface="Times New Roman" pitchFamily="34" charset="-120"/>
                  </a:rPr>
                  <a:t>单调递减区间为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11</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，又当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时，单调递减区间为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7</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时</a:t>
                </a:r>
                <a:r>
                  <a:rPr lang="en-US" altLang="zh-CN" sz="1800" b="0" i="0">
                    <a:solidFill>
                      <a:srgbClr val="003760"/>
                    </a:solidFill>
                    <a:latin typeface="Times New Roman" pitchFamily="34" charset="0"/>
                    <a:ea typeface="微软雅黑" pitchFamily="34" charset="-122"/>
                    <a:cs typeface="Times New Roman" pitchFamily="34" charset="-120"/>
                  </a:rPr>
                  <a:t>，单</a:t>
                </a:r>
              </a:p>
              <a:p>
                <a:pPr latinLnBrk="1">
                  <a:lnSpc>
                    <a:spcPts val="4500"/>
                  </a:lnSpc>
                </a:pPr>
                <a:r>
                  <a:rPr lang="en-US" altLang="zh-CN" b="0" i="0">
                    <a:solidFill>
                      <a:srgbClr val="003760"/>
                    </a:solidFill>
                    <a:latin typeface="Times New Roman" pitchFamily="34" charset="0"/>
                    <a:ea typeface="微软雅黑" pitchFamily="34" charset="-122"/>
                    <a:cs typeface="Times New Roman" pitchFamily="34" charset="-120"/>
                  </a:rPr>
                  <a:t>调递减区间为</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5</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12</m:t>
                        </m:r>
                      </m:den>
                    </m:f>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11</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12</m:t>
                        </m:r>
                      </m:den>
                    </m:f>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，所以函数在</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12</m:t>
                        </m:r>
                      </m:den>
                    </m:f>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上不单调递减，D选项错误.故选</a:t>
                </a:r>
                <a14:m>
                  <m:oMath xmlns:m="http://schemas.openxmlformats.org/officeDocument/2006/math">
                    <m:r>
                      <m:rPr>
                        <m:sty m:val="p"/>
                      </m:rPr>
                      <a:rPr lang="en-US" altLang="zh-CN" b="0" i="0">
                        <a:solidFill>
                          <a:srgbClr val="003760"/>
                        </a:solidFill>
                        <a:latin typeface="Cambria Math" pitchFamily="34" charset="0"/>
                        <a:ea typeface="Cambria Math" pitchFamily="34" charset="-122"/>
                        <a:cs typeface="Cambria Math" pitchFamily="34" charset="-120"/>
                      </a:rPr>
                      <m:t>AB</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2" name="QC_6_AS.192_1#b01e7a789?vaa=1&amp;vcp=1&amp;vop=1&amp;pid=dda38343e&amp;color=0,55,96&amp;vtp=1&amp;bt=1&amp;bbb=1&amp;hb=1"/>
              <p:cNvSpPr>
                <a:spLocks noRot="1" noChangeAspect="1" noMove="1" noResize="1" noEditPoints="1" noAdjustHandles="1" noChangeArrowheads="1" noChangeShapeType="1" noTextEdit="1"/>
              </p:cNvSpPr>
              <p:nvPr/>
            </p:nvSpPr>
            <p:spPr>
              <a:xfrm>
                <a:off x="502920" y="1349362"/>
                <a:ext cx="10570464" cy="3193606"/>
              </a:xfrm>
              <a:prstGeom prst="rect">
                <a:avLst/>
              </a:prstGeom>
              <a:blipFill>
                <a:blip r:embed="rId3"/>
                <a:stretch>
                  <a:fillRect l="-1384" r="-2595" b="-2672"/>
                </a:stretch>
              </a:blipFill>
              <a:ln/>
            </p:spPr>
            <p:txBody>
              <a:bodyPr/>
              <a:lstStyle/>
              <a:p>
                <a:r>
                  <a:rPr lang="zh-CN" altLang="en-US">
                    <a:noFill/>
                  </a:rPr>
                  <a:t> </a:t>
                </a:r>
              </a:p>
            </p:txBody>
          </p:sp>
        </mc:Fallback>
      </mc:AlternateContent>
      <p:sp>
        <p:nvSpPr>
          <p:cNvPr id="3" name="QC_6_AN.193_1#b01e7a789?vaa=1&amp;vcp=1&amp;vop=1&amp;pid=dda38343e&amp;color=0,55,96&amp;vtp=1&amp;bbb=1"/>
          <p:cNvSpPr/>
          <p:nvPr/>
        </p:nvSpPr>
        <p:spPr>
          <a:xfrm>
            <a:off x="502920" y="4544682"/>
            <a:ext cx="10570464" cy="408305"/>
          </a:xfrm>
          <a:prstGeom prst="rect">
            <a:avLst/>
          </a:prstGeom>
          <a:noFill/>
          <a:ln/>
        </p:spPr>
        <p:txBody>
          <a:bodyPr wrap="none" lIns="0" tIns="0" rIns="0" bIns="0" rtlCol="0" anchor="t"/>
          <a:lstStyle/>
          <a:p>
            <a:pPr algn="l" latinLnBrk="1">
              <a:lnSpc>
                <a:spcPts val="3600"/>
              </a:lnSpc>
            </a:pPr>
            <a:r>
              <a:rPr lang="en-US" altLang="zh-CN" sz="2000" b="1" i="0" dirty="0">
                <a:solidFill>
                  <a:srgbClr val="6161F4"/>
                </a:solidFill>
                <a:latin typeface="Times New Roman" pitchFamily="34" charset="0"/>
                <a:ea typeface="微软雅黑" pitchFamily="34" charset="-122"/>
                <a:cs typeface="Times New Roman" pitchFamily="34" charset="-120"/>
              </a:rPr>
              <a:t>【答案】</a:t>
            </a:r>
            <a:r>
              <a:rPr lang="en-US" altLang="zh-CN" sz="2000" b="0" i="0" dirty="0">
                <a:solidFill>
                  <a:srgbClr val="6161F4"/>
                </a:solidFill>
                <a:latin typeface="Times New Roman" pitchFamily="34" charset="0"/>
                <a:ea typeface="微软雅黑" pitchFamily="34" charset="-122"/>
                <a:cs typeface="Times New Roman" pitchFamily="34" charset="-120"/>
              </a:rPr>
              <a:t>AB</a:t>
            </a:r>
            <a:endParaRPr lang="en-US" altLang="zh-CN" sz="20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bg/>
                                          </p:spTgt>
                                        </p:tgtEl>
                                        <p:attrNameLst>
                                          <p:attrName>style.visibility</p:attrName>
                                        </p:attrNameLst>
                                      </p:cBhvr>
                                      <p:to>
                                        <p:strVal val="visible"/>
                                      </p:to>
                                    </p:set>
                                    <p:animEffect transition="in" filter="fade">
                                      <p:cBhvr>
                                        <p:cTn id="49" dur="500"/>
                                        <p:tgtEl>
                                          <p:spTgt spid="3">
                                            <p:bg/>
                                          </p:spTgt>
                                        </p:tgtEl>
                                      </p:cBhvr>
                                    </p:animEffect>
                                    <p:anim calcmode="lin" valueType="num">
                                      <p:cBhvr>
                                        <p:cTn id="50" dur="500" fill="hold"/>
                                        <p:tgtEl>
                                          <p:spTgt spid="3">
                                            <p:bg/>
                                          </p:spTgt>
                                        </p:tgtEl>
                                        <p:attrNameLst>
                                          <p:attrName>ppt_x</p:attrName>
                                        </p:attrNameLst>
                                      </p:cBhvr>
                                      <p:tavLst>
                                        <p:tav tm="0">
                                          <p:val>
                                            <p:strVal val="#ppt_x"/>
                                          </p:val>
                                        </p:tav>
                                        <p:tav tm="100000">
                                          <p:val>
                                            <p:strVal val="#ppt_x"/>
                                          </p:val>
                                        </p:tav>
                                      </p:tavLst>
                                    </p:anim>
                                    <p:anim calcmode="lin" valueType="num">
                                      <p:cBhvr>
                                        <p:cTn id="51" dur="500" fill="hold"/>
                                        <p:tgtEl>
                                          <p:spTgt spid="3">
                                            <p:bg/>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
                                            <p:txEl>
                                              <p:pRg st="0" end="0"/>
                                            </p:txEl>
                                          </p:spTgt>
                                        </p:tgtEl>
                                        <p:attrNameLst>
                                          <p:attrName>style.visibility</p:attrName>
                                        </p:attrNameLst>
                                      </p:cBhvr>
                                      <p:to>
                                        <p:strVal val="visible"/>
                                      </p:to>
                                    </p:set>
                                    <p:animEffect transition="in" filter="fade">
                                      <p:cBhvr>
                                        <p:cTn id="54" dur="500"/>
                                        <p:tgtEl>
                                          <p:spTgt spid="3">
                                            <p:txEl>
                                              <p:pRg st="0" end="0"/>
                                            </p:txEl>
                                          </p:spTgt>
                                        </p:tgtEl>
                                      </p:cBhvr>
                                    </p:animEffect>
                                    <p:anim calcmode="lin" valueType="num">
                                      <p:cBhvr>
                                        <p:cTn id="5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pic>
        <p:nvPicPr>
          <p:cNvPr id="2" name="C_4#5f1bd41e2?vcp=1&amp;pid=995b55f3c&amp;color=0,55,96&amp;tib=255,255,255&amp;vtp=1&amp;bt=1" descr="preencoded.png"/>
          <p:cNvPicPr>
            <a:picLocks noChangeAspect="1"/>
          </p:cNvPicPr>
          <p:nvPr/>
        </p:nvPicPr>
        <p:blipFill>
          <a:blip r:embed="rId3"/>
          <a:stretch>
            <a:fillRect/>
          </a:stretch>
        </p:blipFill>
        <p:spPr>
          <a:xfrm>
            <a:off x="521208" y="795528"/>
            <a:ext cx="566928" cy="694944"/>
          </a:xfrm>
          <a:prstGeom prst="rect">
            <a:avLst/>
          </a:prstGeom>
        </p:spPr>
      </p:pic>
      <p:sp>
        <p:nvSpPr>
          <p:cNvPr id="3" name="C_4_BD#5f1bd41e2?vcp=1&amp;pid=995b55f3c&amp;color=61,88,159&amp;vtp=1&amp;bbb=1"/>
          <p:cNvSpPr/>
          <p:nvPr/>
        </p:nvSpPr>
        <p:spPr>
          <a:xfrm>
            <a:off x="1216152" y="914400"/>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知识绘</a:t>
            </a:r>
            <a:endParaRPr lang="en-US" altLang="zh-CN" sz="2400" dirty="0"/>
          </a:p>
        </p:txBody>
      </p:sp>
      <p:sp>
        <p:nvSpPr>
          <p:cNvPr id="4" name="C_5_BD#dba9608b2?vcp=1&amp;pid=5f1bd41e2&amp;color=97,97,244&amp;vtp=1&amp;bbb=1"/>
          <p:cNvSpPr/>
          <p:nvPr/>
        </p:nvSpPr>
        <p:spPr>
          <a:xfrm>
            <a:off x="502920" y="1490472"/>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知识点1</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两角和与差的余弦公式</a:t>
            </a:r>
            <a:endParaRPr lang="en-US" altLang="zh-CN" sz="2000" dirty="0"/>
          </a:p>
        </p:txBody>
      </p:sp>
      <p:sp>
        <p:nvSpPr>
          <p:cNvPr id="5" name="C_5_BD#7057083fa?vcp=1&amp;pid=5f1bd41e2&amp;color=97,97,244&amp;vtp=1&amp;bbb=1"/>
          <p:cNvSpPr/>
          <p:nvPr/>
        </p:nvSpPr>
        <p:spPr>
          <a:xfrm>
            <a:off x="502920" y="1947672"/>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知识点2</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两角和与差的正弦公式</a:t>
            </a:r>
            <a:endParaRPr lang="en-US" altLang="zh-CN" sz="2000" dirty="0"/>
          </a:p>
        </p:txBody>
      </p:sp>
      <p:sp>
        <p:nvSpPr>
          <p:cNvPr id="6" name="C_5_BD#3797f99b1?vcp=1&amp;pid=5f1bd41e2&amp;color=97,97,244&amp;vtp=1&amp;bbb=1"/>
          <p:cNvSpPr/>
          <p:nvPr/>
        </p:nvSpPr>
        <p:spPr>
          <a:xfrm>
            <a:off x="502920" y="2404872"/>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知识点3</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辅助角公式</a:t>
            </a:r>
            <a:endParaRPr lang="en-US" altLang="zh-CN" sz="2000" dirty="0"/>
          </a:p>
        </p:txBody>
      </p:sp>
      <p:sp>
        <p:nvSpPr>
          <p:cNvPr id="7" name="C_5_BD#bffb1df9b?vcp=1&amp;pid=5f1bd41e2&amp;color=97,97,244&amp;vtp=1&amp;bbb=1"/>
          <p:cNvSpPr/>
          <p:nvPr/>
        </p:nvSpPr>
        <p:spPr>
          <a:xfrm>
            <a:off x="502920" y="2862072"/>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知识点4</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两角和与差的正切公式</a:t>
            </a:r>
            <a:endParaRPr lang="en-US" altLang="zh-CN" sz="2000" dirty="0"/>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pic>
        <p:nvPicPr>
          <p:cNvPr id="2" name="C_4#4560d082a?vcp=1&amp;pid=995b55f3c&amp;color=0,55,96&amp;mp=1&amp;tib=255,255,255&amp;vtp=1&amp;bt=1" descr="preencoded.png"/>
          <p:cNvPicPr>
            <a:picLocks noChangeAspect="1"/>
          </p:cNvPicPr>
          <p:nvPr/>
        </p:nvPicPr>
        <p:blipFill>
          <a:blip r:embed="rId3"/>
          <a:stretch>
            <a:fillRect/>
          </a:stretch>
        </p:blipFill>
        <p:spPr>
          <a:xfrm>
            <a:off x="521208" y="792000"/>
            <a:ext cx="493776" cy="521208"/>
          </a:xfrm>
          <a:prstGeom prst="rect">
            <a:avLst/>
          </a:prstGeom>
        </p:spPr>
      </p:pic>
      <p:sp>
        <p:nvSpPr>
          <p:cNvPr id="3" name="C_4_BD#4560d082a?vcp=1&amp;pid=995b55f3c&amp;color=61,88,159&amp;mp=1&amp;vtp=1&amp;bbb=1"/>
          <p:cNvSpPr/>
          <p:nvPr/>
        </p:nvSpPr>
        <p:spPr>
          <a:xfrm>
            <a:off x="1152144" y="792000"/>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重难斩</a:t>
            </a:r>
            <a:endParaRPr lang="en-US" altLang="zh-CN" sz="2400" dirty="0">
              <a:solidFill>
                <a:srgbClr val="3D589F"/>
              </a:solidFill>
            </a:endParaRPr>
          </a:p>
        </p:txBody>
      </p:sp>
      <p:sp>
        <p:nvSpPr>
          <p:cNvPr id="4" name="C_5_BD#9caa8cb0e?vcp=1&amp;pid=4560d082a&amp;color=97,97,244&amp;vtp=1&amp;bbb=1"/>
          <p:cNvSpPr/>
          <p:nvPr/>
        </p:nvSpPr>
        <p:spPr>
          <a:xfrm>
            <a:off x="502920" y="1444272"/>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要点1</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三角函数求值中的化归与转化思想</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5" name="QC_6_BD.1_1#da4ac420b?vaa=1&amp;vcp=1&amp;vop=1&amp;pid=9caa8cb0e&amp;color=0,55,96&amp;vtp=1&amp;bbb=1"/>
              <p:cNvSpPr/>
              <p:nvPr/>
            </p:nvSpPr>
            <p:spPr>
              <a:xfrm>
                <a:off x="502920" y="1831622"/>
                <a:ext cx="10570464" cy="525971"/>
              </a:xfrm>
              <a:prstGeom prst="rect">
                <a:avLst/>
              </a:prstGeom>
              <a:noFill/>
              <a:ln/>
            </p:spPr>
            <p:txBody>
              <a:bodyPr wrap="none" lIns="0" tIns="0" rIns="0" bIns="0" rtlCol="0" anchor="t"/>
              <a:lstStyle/>
              <a:p>
                <a:pPr algn="l" latinLnBrk="1">
                  <a:lnSpc>
                    <a:spcPts val="4500"/>
                  </a:lnSpc>
                </a:pPr>
                <a:r>
                  <a:rPr lang="en-US" altLang="zh-CN" sz="1800" b="1" i="0" dirty="0">
                    <a:solidFill>
                      <a:srgbClr val="003760"/>
                    </a:solidFill>
                    <a:latin typeface="Times New Roman" pitchFamily="34" charset="0"/>
                    <a:ea typeface="微软雅黑" pitchFamily="34" charset="-122"/>
                    <a:cs typeface="Times New Roman" pitchFamily="34" charset="-120"/>
                  </a:rPr>
                  <a:t>例1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𝛼</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𝛽</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均为锐角，</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12</m:t>
                        </m:r>
                      </m:num>
                      <m:den>
                        <m:r>
                          <a:rPr lang="en-US" altLang="zh-CN" sz="1800" b="0" i="0">
                            <a:solidFill>
                              <a:srgbClr val="003760"/>
                            </a:solidFill>
                            <a:latin typeface="Cambria Math" pitchFamily="34" charset="0"/>
                            <a:ea typeface="Cambria Math" pitchFamily="34" charset="-122"/>
                            <a:cs typeface="Cambria Math" pitchFamily="34" charset="-120"/>
                          </a:rPr>
                          <m:t>13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的值为(</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5" name="QC_6_BD.1_1#da4ac420b?vaa=1&amp;vcp=1&amp;vop=1&amp;pid=9caa8cb0e&amp;color=0,55,96&amp;vtp=1&amp;bbb=1"/>
              <p:cNvSpPr>
                <a:spLocks noRot="1" noChangeAspect="1" noMove="1" noResize="1" noEditPoints="1" noAdjustHandles="1" noChangeArrowheads="1" noChangeShapeType="1" noTextEdit="1"/>
              </p:cNvSpPr>
              <p:nvPr/>
            </p:nvSpPr>
            <p:spPr>
              <a:xfrm>
                <a:off x="502920" y="1831622"/>
                <a:ext cx="10570464" cy="525971"/>
              </a:xfrm>
              <a:prstGeom prst="rect">
                <a:avLst/>
              </a:prstGeom>
              <a:blipFill>
                <a:blip r:embed="rId4"/>
                <a:stretch>
                  <a:fillRect l="-1384" b="-14943"/>
                </a:stretch>
              </a:blipFill>
              <a:ln/>
            </p:spPr>
            <p:txBody>
              <a:bodyPr/>
              <a:lstStyle/>
              <a:p>
                <a:r>
                  <a:rPr lang="zh-CN" altLang="en-US">
                    <a:noFill/>
                  </a:rPr>
                  <a:t> </a:t>
                </a:r>
              </a:p>
            </p:txBody>
          </p:sp>
        </mc:Fallback>
      </mc:AlternateContent>
      <p:sp>
        <p:nvSpPr>
          <p:cNvPr id="6" name="QC_6_AN.4_1#da4ac420b.bracket?vaa=1&amp;vcp=1&amp;vop=1&amp;pid=9caa8cb0e&amp;color=0,55,96&amp;vpa=1&amp;vtp=1"/>
          <p:cNvSpPr/>
          <p:nvPr/>
        </p:nvSpPr>
        <p:spPr>
          <a:xfrm>
            <a:off x="7770749" y="2024154"/>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A</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7" name="QC_6_BD.1_2#da4ac420b.choices?vaa=1&amp;vcp=1&amp;vop=1&amp;pid=9caa8cb0e&amp;color=0,55,96&amp;vtp=1&amp;bbb=1"/>
              <p:cNvSpPr/>
              <p:nvPr/>
            </p:nvSpPr>
            <p:spPr>
              <a:xfrm>
                <a:off x="502920" y="2368324"/>
                <a:ext cx="10570464" cy="535559"/>
              </a:xfrm>
              <a:prstGeom prst="rect">
                <a:avLst/>
              </a:prstGeom>
              <a:noFill/>
              <a:ln/>
            </p:spPr>
            <p:txBody>
              <a:bodyPr wrap="none" lIns="0" tIns="0" rIns="0" bIns="0" rtlCol="0" anchor="t"/>
              <a:lstStyle/>
              <a:p>
                <a:pPr latinLnBrk="1">
                  <a:lnSpc>
                    <a:spcPts val="4600"/>
                  </a:lnSpc>
                  <a:tabLst>
                    <a:tab pos="2601341" algn="l"/>
                    <a:tab pos="5393182" algn="l"/>
                    <a:tab pos="796912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63</m:t>
                        </m:r>
                      </m:num>
                      <m:den>
                        <m:r>
                          <a:rPr lang="en-US" altLang="zh-CN" sz="1800" b="0" i="0">
                            <a:solidFill>
                              <a:srgbClr val="003760"/>
                            </a:solidFill>
                            <a:latin typeface="Cambria Math" pitchFamily="34" charset="0"/>
                            <a:ea typeface="Cambria Math" pitchFamily="34" charset="-122"/>
                            <a:cs typeface="Cambria Math" pitchFamily="34" charset="-120"/>
                          </a:rPr>
                          <m:t>65</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63</m:t>
                        </m:r>
                      </m:num>
                      <m:den>
                        <m:r>
                          <a:rPr lang="en-US" altLang="zh-CN" sz="1800" b="0" i="0">
                            <a:solidFill>
                              <a:srgbClr val="003760"/>
                            </a:solidFill>
                            <a:latin typeface="Cambria Math" pitchFamily="34" charset="0"/>
                            <a:ea typeface="Cambria Math" pitchFamily="34" charset="-122"/>
                            <a:cs typeface="Cambria Math" pitchFamily="34" charset="-120"/>
                          </a:rPr>
                          <m:t>65</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33</m:t>
                        </m:r>
                      </m:num>
                      <m:den>
                        <m:r>
                          <a:rPr lang="en-US" altLang="zh-CN" sz="1800" b="0" i="0">
                            <a:solidFill>
                              <a:srgbClr val="003760"/>
                            </a:solidFill>
                            <a:latin typeface="Cambria Math" pitchFamily="34" charset="0"/>
                            <a:ea typeface="Cambria Math" pitchFamily="34" charset="-122"/>
                            <a:cs typeface="Cambria Math" pitchFamily="34" charset="-120"/>
                          </a:rPr>
                          <m:t>65</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33</m:t>
                        </m:r>
                      </m:num>
                      <m:den>
                        <m:r>
                          <a:rPr lang="en-US" altLang="zh-CN" sz="1800" b="0" i="0">
                            <a:solidFill>
                              <a:srgbClr val="003760"/>
                            </a:solidFill>
                            <a:latin typeface="Cambria Math" pitchFamily="34" charset="0"/>
                            <a:ea typeface="Cambria Math" pitchFamily="34" charset="-122"/>
                            <a:cs typeface="Cambria Math" pitchFamily="34" charset="-120"/>
                          </a:rPr>
                          <m:t>65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7" name="QC_6_BD.1_2#da4ac420b.choices?vaa=1&amp;vcp=1&amp;vop=1&amp;pid=9caa8cb0e&amp;color=0,55,96&amp;vtp=1&amp;bbb=1"/>
              <p:cNvSpPr>
                <a:spLocks noRot="1" noChangeAspect="1" noMove="1" noResize="1" noEditPoints="1" noAdjustHandles="1" noChangeArrowheads="1" noChangeShapeType="1" noTextEdit="1"/>
              </p:cNvSpPr>
              <p:nvPr/>
            </p:nvSpPr>
            <p:spPr>
              <a:xfrm>
                <a:off x="502920" y="2368324"/>
                <a:ext cx="10570464" cy="535559"/>
              </a:xfrm>
              <a:prstGeom prst="rect">
                <a:avLst/>
              </a:prstGeom>
              <a:blipFill>
                <a:blip r:embed="rId5"/>
                <a:stretch>
                  <a:fillRect l="-1384" b="-16092"/>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QC_6_EX.2_1#da4ac420b?vaa=1&amp;vcp=1&amp;vop=1&amp;pid=9caa8cb0e&amp;color=0,55,96&amp;vtp=1&amp;bbb=1"/>
              <p:cNvSpPr/>
              <p:nvPr/>
            </p:nvSpPr>
            <p:spPr>
              <a:xfrm>
                <a:off x="502920" y="2914233"/>
                <a:ext cx="10570464" cy="360680"/>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【思路分析】</a:t>
                </a:r>
                <a:r>
                  <a:rPr lang="en-US" altLang="zh-CN" sz="1800" b="0" i="0" dirty="0">
                    <a:solidFill>
                      <a:srgbClr val="003760"/>
                    </a:solidFill>
                    <a:latin typeface="Times New Roman" pitchFamily="34" charset="0"/>
                    <a:ea typeface="微软雅黑" pitchFamily="34" charset="-122"/>
                    <a:cs typeface="Times New Roman" pitchFamily="34" charset="-120"/>
                  </a:rPr>
                  <a:t>根据余弦的差角公式，结合</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,以及同角三角函数关系求解即可.</a:t>
                </a:r>
                <a:endParaRPr lang="en-US" altLang="zh-CN" sz="1800" dirty="0">
                  <a:solidFill>
                    <a:srgbClr val="003760"/>
                  </a:solidFill>
                </a:endParaRPr>
              </a:p>
            </p:txBody>
          </p:sp>
        </mc:Choice>
        <mc:Fallback>
          <p:sp>
            <p:nvSpPr>
              <p:cNvPr id="8" name="QC_6_EX.2_1#da4ac420b?vaa=1&amp;vcp=1&amp;vop=1&amp;pid=9caa8cb0e&amp;color=0,55,96&amp;vtp=1&amp;bbb=1"/>
              <p:cNvSpPr>
                <a:spLocks noRot="1" noChangeAspect="1" noMove="1" noResize="1" noEditPoints="1" noAdjustHandles="1" noChangeArrowheads="1" noChangeShapeType="1" noTextEdit="1"/>
              </p:cNvSpPr>
              <p:nvPr/>
            </p:nvSpPr>
            <p:spPr>
              <a:xfrm>
                <a:off x="502920" y="2914233"/>
                <a:ext cx="10570464" cy="360680"/>
              </a:xfrm>
              <a:prstGeom prst="rect">
                <a:avLst/>
              </a:prstGeom>
              <a:blipFill>
                <a:blip r:embed="rId6"/>
                <a:stretch>
                  <a:fillRect l="-1384" b="-4067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9" name="QC_6_AS.3_1#da4ac420b?vaa=1&amp;vcp=1&amp;vop=1&amp;pid=9caa8cb0e&amp;color=0,55,96&amp;vtp=1&amp;bbb=1&amp;hb=1"/>
              <p:cNvSpPr/>
              <p:nvPr/>
            </p:nvSpPr>
            <p:spPr>
              <a:xfrm>
                <a:off x="502920" y="3278723"/>
                <a:ext cx="10570464" cy="1555750"/>
              </a:xfrm>
              <a:prstGeom prst="rect">
                <a:avLst/>
              </a:prstGeom>
              <a:noFill/>
              <a:ln/>
            </p:spPr>
            <p:txBody>
              <a:bodyPr wrap="none" lIns="0" tIns="0" rIns="0" bIns="0" rtlCol="0" anchor="t"/>
              <a:lstStyle/>
              <a:p>
                <a:pPr algn="l" latinLnBrk="1">
                  <a:lnSpc>
                    <a:spcPts val="46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𝛼</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𝛽</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都为锐角，即</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𝛼</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∈(0,</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∈(0,</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12</m:t>
                        </m:r>
                      </m:num>
                      <m:den>
                        <m:r>
                          <a:rPr lang="en-US" altLang="zh-CN" sz="1800" b="0" i="0">
                            <a:solidFill>
                              <a:srgbClr val="003760"/>
                            </a:solidFill>
                            <a:latin typeface="Cambria Math" pitchFamily="34" charset="0"/>
                            <a:ea typeface="Cambria Math" pitchFamily="34" charset="-122"/>
                            <a:cs typeface="Cambria Math" pitchFamily="34" charset="-120"/>
                          </a:rPr>
                          <m:t>13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p>
              <a:p>
                <a:pPr latinLnBrk="1">
                  <a:lnSpc>
                    <a:spcPts val="3500"/>
                  </a:lnSpc>
                </a:pP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num>
                      <m:den>
                        <m:r>
                          <a:rPr lang="en-US" altLang="zh-CN" sz="1800" b="0" i="0">
                            <a:solidFill>
                              <a:srgbClr val="003760"/>
                            </a:solidFill>
                            <a:latin typeface="Cambria Math" pitchFamily="34" charset="0"/>
                            <a:ea typeface="Cambria Math" pitchFamily="34" charset="-122"/>
                            <a:cs typeface="Cambria Math" pitchFamily="34" charset="-120"/>
                          </a:rPr>
                          <m:t>13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p>
              <a:p>
                <a:pPr latinLnBrk="1">
                  <a:lnSpc>
                    <a:spcPts val="4500"/>
                  </a:lnSpc>
                </a:pPr>
                <a14:m>
                  <m:oMath xmlns:m="http://schemas.openxmlformats.org/officeDocument/2006/math">
                    <m:r>
                      <m:rPr>
                        <m:sty m:val="p"/>
                      </m:rPr>
                      <a:rPr lang="en-US" altLang="zh-CN" b="0" i="0" smtClean="0">
                        <a:solidFill>
                          <a:srgbClr val="003760"/>
                        </a:solidFill>
                        <a:latin typeface="Cambria Math" pitchFamily="34" charset="0"/>
                        <a:ea typeface="Cambria Math" pitchFamily="34" charset="-122"/>
                        <a:cs typeface="Cambria Math" pitchFamily="34" charset="-120"/>
                      </a:rPr>
                      <m:t>cos</m:t>
                    </m:r>
                    <m:r>
                      <m:rPr>
                        <m:nor/>
                      </m:rPr>
                      <a:rPr lang="en-US" altLang="zh-CN" b="0" i="0" smtClean="0">
                        <a:solidFill>
                          <a:srgbClr val="003760"/>
                        </a:solidFill>
                        <a:latin typeface="Cambria Math" pitchFamily="34" charset="0"/>
                        <a:ea typeface="Cambria Math" pitchFamily="34" charset="-122"/>
                        <a:cs typeface="Cambria Math" pitchFamily="34" charset="-120"/>
                      </a:rPr>
                      <m:t> </m:t>
                    </m:r>
                    <m:r>
                      <a:rPr lang="en-US" altLang="zh-CN" b="0" i="0" smtClean="0">
                        <a:solidFill>
                          <a:srgbClr val="003760"/>
                        </a:solidFill>
                        <a:latin typeface="Cambria Math" pitchFamily="34" charset="0"/>
                        <a:ea typeface="Cambria Math" pitchFamily="34" charset="-122"/>
                        <a:cs typeface="Cambria Math" pitchFamily="34" charset="-120"/>
                      </a:rPr>
                      <m:t>𝛽</m:t>
                    </m:r>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cos</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𝛼</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𝛽</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𝛼</m:t>
                    </m:r>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cos</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𝛼</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𝛽</m:t>
                    </m:r>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cos</m:t>
                    </m:r>
                    <m:r>
                      <m:rPr>
                        <m:nor/>
                      </m:rPr>
                      <a:rPr lang="en-US" altLang="zh-CN" b="0" i="0" smtClean="0">
                        <a:solidFill>
                          <a:srgbClr val="003760"/>
                        </a:solidFill>
                        <a:latin typeface="Cambria Math" pitchFamily="34" charset="0"/>
                        <a:ea typeface="Cambria Math" pitchFamily="34" charset="-122"/>
                        <a:cs typeface="Cambria Math" pitchFamily="34" charset="-120"/>
                      </a:rPr>
                      <m:t> </m:t>
                    </m:r>
                    <m:r>
                      <a:rPr lang="en-US" altLang="zh-CN" b="0" i="0" smtClean="0">
                        <a:solidFill>
                          <a:srgbClr val="003760"/>
                        </a:solidFill>
                        <a:latin typeface="Cambria Math" pitchFamily="34" charset="0"/>
                        <a:ea typeface="Cambria Math" pitchFamily="34" charset="-122"/>
                        <a:cs typeface="Cambria Math" pitchFamily="34" charset="-120"/>
                      </a:rPr>
                      <m:t>𝛼</m:t>
                    </m:r>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sin</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𝛼</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𝛽</m:t>
                    </m:r>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sin</m:t>
                    </m:r>
                    <m:r>
                      <m:rPr>
                        <m:nor/>
                      </m:rPr>
                      <a:rPr lang="en-US" altLang="zh-CN" b="0" i="0" smtClean="0">
                        <a:solidFill>
                          <a:srgbClr val="003760"/>
                        </a:solidFill>
                        <a:latin typeface="Cambria Math" pitchFamily="34" charset="0"/>
                        <a:ea typeface="Cambria Math" pitchFamily="34" charset="-122"/>
                        <a:cs typeface="Cambria Math" pitchFamily="34" charset="-120"/>
                      </a:rPr>
                      <m:t> </m:t>
                    </m:r>
                    <m:r>
                      <a:rPr lang="en-US" altLang="zh-CN" b="0" i="0" smtClean="0">
                        <a:solidFill>
                          <a:srgbClr val="003760"/>
                        </a:solidFill>
                        <a:latin typeface="Cambria Math" pitchFamily="34" charset="0"/>
                        <a:ea typeface="Cambria Math" pitchFamily="34" charset="-122"/>
                        <a:cs typeface="Cambria Math" pitchFamily="34" charset="-120"/>
                      </a:rPr>
                      <m:t>𝛼</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4</m:t>
                        </m:r>
                      </m:num>
                      <m:den>
                        <m:r>
                          <a:rPr lang="en-US" altLang="zh-CN" b="0" i="0">
                            <a:solidFill>
                              <a:srgbClr val="003760"/>
                            </a:solidFill>
                            <a:latin typeface="Cambria Math" pitchFamily="34" charset="0"/>
                            <a:ea typeface="Cambria Math" pitchFamily="34" charset="-122"/>
                            <a:cs typeface="Cambria Math" pitchFamily="34" charset="-120"/>
                          </a:rPr>
                          <m:t>5</m:t>
                        </m:r>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12</m:t>
                        </m:r>
                      </m:num>
                      <m:den>
                        <m:r>
                          <a:rPr lang="en-US" altLang="zh-CN" b="0" i="0">
                            <a:solidFill>
                              <a:srgbClr val="003760"/>
                            </a:solidFill>
                            <a:latin typeface="Cambria Math" pitchFamily="34" charset="0"/>
                            <a:ea typeface="Cambria Math" pitchFamily="34" charset="-122"/>
                            <a:cs typeface="Cambria Math" pitchFamily="34" charset="-120"/>
                          </a:rPr>
                          <m:t>13</m:t>
                        </m:r>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3</m:t>
                        </m:r>
                      </m:num>
                      <m:den>
                        <m:r>
                          <a:rPr lang="en-US" altLang="zh-CN" b="0" i="0">
                            <a:solidFill>
                              <a:srgbClr val="003760"/>
                            </a:solidFill>
                            <a:latin typeface="Cambria Math" pitchFamily="34" charset="0"/>
                            <a:ea typeface="Cambria Math" pitchFamily="34" charset="-122"/>
                            <a:cs typeface="Cambria Math" pitchFamily="34" charset="-120"/>
                          </a:rPr>
                          <m:t>5</m:t>
                        </m:r>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5</m:t>
                        </m:r>
                      </m:num>
                      <m:den>
                        <m:r>
                          <a:rPr lang="en-US" altLang="zh-CN" b="0" i="0">
                            <a:solidFill>
                              <a:srgbClr val="003760"/>
                            </a:solidFill>
                            <a:latin typeface="Cambria Math" pitchFamily="34" charset="0"/>
                            <a:ea typeface="Cambria Math" pitchFamily="34" charset="-122"/>
                            <a:cs typeface="Cambria Math" pitchFamily="34" charset="-120"/>
                          </a:rPr>
                          <m:t>13</m:t>
                        </m:r>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63</m:t>
                        </m:r>
                      </m:num>
                      <m:den>
                        <m:r>
                          <a:rPr lang="en-US" altLang="zh-CN" b="0" i="0">
                            <a:solidFill>
                              <a:srgbClr val="003760"/>
                            </a:solidFill>
                            <a:latin typeface="Cambria Math" pitchFamily="34" charset="0"/>
                            <a:ea typeface="Cambria Math" pitchFamily="34" charset="-122"/>
                            <a:cs typeface="Cambria Math" pitchFamily="34" charset="-120"/>
                          </a:rPr>
                          <m:t>65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9" name="QC_6_AS.3_1#da4ac420b?vaa=1&amp;vcp=1&amp;vop=1&amp;pid=9caa8cb0e&amp;color=0,55,96&amp;vtp=1&amp;bbb=1&amp;hb=1"/>
              <p:cNvSpPr>
                <a:spLocks noRot="1" noChangeAspect="1" noMove="1" noResize="1" noEditPoints="1" noAdjustHandles="1" noChangeArrowheads="1" noChangeShapeType="1" noTextEdit="1"/>
              </p:cNvSpPr>
              <p:nvPr/>
            </p:nvSpPr>
            <p:spPr>
              <a:xfrm>
                <a:off x="502920" y="3278723"/>
                <a:ext cx="10570464" cy="1555750"/>
              </a:xfrm>
              <a:prstGeom prst="rect">
                <a:avLst/>
              </a:prstGeom>
              <a:blipFill>
                <a:blip r:embed="rId7"/>
                <a:stretch>
                  <a:fillRect l="-1384" r="-1153" b="-509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fade">
                                      <p:cBhvr>
                                        <p:cTn id="7" dur="500"/>
                                        <p:tgtEl>
                                          <p:spTgt spid="8">
                                            <p:bg/>
                                          </p:spTgt>
                                        </p:tgtEl>
                                      </p:cBhvr>
                                    </p:animEffect>
                                    <p:anim calcmode="lin" valueType="num">
                                      <p:cBhvr>
                                        <p:cTn id="8" dur="500" fill="hold"/>
                                        <p:tgtEl>
                                          <p:spTgt spid="8">
                                            <p:bg/>
                                          </p:spTgt>
                                        </p:tgtEl>
                                        <p:attrNameLst>
                                          <p:attrName>ppt_x</p:attrName>
                                        </p:attrNameLst>
                                      </p:cBhvr>
                                      <p:tavLst>
                                        <p:tav tm="0">
                                          <p:val>
                                            <p:strVal val="#ppt_x"/>
                                          </p:val>
                                        </p:tav>
                                        <p:tav tm="100000">
                                          <p:val>
                                            <p:strVal val="#ppt_x"/>
                                          </p:val>
                                        </p:tav>
                                      </p:tavLst>
                                    </p:anim>
                                    <p:anim calcmode="lin" valueType="num">
                                      <p:cBhvr>
                                        <p:cTn id="9" dur="500" fill="hold"/>
                                        <p:tgtEl>
                                          <p:spTgt spid="8">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fade">
                                      <p:cBhvr>
                                        <p:cTn id="12" dur="500"/>
                                        <p:tgtEl>
                                          <p:spTgt spid="8">
                                            <p:txEl>
                                              <p:pRg st="0" end="0"/>
                                            </p:txEl>
                                          </p:spTgt>
                                        </p:tgtEl>
                                      </p:cBhvr>
                                    </p:animEffect>
                                    <p:anim calcmode="lin" valueType="num">
                                      <p:cBhvr>
                                        <p:cTn id="1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9">
                                            <p:bg/>
                                          </p:spTgt>
                                        </p:tgtEl>
                                        <p:attrNameLst>
                                          <p:attrName>style.visibility</p:attrName>
                                        </p:attrNameLst>
                                      </p:cBhvr>
                                      <p:to>
                                        <p:strVal val="visible"/>
                                      </p:to>
                                    </p:set>
                                    <p:animEffect transition="in" filter="fade">
                                      <p:cBhvr>
                                        <p:cTn id="19" dur="500"/>
                                        <p:tgtEl>
                                          <p:spTgt spid="9">
                                            <p:bg/>
                                          </p:spTgt>
                                        </p:tgtEl>
                                      </p:cBhvr>
                                    </p:animEffect>
                                    <p:anim calcmode="lin" valueType="num">
                                      <p:cBhvr>
                                        <p:cTn id="20" dur="500" fill="hold"/>
                                        <p:tgtEl>
                                          <p:spTgt spid="9">
                                            <p:bg/>
                                          </p:spTgt>
                                        </p:tgtEl>
                                        <p:attrNameLst>
                                          <p:attrName>ppt_x</p:attrName>
                                        </p:attrNameLst>
                                      </p:cBhvr>
                                      <p:tavLst>
                                        <p:tav tm="0">
                                          <p:val>
                                            <p:strVal val="#ppt_x"/>
                                          </p:val>
                                        </p:tav>
                                        <p:tav tm="100000">
                                          <p:val>
                                            <p:strVal val="#ppt_x"/>
                                          </p:val>
                                        </p:tav>
                                      </p:tavLst>
                                    </p:anim>
                                    <p:anim calcmode="lin" valueType="num">
                                      <p:cBhvr>
                                        <p:cTn id="21" dur="500" fill="hold"/>
                                        <p:tgtEl>
                                          <p:spTgt spid="9">
                                            <p:bg/>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9">
                                            <p:txEl>
                                              <p:pRg st="0" end="0"/>
                                            </p:txEl>
                                          </p:spTgt>
                                        </p:tgtEl>
                                        <p:attrNameLst>
                                          <p:attrName>style.visibility</p:attrName>
                                        </p:attrNameLst>
                                      </p:cBhvr>
                                      <p:to>
                                        <p:strVal val="visible"/>
                                      </p:to>
                                    </p:set>
                                    <p:animEffect transition="in" filter="fade">
                                      <p:cBhvr>
                                        <p:cTn id="24" dur="500"/>
                                        <p:tgtEl>
                                          <p:spTgt spid="9">
                                            <p:txEl>
                                              <p:pRg st="0" end="0"/>
                                            </p:txEl>
                                          </p:spTgt>
                                        </p:tgtEl>
                                      </p:cBhvr>
                                    </p:animEffect>
                                    <p:anim calcmode="lin" valueType="num">
                                      <p:cBhvr>
                                        <p:cTn id="25"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26" dur="500" fill="hold"/>
                                        <p:tgtEl>
                                          <p:spTgt spid="9">
                                            <p:txEl>
                                              <p:pRg st="0" end="0"/>
                                            </p:txEl>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9">
                                            <p:txEl>
                                              <p:pRg st="1" end="1"/>
                                            </p:txEl>
                                          </p:spTgt>
                                        </p:tgtEl>
                                        <p:attrNameLst>
                                          <p:attrName>style.visibility</p:attrName>
                                        </p:attrNameLst>
                                      </p:cBhvr>
                                      <p:to>
                                        <p:strVal val="visible"/>
                                      </p:to>
                                    </p:set>
                                    <p:animEffect transition="in" filter="fade">
                                      <p:cBhvr>
                                        <p:cTn id="29" dur="500"/>
                                        <p:tgtEl>
                                          <p:spTgt spid="9">
                                            <p:txEl>
                                              <p:pRg st="1" end="1"/>
                                            </p:txEl>
                                          </p:spTgt>
                                        </p:tgtEl>
                                      </p:cBhvr>
                                    </p:animEffect>
                                    <p:anim calcmode="lin" valueType="num">
                                      <p:cBhvr>
                                        <p:cTn id="30"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p:cTn id="31" dur="500" fill="hold"/>
                                        <p:tgtEl>
                                          <p:spTgt spid="9">
                                            <p:txEl>
                                              <p:pRg st="1" end="1"/>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9">
                                            <p:txEl>
                                              <p:pRg st="2" end="2"/>
                                            </p:txEl>
                                          </p:spTgt>
                                        </p:tgtEl>
                                        <p:attrNameLst>
                                          <p:attrName>style.visibility</p:attrName>
                                        </p:attrNameLst>
                                      </p:cBhvr>
                                      <p:to>
                                        <p:strVal val="visible"/>
                                      </p:to>
                                    </p:set>
                                    <p:animEffect transition="in" filter="fade">
                                      <p:cBhvr>
                                        <p:cTn id="34" dur="500"/>
                                        <p:tgtEl>
                                          <p:spTgt spid="9">
                                            <p:txEl>
                                              <p:pRg st="2" end="2"/>
                                            </p:txEl>
                                          </p:spTgt>
                                        </p:tgtEl>
                                      </p:cBhvr>
                                    </p:animEffect>
                                    <p:anim calcmode="lin" valueType="num">
                                      <p:cBhvr>
                                        <p:cTn id="35"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p:cTn id="36" dur="500" fill="hold"/>
                                        <p:tgtEl>
                                          <p:spTgt spid="9">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6">
                                            <p:bg/>
                                          </p:spTgt>
                                        </p:tgtEl>
                                        <p:attrNameLst>
                                          <p:attrName>style.visibility</p:attrName>
                                        </p:attrNameLst>
                                      </p:cBhvr>
                                      <p:to>
                                        <p:strVal val="visible"/>
                                      </p:to>
                                    </p:set>
                                    <p:animEffect transition="in" filter="fade">
                                      <p:cBhvr>
                                        <p:cTn id="41" dur="500"/>
                                        <p:tgtEl>
                                          <p:spTgt spid="6">
                                            <p:bg/>
                                          </p:spTgt>
                                        </p:tgtEl>
                                      </p:cBhvr>
                                    </p:animEffect>
                                    <p:anim calcmode="lin" valueType="num">
                                      <p:cBhvr>
                                        <p:cTn id="42" dur="500" fill="hold"/>
                                        <p:tgtEl>
                                          <p:spTgt spid="6">
                                            <p:bg/>
                                          </p:spTgt>
                                        </p:tgtEl>
                                        <p:attrNameLst>
                                          <p:attrName>ppt_x</p:attrName>
                                        </p:attrNameLst>
                                      </p:cBhvr>
                                      <p:tavLst>
                                        <p:tav tm="0">
                                          <p:val>
                                            <p:strVal val="#ppt_x"/>
                                          </p:val>
                                        </p:tav>
                                        <p:tav tm="100000">
                                          <p:val>
                                            <p:strVal val="#ppt_x"/>
                                          </p:val>
                                        </p:tav>
                                      </p:tavLst>
                                    </p:anim>
                                    <p:anim calcmode="lin" valueType="num">
                                      <p:cBhvr>
                                        <p:cTn id="43" dur="500" fill="hold"/>
                                        <p:tgtEl>
                                          <p:spTgt spid="6">
                                            <p:bg/>
                                          </p:spTgt>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6">
                                            <p:txEl>
                                              <p:pRg st="0" end="0"/>
                                            </p:txEl>
                                          </p:spTgt>
                                        </p:tgtEl>
                                        <p:attrNameLst>
                                          <p:attrName>style.visibility</p:attrName>
                                        </p:attrNameLst>
                                      </p:cBhvr>
                                      <p:to>
                                        <p:strVal val="visible"/>
                                      </p:to>
                                    </p:set>
                                    <p:animEffect transition="in" filter="fade">
                                      <p:cBhvr>
                                        <p:cTn id="46" dur="500"/>
                                        <p:tgtEl>
                                          <p:spTgt spid="6">
                                            <p:txEl>
                                              <p:pRg st="0" end="0"/>
                                            </p:txEl>
                                          </p:spTgt>
                                        </p:tgtEl>
                                      </p:cBhvr>
                                    </p:animEffect>
                                    <p:anim calcmode="lin" valueType="num">
                                      <p:cBhvr>
                                        <p:cTn id="4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48" dur="5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8" grpId="0" build="p" animBg="1"/>
      <p:bldP spid="9"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6_1#cef503c0e?vcp=1&amp;vop=1&amp;pid=9caa8cb0e&amp;color=0,55,96&amp;vtp=1&amp;bt=1&amp;bbb=1"/>
              <p:cNvSpPr/>
              <p:nvPr/>
            </p:nvSpPr>
            <p:spPr>
              <a:xfrm>
                <a:off x="502920" y="2335961"/>
                <a:ext cx="10570464" cy="549085"/>
              </a:xfrm>
              <a:prstGeom prst="rect">
                <a:avLst/>
              </a:prstGeom>
              <a:noFill/>
              <a:ln/>
            </p:spPr>
            <p:txBody>
              <a:bodyPr wrap="none" lIns="0" tIns="0" rIns="0" bIns="0" rtlCol="0" anchor="t"/>
              <a:lstStyle/>
              <a:p>
                <a:pPr algn="l" latinLnBrk="1">
                  <a:lnSpc>
                    <a:spcPts val="47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例2</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化简：</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10</m:t>
                            </m:r>
                          </m:e>
                          <m:sup>
                            <m:r>
                              <a:rPr lang="en-US" altLang="zh-CN" sz="1800" b="0" i="0">
                                <a:solidFill>
                                  <a:srgbClr val="003760"/>
                                </a:solidFill>
                                <a:latin typeface="Cambria Math" pitchFamily="34" charset="0"/>
                                <a:ea typeface="Cambria Math" pitchFamily="34" charset="-122"/>
                                <a:cs typeface="Cambria Math" pitchFamily="34" charset="-120"/>
                              </a:rPr>
                              <m:t>∘</m:t>
                            </m:r>
                          </m:sup>
                        </m:sSup>
                      </m:num>
                      <m:den>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50</m:t>
                            </m:r>
                          </m:e>
                          <m:sup>
                            <m:r>
                              <a:rPr lang="en-US" altLang="zh-CN" sz="1800" b="0" i="0">
                                <a:solidFill>
                                  <a:srgbClr val="003760"/>
                                </a:solidFill>
                                <a:latin typeface="Cambria Math" pitchFamily="34" charset="0"/>
                                <a:ea typeface="Cambria Math" pitchFamily="34" charset="-122"/>
                                <a:cs typeface="Cambria Math" pitchFamily="34" charset="-120"/>
                              </a:rPr>
                              <m:t>∘</m:t>
                            </m:r>
                          </m:sup>
                        </m:sSup>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O_6_BD.6_1#cef503c0e?vcp=1&amp;vop=1&amp;pid=9caa8cb0e&amp;color=0,55,96&amp;vtp=1&amp;bt=1&amp;bbb=1"/>
              <p:cNvSpPr>
                <a:spLocks noRot="1" noChangeAspect="1" noMove="1" noResize="1" noEditPoints="1" noAdjustHandles="1" noChangeArrowheads="1" noChangeShapeType="1" noTextEdit="1"/>
              </p:cNvSpPr>
              <p:nvPr/>
            </p:nvSpPr>
            <p:spPr>
              <a:xfrm>
                <a:off x="502920" y="2335961"/>
                <a:ext cx="10570464" cy="549085"/>
              </a:xfrm>
              <a:prstGeom prst="rect">
                <a:avLst/>
              </a:prstGeom>
              <a:blipFill>
                <a:blip r:embed="rId3"/>
                <a:stretch>
                  <a:fillRect b="-15556"/>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EX.7_1#cef503c0e?vcp=1&amp;vop=1&amp;pid=9caa8cb0e&amp;color=0,55,96&amp;vtp=1&amp;bbb=1&amp;hb=1"/>
              <p:cNvSpPr/>
              <p:nvPr/>
            </p:nvSpPr>
            <p:spPr>
              <a:xfrm>
                <a:off x="502920" y="2890697"/>
                <a:ext cx="10570464" cy="811340"/>
              </a:xfrm>
              <a:prstGeom prst="rect">
                <a:avLst/>
              </a:prstGeom>
              <a:noFill/>
              <a:ln/>
            </p:spPr>
            <p:txBody>
              <a:bodyPr wrap="none" lIns="0" tIns="0" rIns="0" bIns="0" rtlCol="0" anchor="t"/>
              <a:lstStyle/>
              <a:p>
                <a:pPr algn="l" latinLnBrk="1">
                  <a:lnSpc>
                    <a:spcPts val="3600"/>
                  </a:lnSpc>
                </a:pPr>
                <a:r>
                  <a:rPr lang="en-US" altLang="zh-CN" sz="1800" b="1" i="0" dirty="0">
                    <a:solidFill>
                      <a:srgbClr val="003760"/>
                    </a:solidFill>
                    <a:latin typeface="Times New Roman" pitchFamily="34" charset="0"/>
                    <a:ea typeface="微软雅黑" pitchFamily="34" charset="-122"/>
                    <a:cs typeface="Times New Roman" pitchFamily="34" charset="-120"/>
                  </a:rPr>
                  <a:t>【思路分析】</a:t>
                </a:r>
                <a:r>
                  <a:rPr lang="en-US" altLang="zh-CN" sz="1800" b="0" i="0" dirty="0">
                    <a:solidFill>
                      <a:srgbClr val="003760"/>
                    </a:solidFill>
                    <a:latin typeface="Times New Roman" pitchFamily="34" charset="0"/>
                    <a:ea typeface="微软雅黑" pitchFamily="34" charset="-122"/>
                    <a:cs typeface="Times New Roman" pitchFamily="34" charset="-120"/>
                  </a:rPr>
                  <a:t>题目中既有弦函数又有切函数，又</a:t>
                </a:r>
                <a14:m>
                  <m:oMath xmlns:m="http://schemas.openxmlformats.org/officeDocument/2006/math">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60</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err="1">
                    <a:solidFill>
                      <a:srgbClr val="003760"/>
                    </a:solidFill>
                    <a:latin typeface="Times New Roman" pitchFamily="34" charset="0"/>
                    <a:ea typeface="微软雅黑" pitchFamily="34" charset="-122"/>
                    <a:cs typeface="Times New Roman" pitchFamily="34" charset="-120"/>
                  </a:rPr>
                  <a:t>因此可将切化弦，统一为弦函数，然</a:t>
                </a:r>
                <a:endParaRPr lang="en-US" altLang="zh-CN" sz="1800" b="0" i="0" dirty="0">
                  <a:solidFill>
                    <a:srgbClr val="003760"/>
                  </a:solidFill>
                  <a:latin typeface="Times New Roman" pitchFamily="34" charset="0"/>
                  <a:ea typeface="微软雅黑" pitchFamily="34" charset="-122"/>
                  <a:cs typeface="Times New Roman" pitchFamily="34" charset="-120"/>
                </a:endParaRPr>
              </a:p>
              <a:p>
                <a:pPr latinLnBrk="1">
                  <a:lnSpc>
                    <a:spcPts val="3100"/>
                  </a:lnSpc>
                </a:pPr>
                <a:r>
                  <a:rPr lang="en-US" altLang="zh-CN" b="0" i="0" dirty="0" err="1">
                    <a:solidFill>
                      <a:srgbClr val="003760"/>
                    </a:solidFill>
                    <a:latin typeface="Times New Roman" pitchFamily="34" charset="0"/>
                    <a:ea typeface="微软雅黑" pitchFamily="34" charset="-122"/>
                    <a:cs typeface="Times New Roman" pitchFamily="34" charset="-120"/>
                  </a:rPr>
                  <a:t>后利用和差角的正、余弦公式将其化简求值</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p:sp>
            <p:nvSpPr>
              <p:cNvPr id="3" name="QO_6_EX.7_1#cef503c0e?vcp=1&amp;vop=1&amp;pid=9caa8cb0e&amp;color=0,55,96&amp;vtp=1&amp;bbb=1&amp;hb=1"/>
              <p:cNvSpPr>
                <a:spLocks noRot="1" noChangeAspect="1" noMove="1" noResize="1" noEditPoints="1" noAdjustHandles="1" noChangeArrowheads="1" noChangeShapeType="1" noTextEdit="1"/>
              </p:cNvSpPr>
              <p:nvPr/>
            </p:nvSpPr>
            <p:spPr>
              <a:xfrm>
                <a:off x="502920" y="2890697"/>
                <a:ext cx="10570464" cy="811340"/>
              </a:xfrm>
              <a:prstGeom prst="rect">
                <a:avLst/>
              </a:prstGeom>
              <a:blipFill>
                <a:blip r:embed="rId4"/>
                <a:stretch>
                  <a:fillRect l="-1384" b="-1729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6_AN.8_1#cef503c0e?vcp=1&amp;vop=1&amp;pid=9caa8cb0e&amp;color=0,55,96&amp;vtp=1&amp;bbb=1&amp;hb=1"/>
              <p:cNvSpPr/>
              <p:nvPr/>
            </p:nvSpPr>
            <p:spPr>
              <a:xfrm>
                <a:off x="502920" y="3753790"/>
                <a:ext cx="10570464" cy="83820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1"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原式</a:t>
                </a:r>
              </a:p>
              <a:p>
                <a:pPr latinLnBrk="1">
                  <a:lnSpc>
                    <a:spcPts val="3300"/>
                  </a:lnSpc>
                </a:pP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sin</m:t>
                        </m:r>
                        <m:r>
                          <m:rPr>
                            <m:nor/>
                          </m:rPr>
                          <a:rPr lang="en-US" altLang="zh-CN" b="0" i="0">
                            <a:solidFill>
                              <a:srgbClr val="003760"/>
                            </a:solidFill>
                            <a:latin typeface="Cambria Math" pitchFamily="34" charset="0"/>
                            <a:ea typeface="Cambria Math" pitchFamily="34" charset="-122"/>
                            <a:cs typeface="Cambria Math" pitchFamily="34" charset="-120"/>
                          </a:rPr>
                          <m:t> </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10</m:t>
                            </m:r>
                          </m:e>
                          <m:sup>
                            <m:r>
                              <a:rPr lang="en-US" altLang="zh-CN" b="0" i="0">
                                <a:solidFill>
                                  <a:srgbClr val="003760"/>
                                </a:solidFill>
                                <a:latin typeface="Cambria Math" pitchFamily="34" charset="0"/>
                                <a:ea typeface="Cambria Math" pitchFamily="34" charset="-122"/>
                                <a:cs typeface="Cambria Math" pitchFamily="34" charset="-120"/>
                              </a:rPr>
                              <m:t>∘</m:t>
                            </m:r>
                          </m:sup>
                        </m:sSup>
                      </m:num>
                      <m:den>
                        <m:r>
                          <m:rPr>
                            <m:sty m:val="p"/>
                          </m:rPr>
                          <a:rPr lang="en-US" altLang="zh-CN" b="0" i="0">
                            <a:solidFill>
                              <a:srgbClr val="003760"/>
                            </a:solidFill>
                            <a:latin typeface="Cambria Math" pitchFamily="34" charset="0"/>
                            <a:ea typeface="Cambria Math" pitchFamily="34" charset="-122"/>
                            <a:cs typeface="Cambria Math" pitchFamily="34" charset="-120"/>
                          </a:rPr>
                          <m:t>cos</m:t>
                        </m:r>
                        <m:r>
                          <m:rPr>
                            <m:nor/>
                          </m:rPr>
                          <a:rPr lang="en-US" altLang="zh-CN" b="0" i="0">
                            <a:solidFill>
                              <a:srgbClr val="003760"/>
                            </a:solidFill>
                            <a:latin typeface="Cambria Math" pitchFamily="34" charset="0"/>
                            <a:ea typeface="Cambria Math" pitchFamily="34" charset="-122"/>
                            <a:cs typeface="Cambria Math" pitchFamily="34" charset="-120"/>
                          </a:rPr>
                          <m:t> </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10</m:t>
                            </m:r>
                          </m:e>
                          <m:sup>
                            <m:r>
                              <a:rPr lang="en-US" altLang="zh-CN" b="0" i="0">
                                <a:solidFill>
                                  <a:srgbClr val="003760"/>
                                </a:solidFill>
                                <a:latin typeface="Cambria Math" pitchFamily="34" charset="0"/>
                                <a:ea typeface="Cambria Math" pitchFamily="34" charset="-122"/>
                                <a:cs typeface="Cambria Math" pitchFamily="34" charset="-120"/>
                              </a:rPr>
                              <m:t>∘</m:t>
                            </m:r>
                          </m:sup>
                        </m:sSup>
                      </m:den>
                    </m:f>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sin</m:t>
                        </m:r>
                        <m:r>
                          <m:rPr>
                            <m:nor/>
                          </m:rPr>
                          <a:rPr lang="en-US" altLang="zh-CN" b="0" i="0">
                            <a:solidFill>
                              <a:srgbClr val="003760"/>
                            </a:solidFill>
                            <a:latin typeface="Cambria Math" pitchFamily="34" charset="0"/>
                            <a:ea typeface="Cambria Math" pitchFamily="34" charset="-122"/>
                            <a:cs typeface="Cambria Math" pitchFamily="34" charset="-120"/>
                          </a:rPr>
                          <m:t> </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60</m:t>
                            </m:r>
                          </m:e>
                          <m:sup>
                            <m:r>
                              <a:rPr lang="en-US" altLang="zh-CN" b="0" i="0">
                                <a:solidFill>
                                  <a:srgbClr val="003760"/>
                                </a:solidFill>
                                <a:latin typeface="Cambria Math" pitchFamily="34" charset="0"/>
                                <a:ea typeface="Cambria Math" pitchFamily="34" charset="-122"/>
                                <a:cs typeface="Cambria Math" pitchFamily="34" charset="-120"/>
                              </a:rPr>
                              <m:t>∘</m:t>
                            </m:r>
                          </m:sup>
                        </m:sSup>
                      </m:num>
                      <m:den>
                        <m:r>
                          <m:rPr>
                            <m:sty m:val="p"/>
                          </m:rPr>
                          <a:rPr lang="en-US" altLang="zh-CN" b="0" i="0">
                            <a:solidFill>
                              <a:srgbClr val="003760"/>
                            </a:solidFill>
                            <a:latin typeface="Cambria Math" pitchFamily="34" charset="0"/>
                            <a:ea typeface="Cambria Math" pitchFamily="34" charset="-122"/>
                            <a:cs typeface="Cambria Math" pitchFamily="34" charset="-120"/>
                          </a:rPr>
                          <m:t>cos</m:t>
                        </m:r>
                        <m:r>
                          <m:rPr>
                            <m:nor/>
                          </m:rPr>
                          <a:rPr lang="en-US" altLang="zh-CN" b="0" i="0">
                            <a:solidFill>
                              <a:srgbClr val="003760"/>
                            </a:solidFill>
                            <a:latin typeface="Cambria Math" pitchFamily="34" charset="0"/>
                            <a:ea typeface="Cambria Math" pitchFamily="34" charset="-122"/>
                            <a:cs typeface="Cambria Math" pitchFamily="34" charset="-120"/>
                          </a:rPr>
                          <m:t> </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60</m:t>
                            </m:r>
                          </m:e>
                          <m:sup>
                            <m:r>
                              <a:rPr lang="en-US" altLang="zh-CN" b="0" i="0">
                                <a:solidFill>
                                  <a:srgbClr val="003760"/>
                                </a:solidFill>
                                <a:latin typeface="Cambria Math" pitchFamily="34" charset="0"/>
                                <a:ea typeface="Cambria Math" pitchFamily="34" charset="-122"/>
                                <a:cs typeface="Cambria Math" pitchFamily="34" charset="-120"/>
                              </a:rPr>
                              <m:t>∘</m:t>
                            </m:r>
                          </m:sup>
                        </m:sSup>
                      </m:den>
                    </m:f>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cos</m:t>
                        </m:r>
                        <m:r>
                          <m:rPr>
                            <m:nor/>
                          </m:rPr>
                          <a:rPr lang="en-US" altLang="zh-CN" b="0" i="0">
                            <a:solidFill>
                              <a:srgbClr val="003760"/>
                            </a:solidFill>
                            <a:latin typeface="Cambria Math" pitchFamily="34" charset="0"/>
                            <a:ea typeface="Cambria Math" pitchFamily="34" charset="-122"/>
                            <a:cs typeface="Cambria Math" pitchFamily="34" charset="-120"/>
                          </a:rPr>
                          <m:t> </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10</m:t>
                            </m:r>
                          </m:e>
                          <m:sup>
                            <m:r>
                              <a:rPr lang="en-US" altLang="zh-CN" b="0" i="0">
                                <a:solidFill>
                                  <a:srgbClr val="003760"/>
                                </a:solidFill>
                                <a:latin typeface="Cambria Math" pitchFamily="34" charset="0"/>
                                <a:ea typeface="Cambria Math" pitchFamily="34" charset="-122"/>
                                <a:cs typeface="Cambria Math" pitchFamily="34" charset="-120"/>
                              </a:rPr>
                              <m:t>∘</m:t>
                            </m:r>
                          </m:sup>
                        </m:sSup>
                      </m:num>
                      <m:den>
                        <m:r>
                          <m:rPr>
                            <m:sty m:val="p"/>
                          </m:rPr>
                          <a:rPr lang="en-US" altLang="zh-CN" b="0" i="0">
                            <a:solidFill>
                              <a:srgbClr val="003760"/>
                            </a:solidFill>
                            <a:latin typeface="Cambria Math" pitchFamily="34" charset="0"/>
                            <a:ea typeface="Cambria Math" pitchFamily="34" charset="-122"/>
                            <a:cs typeface="Cambria Math" pitchFamily="34" charset="-120"/>
                          </a:rPr>
                          <m:t>sin</m:t>
                        </m:r>
                        <m:r>
                          <m:rPr>
                            <m:nor/>
                          </m:rPr>
                          <a:rPr lang="en-US" altLang="zh-CN" b="0" i="0">
                            <a:solidFill>
                              <a:srgbClr val="003760"/>
                            </a:solidFill>
                            <a:latin typeface="Cambria Math" pitchFamily="34" charset="0"/>
                            <a:ea typeface="Cambria Math" pitchFamily="34" charset="-122"/>
                            <a:cs typeface="Cambria Math" pitchFamily="34" charset="-120"/>
                          </a:rPr>
                          <m:t> </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50</m:t>
                            </m:r>
                          </m:e>
                          <m:sup>
                            <m:r>
                              <a:rPr lang="en-US" altLang="zh-CN" b="0" i="0">
                                <a:solidFill>
                                  <a:srgbClr val="003760"/>
                                </a:solidFill>
                                <a:latin typeface="Cambria Math" pitchFamily="34" charset="0"/>
                                <a:ea typeface="Cambria Math" pitchFamily="34" charset="-122"/>
                                <a:cs typeface="Cambria Math" pitchFamily="34" charset="-120"/>
                              </a:rPr>
                              <m:t>∘</m:t>
                            </m:r>
                          </m:sup>
                        </m:sSup>
                      </m:den>
                    </m:f>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sin</m:t>
                        </m:r>
                        <m:r>
                          <m:rPr>
                            <m:nor/>
                          </m:rPr>
                          <a:rPr lang="en-US" altLang="zh-CN" b="0" i="0">
                            <a:solidFill>
                              <a:srgbClr val="003760"/>
                            </a:solidFill>
                            <a:latin typeface="Cambria Math" pitchFamily="34" charset="0"/>
                            <a:ea typeface="Cambria Math" pitchFamily="34" charset="-122"/>
                            <a:cs typeface="Cambria Math" pitchFamily="34" charset="-120"/>
                          </a:rPr>
                          <m:t> </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10</m:t>
                            </m:r>
                          </m:e>
                          <m:sup>
                            <m:r>
                              <a:rPr lang="en-US" altLang="zh-CN" b="0" i="0">
                                <a:solidFill>
                                  <a:srgbClr val="003760"/>
                                </a:solidFill>
                                <a:latin typeface="Cambria Math" pitchFamily="34" charset="0"/>
                                <a:ea typeface="Cambria Math" pitchFamily="34" charset="-122"/>
                                <a:cs typeface="Cambria Math" pitchFamily="34" charset="-120"/>
                              </a:rPr>
                              <m:t>∘</m:t>
                            </m:r>
                          </m:sup>
                        </m:sSup>
                        <m:r>
                          <m:rPr>
                            <m:sty m:val="p"/>
                          </m:rPr>
                          <a:rPr lang="en-US" altLang="zh-CN" b="0" i="0">
                            <a:solidFill>
                              <a:srgbClr val="003760"/>
                            </a:solidFill>
                            <a:latin typeface="Cambria Math" pitchFamily="34" charset="0"/>
                            <a:ea typeface="Cambria Math" pitchFamily="34" charset="-122"/>
                            <a:cs typeface="Cambria Math" pitchFamily="34" charset="-120"/>
                          </a:rPr>
                          <m:t>cos</m:t>
                        </m:r>
                        <m:r>
                          <m:rPr>
                            <m:nor/>
                          </m:rPr>
                          <a:rPr lang="en-US" altLang="zh-CN" b="0" i="0">
                            <a:solidFill>
                              <a:srgbClr val="003760"/>
                            </a:solidFill>
                            <a:latin typeface="Cambria Math" pitchFamily="34" charset="0"/>
                            <a:ea typeface="Cambria Math" pitchFamily="34" charset="-122"/>
                            <a:cs typeface="Cambria Math" pitchFamily="34" charset="-120"/>
                          </a:rPr>
                          <m:t> </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60</m:t>
                            </m:r>
                          </m:e>
                          <m:sup>
                            <m:r>
                              <a:rPr lang="en-US" altLang="zh-CN" b="0" i="0">
                                <a:solidFill>
                                  <a:srgbClr val="003760"/>
                                </a:solidFill>
                                <a:latin typeface="Cambria Math" pitchFamily="34" charset="0"/>
                                <a:ea typeface="Cambria Math" pitchFamily="34" charset="-122"/>
                                <a:cs typeface="Cambria Math" pitchFamily="34" charset="-120"/>
                              </a:rPr>
                              <m:t>∘</m:t>
                            </m:r>
                          </m:sup>
                        </m:sSup>
                        <m:r>
                          <a:rPr lang="en-US" altLang="zh-CN" b="0" i="0">
                            <a:solidFill>
                              <a:srgbClr val="003760"/>
                            </a:solidFill>
                            <a:latin typeface="Cambria Math" pitchFamily="34" charset="0"/>
                            <a:ea typeface="Cambria Math" pitchFamily="34" charset="-122"/>
                            <a:cs typeface="Cambria Math" pitchFamily="34" charset="-120"/>
                          </a:rPr>
                          <m:t>−</m:t>
                        </m:r>
                        <m:r>
                          <m:rPr>
                            <m:sty m:val="p"/>
                          </m:rPr>
                          <a:rPr lang="en-US" altLang="zh-CN" b="0" i="0">
                            <a:solidFill>
                              <a:srgbClr val="003760"/>
                            </a:solidFill>
                            <a:latin typeface="Cambria Math" pitchFamily="34" charset="0"/>
                            <a:ea typeface="Cambria Math" pitchFamily="34" charset="-122"/>
                            <a:cs typeface="Cambria Math" pitchFamily="34" charset="-120"/>
                          </a:rPr>
                          <m:t>sin</m:t>
                        </m:r>
                        <m:r>
                          <m:rPr>
                            <m:nor/>
                          </m:rPr>
                          <a:rPr lang="en-US" altLang="zh-CN" b="0" i="0">
                            <a:solidFill>
                              <a:srgbClr val="003760"/>
                            </a:solidFill>
                            <a:latin typeface="Cambria Math" pitchFamily="34" charset="0"/>
                            <a:ea typeface="Cambria Math" pitchFamily="34" charset="-122"/>
                            <a:cs typeface="Cambria Math" pitchFamily="34" charset="-120"/>
                          </a:rPr>
                          <m:t> </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60</m:t>
                            </m:r>
                          </m:e>
                          <m:sup>
                            <m:r>
                              <a:rPr lang="en-US" altLang="zh-CN" b="0" i="0">
                                <a:solidFill>
                                  <a:srgbClr val="003760"/>
                                </a:solidFill>
                                <a:latin typeface="Cambria Math" pitchFamily="34" charset="0"/>
                                <a:ea typeface="Cambria Math" pitchFamily="34" charset="-122"/>
                                <a:cs typeface="Cambria Math" pitchFamily="34" charset="-120"/>
                              </a:rPr>
                              <m:t>∘</m:t>
                            </m:r>
                          </m:sup>
                        </m:sSup>
                        <m:r>
                          <m:rPr>
                            <m:sty m:val="p"/>
                          </m:rPr>
                          <a:rPr lang="en-US" altLang="zh-CN" b="0" i="0">
                            <a:solidFill>
                              <a:srgbClr val="003760"/>
                            </a:solidFill>
                            <a:latin typeface="Cambria Math" pitchFamily="34" charset="0"/>
                            <a:ea typeface="Cambria Math" pitchFamily="34" charset="-122"/>
                            <a:cs typeface="Cambria Math" pitchFamily="34" charset="-120"/>
                          </a:rPr>
                          <m:t>cos</m:t>
                        </m:r>
                        <m:r>
                          <m:rPr>
                            <m:nor/>
                          </m:rPr>
                          <a:rPr lang="en-US" altLang="zh-CN" b="0" i="0">
                            <a:solidFill>
                              <a:srgbClr val="003760"/>
                            </a:solidFill>
                            <a:latin typeface="Cambria Math" pitchFamily="34" charset="0"/>
                            <a:ea typeface="Cambria Math" pitchFamily="34" charset="-122"/>
                            <a:cs typeface="Cambria Math" pitchFamily="34" charset="-120"/>
                          </a:rPr>
                          <m:t> </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10</m:t>
                            </m:r>
                          </m:e>
                          <m:sup>
                            <m:r>
                              <a:rPr lang="en-US" altLang="zh-CN" b="0" i="0">
                                <a:solidFill>
                                  <a:srgbClr val="003760"/>
                                </a:solidFill>
                                <a:latin typeface="Cambria Math" pitchFamily="34" charset="0"/>
                                <a:ea typeface="Cambria Math" pitchFamily="34" charset="-122"/>
                                <a:cs typeface="Cambria Math" pitchFamily="34" charset="-120"/>
                              </a:rPr>
                              <m:t>∘</m:t>
                            </m:r>
                          </m:sup>
                        </m:sSup>
                      </m:num>
                      <m:den>
                        <m:r>
                          <m:rPr>
                            <m:sty m:val="p"/>
                          </m:rPr>
                          <a:rPr lang="en-US" altLang="zh-CN" b="0" i="0">
                            <a:solidFill>
                              <a:srgbClr val="003760"/>
                            </a:solidFill>
                            <a:latin typeface="Cambria Math" pitchFamily="34" charset="0"/>
                            <a:ea typeface="Cambria Math" pitchFamily="34" charset="-122"/>
                            <a:cs typeface="Cambria Math" pitchFamily="34" charset="-120"/>
                          </a:rPr>
                          <m:t>cos</m:t>
                        </m:r>
                        <m:r>
                          <m:rPr>
                            <m:nor/>
                          </m:rPr>
                          <a:rPr lang="en-US" altLang="zh-CN" b="0" i="0">
                            <a:solidFill>
                              <a:srgbClr val="003760"/>
                            </a:solidFill>
                            <a:latin typeface="Cambria Math" pitchFamily="34" charset="0"/>
                            <a:ea typeface="Cambria Math" pitchFamily="34" charset="-122"/>
                            <a:cs typeface="Cambria Math" pitchFamily="34" charset="-120"/>
                          </a:rPr>
                          <m:t> </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10</m:t>
                            </m:r>
                          </m:e>
                          <m:sup>
                            <m:r>
                              <a:rPr lang="en-US" altLang="zh-CN" b="0" i="0">
                                <a:solidFill>
                                  <a:srgbClr val="003760"/>
                                </a:solidFill>
                                <a:latin typeface="Cambria Math" pitchFamily="34" charset="0"/>
                                <a:ea typeface="Cambria Math" pitchFamily="34" charset="-122"/>
                                <a:cs typeface="Cambria Math" pitchFamily="34" charset="-120"/>
                              </a:rPr>
                              <m:t>∘</m:t>
                            </m:r>
                          </m:sup>
                        </m:sSup>
                        <m:r>
                          <m:rPr>
                            <m:sty m:val="p"/>
                          </m:rPr>
                          <a:rPr lang="en-US" altLang="zh-CN" b="0" i="0">
                            <a:solidFill>
                              <a:srgbClr val="003760"/>
                            </a:solidFill>
                            <a:latin typeface="Cambria Math" pitchFamily="34" charset="0"/>
                            <a:ea typeface="Cambria Math" pitchFamily="34" charset="-122"/>
                            <a:cs typeface="Cambria Math" pitchFamily="34" charset="-120"/>
                          </a:rPr>
                          <m:t>cos</m:t>
                        </m:r>
                        <m:r>
                          <m:rPr>
                            <m:nor/>
                          </m:rPr>
                          <a:rPr lang="en-US" altLang="zh-CN" b="0" i="0">
                            <a:solidFill>
                              <a:srgbClr val="003760"/>
                            </a:solidFill>
                            <a:latin typeface="Cambria Math" pitchFamily="34" charset="0"/>
                            <a:ea typeface="Cambria Math" pitchFamily="34" charset="-122"/>
                            <a:cs typeface="Cambria Math" pitchFamily="34" charset="-120"/>
                          </a:rPr>
                          <m:t> </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60</m:t>
                            </m:r>
                          </m:e>
                          <m:sup>
                            <m:r>
                              <a:rPr lang="en-US" altLang="zh-CN" b="0" i="0">
                                <a:solidFill>
                                  <a:srgbClr val="003760"/>
                                </a:solidFill>
                                <a:latin typeface="Cambria Math" pitchFamily="34" charset="0"/>
                                <a:ea typeface="Cambria Math" pitchFamily="34" charset="-122"/>
                                <a:cs typeface="Cambria Math" pitchFamily="34" charset="-120"/>
                              </a:rPr>
                              <m:t>∘</m:t>
                            </m:r>
                          </m:sup>
                        </m:sSup>
                      </m:den>
                    </m:f>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cos</m:t>
                        </m:r>
                        <m:r>
                          <m:rPr>
                            <m:nor/>
                          </m:rPr>
                          <a:rPr lang="en-US" altLang="zh-CN" b="0" i="0">
                            <a:solidFill>
                              <a:srgbClr val="003760"/>
                            </a:solidFill>
                            <a:latin typeface="Cambria Math" pitchFamily="34" charset="0"/>
                            <a:ea typeface="Cambria Math" pitchFamily="34" charset="-122"/>
                            <a:cs typeface="Cambria Math" pitchFamily="34" charset="-120"/>
                          </a:rPr>
                          <m:t> </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10</m:t>
                            </m:r>
                          </m:e>
                          <m:sup>
                            <m:r>
                              <a:rPr lang="en-US" altLang="zh-CN" b="0" i="0">
                                <a:solidFill>
                                  <a:srgbClr val="003760"/>
                                </a:solidFill>
                                <a:latin typeface="Cambria Math" pitchFamily="34" charset="0"/>
                                <a:ea typeface="Cambria Math" pitchFamily="34" charset="-122"/>
                                <a:cs typeface="Cambria Math" pitchFamily="34" charset="-120"/>
                              </a:rPr>
                              <m:t>∘</m:t>
                            </m:r>
                          </m:sup>
                        </m:sSup>
                      </m:num>
                      <m:den>
                        <m:r>
                          <m:rPr>
                            <m:sty m:val="p"/>
                          </m:rPr>
                          <a:rPr lang="en-US" altLang="zh-CN" b="0" i="0">
                            <a:solidFill>
                              <a:srgbClr val="003760"/>
                            </a:solidFill>
                            <a:latin typeface="Cambria Math" pitchFamily="34" charset="0"/>
                            <a:ea typeface="Cambria Math" pitchFamily="34" charset="-122"/>
                            <a:cs typeface="Cambria Math" pitchFamily="34" charset="-120"/>
                          </a:rPr>
                          <m:t>sin</m:t>
                        </m:r>
                        <m:r>
                          <m:rPr>
                            <m:nor/>
                          </m:rPr>
                          <a:rPr lang="en-US" altLang="zh-CN" b="0" i="0">
                            <a:solidFill>
                              <a:srgbClr val="003760"/>
                            </a:solidFill>
                            <a:latin typeface="Cambria Math" pitchFamily="34" charset="0"/>
                            <a:ea typeface="Cambria Math" pitchFamily="34" charset="-122"/>
                            <a:cs typeface="Cambria Math" pitchFamily="34" charset="-120"/>
                          </a:rPr>
                          <m:t> </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50</m:t>
                            </m:r>
                          </m:e>
                          <m:sup>
                            <m:r>
                              <a:rPr lang="en-US" altLang="zh-CN" b="0" i="0">
                                <a:solidFill>
                                  <a:srgbClr val="003760"/>
                                </a:solidFill>
                                <a:latin typeface="Cambria Math" pitchFamily="34" charset="0"/>
                                <a:ea typeface="Cambria Math" pitchFamily="34" charset="-122"/>
                                <a:cs typeface="Cambria Math" pitchFamily="34" charset="-120"/>
                              </a:rPr>
                              <m:t>∘</m:t>
                            </m:r>
                          </m:sup>
                        </m:sSup>
                      </m:den>
                    </m:f>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sin</m:t>
                        </m:r>
                        <m:r>
                          <a:rPr lang="en-US" altLang="zh-CN" b="0" i="0">
                            <a:solidFill>
                              <a:srgbClr val="003760"/>
                            </a:solidFill>
                            <a:latin typeface="Cambria Math" pitchFamily="34" charset="0"/>
                            <a:ea typeface="Cambria Math" pitchFamily="34" charset="-122"/>
                            <a:cs typeface="Cambria Math" pitchFamily="34" charset="-120"/>
                          </a:rPr>
                          <m:t>(</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60</m:t>
                            </m:r>
                          </m:e>
                          <m:sup>
                            <m:r>
                              <a:rPr lang="en-US" altLang="zh-CN" b="0" i="0">
                                <a:solidFill>
                                  <a:srgbClr val="003760"/>
                                </a:solidFill>
                                <a:latin typeface="Cambria Math" pitchFamily="34" charset="0"/>
                                <a:ea typeface="Cambria Math" pitchFamily="34" charset="-122"/>
                                <a:cs typeface="Cambria Math" pitchFamily="34" charset="-120"/>
                              </a:rPr>
                              <m:t>∘</m:t>
                            </m:r>
                          </m:sup>
                        </m:sSup>
                        <m:r>
                          <a:rPr lang="en-US" altLang="zh-CN" b="0" i="0">
                            <a:solidFill>
                              <a:srgbClr val="003760"/>
                            </a:solidFill>
                            <a:latin typeface="Cambria Math" pitchFamily="34" charset="0"/>
                            <a:ea typeface="Cambria Math" pitchFamily="34" charset="-122"/>
                            <a:cs typeface="Cambria Math" pitchFamily="34" charset="-120"/>
                          </a:rPr>
                          <m:t>−</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10</m:t>
                            </m:r>
                          </m:e>
                          <m:sup>
                            <m:r>
                              <a:rPr lang="en-US" altLang="zh-CN" b="0" i="0">
                                <a:solidFill>
                                  <a:srgbClr val="003760"/>
                                </a:solidFill>
                                <a:latin typeface="Cambria Math" pitchFamily="34" charset="0"/>
                                <a:ea typeface="Cambria Math" pitchFamily="34" charset="-122"/>
                                <a:cs typeface="Cambria Math" pitchFamily="34" charset="-120"/>
                              </a:rPr>
                              <m:t>∘</m:t>
                            </m:r>
                          </m:sup>
                        </m:sSup>
                        <m:r>
                          <a:rPr lang="en-US" altLang="zh-CN" b="0" i="0">
                            <a:solidFill>
                              <a:srgbClr val="003760"/>
                            </a:solidFill>
                            <a:latin typeface="Cambria Math" pitchFamily="34" charset="0"/>
                            <a:ea typeface="Cambria Math" pitchFamily="34" charset="-122"/>
                            <a:cs typeface="Cambria Math" pitchFamily="34" charset="-120"/>
                          </a:rPr>
                          <m:t>)</m:t>
                        </m:r>
                      </m:num>
                      <m:den>
                        <m:r>
                          <m:rPr>
                            <m:sty m:val="p"/>
                          </m:rPr>
                          <a:rPr lang="en-US" altLang="zh-CN" b="0" i="0">
                            <a:solidFill>
                              <a:srgbClr val="003760"/>
                            </a:solidFill>
                            <a:latin typeface="Cambria Math" pitchFamily="34" charset="0"/>
                            <a:ea typeface="Cambria Math" pitchFamily="34" charset="-122"/>
                            <a:cs typeface="Cambria Math" pitchFamily="34" charset="-120"/>
                          </a:rPr>
                          <m:t>cos</m:t>
                        </m:r>
                        <m:r>
                          <m:rPr>
                            <m:nor/>
                          </m:rPr>
                          <a:rPr lang="en-US" altLang="zh-CN" b="0" i="0">
                            <a:solidFill>
                              <a:srgbClr val="003760"/>
                            </a:solidFill>
                            <a:latin typeface="Cambria Math" pitchFamily="34" charset="0"/>
                            <a:ea typeface="Cambria Math" pitchFamily="34" charset="-122"/>
                            <a:cs typeface="Cambria Math" pitchFamily="34" charset="-120"/>
                          </a:rPr>
                          <m:t> </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10</m:t>
                            </m:r>
                          </m:e>
                          <m:sup>
                            <m:r>
                              <a:rPr lang="en-US" altLang="zh-CN" b="0" i="0">
                                <a:solidFill>
                                  <a:srgbClr val="003760"/>
                                </a:solidFill>
                                <a:latin typeface="Cambria Math" pitchFamily="34" charset="0"/>
                                <a:ea typeface="Cambria Math" pitchFamily="34" charset="-122"/>
                                <a:cs typeface="Cambria Math" pitchFamily="34" charset="-120"/>
                              </a:rPr>
                              <m:t>∘</m:t>
                            </m:r>
                          </m:sup>
                        </m:sSup>
                        <m:r>
                          <m:rPr>
                            <m:sty m:val="p"/>
                          </m:rPr>
                          <a:rPr lang="en-US" altLang="zh-CN" b="0" i="0">
                            <a:solidFill>
                              <a:srgbClr val="003760"/>
                            </a:solidFill>
                            <a:latin typeface="Cambria Math" pitchFamily="34" charset="0"/>
                            <a:ea typeface="Cambria Math" pitchFamily="34" charset="-122"/>
                            <a:cs typeface="Cambria Math" pitchFamily="34" charset="-120"/>
                          </a:rPr>
                          <m:t>cos</m:t>
                        </m:r>
                        <m:r>
                          <m:rPr>
                            <m:nor/>
                          </m:rPr>
                          <a:rPr lang="en-US" altLang="zh-CN" b="0" i="0">
                            <a:solidFill>
                              <a:srgbClr val="003760"/>
                            </a:solidFill>
                            <a:latin typeface="Cambria Math" pitchFamily="34" charset="0"/>
                            <a:ea typeface="Cambria Math" pitchFamily="34" charset="-122"/>
                            <a:cs typeface="Cambria Math" pitchFamily="34" charset="-120"/>
                          </a:rPr>
                          <m:t> </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60</m:t>
                            </m:r>
                          </m:e>
                          <m:sup>
                            <m:r>
                              <a:rPr lang="en-US" altLang="zh-CN" b="0" i="0">
                                <a:solidFill>
                                  <a:srgbClr val="003760"/>
                                </a:solidFill>
                                <a:latin typeface="Cambria Math" pitchFamily="34" charset="0"/>
                                <a:ea typeface="Cambria Math" pitchFamily="34" charset="-122"/>
                                <a:cs typeface="Cambria Math" pitchFamily="34" charset="-120"/>
                              </a:rPr>
                              <m:t>∘</m:t>
                            </m:r>
                          </m:sup>
                        </m:sSup>
                      </m:den>
                    </m:f>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cos</m:t>
                        </m:r>
                        <m:r>
                          <m:rPr>
                            <m:nor/>
                          </m:rPr>
                          <a:rPr lang="en-US" altLang="zh-CN" b="0" i="0">
                            <a:solidFill>
                              <a:srgbClr val="003760"/>
                            </a:solidFill>
                            <a:latin typeface="Cambria Math" pitchFamily="34" charset="0"/>
                            <a:ea typeface="Cambria Math" pitchFamily="34" charset="-122"/>
                            <a:cs typeface="Cambria Math" pitchFamily="34" charset="-120"/>
                          </a:rPr>
                          <m:t> </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10</m:t>
                            </m:r>
                          </m:e>
                          <m:sup>
                            <m:r>
                              <a:rPr lang="en-US" altLang="zh-CN" b="0" i="0">
                                <a:solidFill>
                                  <a:srgbClr val="003760"/>
                                </a:solidFill>
                                <a:latin typeface="Cambria Math" pitchFamily="34" charset="0"/>
                                <a:ea typeface="Cambria Math" pitchFamily="34" charset="-122"/>
                                <a:cs typeface="Cambria Math" pitchFamily="34" charset="-120"/>
                              </a:rPr>
                              <m:t>∘</m:t>
                            </m:r>
                          </m:sup>
                        </m:sSup>
                      </m:num>
                      <m:den>
                        <m:r>
                          <m:rPr>
                            <m:sty m:val="p"/>
                          </m:rPr>
                          <a:rPr lang="en-US" altLang="zh-CN" b="0" i="0">
                            <a:solidFill>
                              <a:srgbClr val="003760"/>
                            </a:solidFill>
                            <a:latin typeface="Cambria Math" pitchFamily="34" charset="0"/>
                            <a:ea typeface="Cambria Math" pitchFamily="34" charset="-122"/>
                            <a:cs typeface="Cambria Math" pitchFamily="34" charset="-120"/>
                          </a:rPr>
                          <m:t>sin</m:t>
                        </m:r>
                        <m:r>
                          <m:rPr>
                            <m:nor/>
                          </m:rPr>
                          <a:rPr lang="en-US" altLang="zh-CN" b="0" i="0">
                            <a:solidFill>
                              <a:srgbClr val="003760"/>
                            </a:solidFill>
                            <a:latin typeface="Cambria Math" pitchFamily="34" charset="0"/>
                            <a:ea typeface="Cambria Math" pitchFamily="34" charset="-122"/>
                            <a:cs typeface="Cambria Math" pitchFamily="34" charset="-120"/>
                          </a:rPr>
                          <m:t> </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50</m:t>
                            </m:r>
                          </m:e>
                          <m:sup>
                            <m:r>
                              <a:rPr lang="en-US" altLang="zh-CN" b="0" i="0">
                                <a:solidFill>
                                  <a:srgbClr val="003760"/>
                                </a:solidFill>
                                <a:latin typeface="Cambria Math" pitchFamily="34" charset="0"/>
                                <a:ea typeface="Cambria Math" pitchFamily="34" charset="-122"/>
                                <a:cs typeface="Cambria Math" pitchFamily="34" charset="-120"/>
                              </a:rPr>
                              <m:t>∘</m:t>
                            </m:r>
                          </m:sup>
                        </m:sSup>
                      </m:den>
                    </m:f>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m:t>
                        </m:r>
                      </m:num>
                      <m:den>
                        <m:r>
                          <m:rPr>
                            <m:sty m:val="p"/>
                          </m:rPr>
                          <a:rPr lang="en-US" altLang="zh-CN" b="0" i="0">
                            <a:solidFill>
                              <a:srgbClr val="003760"/>
                            </a:solidFill>
                            <a:latin typeface="Cambria Math" pitchFamily="34" charset="0"/>
                            <a:ea typeface="Cambria Math" pitchFamily="34" charset="-122"/>
                            <a:cs typeface="Cambria Math" pitchFamily="34" charset="-120"/>
                          </a:rPr>
                          <m:t>cos</m:t>
                        </m:r>
                        <m:r>
                          <m:rPr>
                            <m:nor/>
                          </m:rPr>
                          <a:rPr lang="en-US" altLang="zh-CN" b="0" i="0">
                            <a:solidFill>
                              <a:srgbClr val="003760"/>
                            </a:solidFill>
                            <a:latin typeface="Cambria Math" pitchFamily="34" charset="0"/>
                            <a:ea typeface="Cambria Math" pitchFamily="34" charset="-122"/>
                            <a:cs typeface="Cambria Math" pitchFamily="34" charset="-120"/>
                          </a:rPr>
                          <m:t> </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60</m:t>
                            </m:r>
                          </m:e>
                          <m:sup>
                            <m:r>
                              <a:rPr lang="en-US" altLang="zh-CN" b="0" i="0">
                                <a:solidFill>
                                  <a:srgbClr val="003760"/>
                                </a:solidFill>
                                <a:latin typeface="Cambria Math" pitchFamily="34" charset="0"/>
                                <a:ea typeface="Cambria Math" pitchFamily="34" charset="-122"/>
                                <a:cs typeface="Cambria Math" pitchFamily="34" charset="-120"/>
                              </a:rPr>
                              <m:t>∘</m:t>
                            </m:r>
                          </m:sup>
                        </m:sSup>
                      </m:den>
                    </m:f>
                    <m:r>
                      <a:rPr lang="en-US" altLang="zh-CN" b="0" i="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4" name="QO_6_AN.8_1#cef503c0e?vcp=1&amp;vop=1&amp;pid=9caa8cb0e&amp;color=0,55,96&amp;vtp=1&amp;bbb=1&amp;hb=1"/>
              <p:cNvSpPr>
                <a:spLocks noRot="1" noChangeAspect="1" noMove="1" noResize="1" noEditPoints="1" noAdjustHandles="1" noChangeArrowheads="1" noChangeShapeType="1" noTextEdit="1"/>
              </p:cNvSpPr>
              <p:nvPr/>
            </p:nvSpPr>
            <p:spPr>
              <a:xfrm>
                <a:off x="502920" y="3753790"/>
                <a:ext cx="10570464" cy="838200"/>
              </a:xfrm>
              <a:prstGeom prst="rect">
                <a:avLst/>
              </a:prstGeom>
              <a:blipFill>
                <a:blip r:embed="rId5"/>
                <a:stretch>
                  <a:fillRect l="-1384" b="-948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4">
                                            <p:bg/>
                                          </p:spTgt>
                                        </p:tgtEl>
                                        <p:attrNameLst>
                                          <p:attrName>style.visibility</p:attrName>
                                        </p:attrNameLst>
                                      </p:cBhvr>
                                      <p:to>
                                        <p:strVal val="visible"/>
                                      </p:to>
                                    </p:set>
                                    <p:animEffect transition="in" filter="fade">
                                      <p:cBhvr>
                                        <p:cTn id="24" dur="500"/>
                                        <p:tgtEl>
                                          <p:spTgt spid="4">
                                            <p:bg/>
                                          </p:spTgt>
                                        </p:tgtEl>
                                      </p:cBhvr>
                                    </p:animEffect>
                                    <p:anim calcmode="lin" valueType="num">
                                      <p:cBhvr>
                                        <p:cTn id="25" dur="500" fill="hold"/>
                                        <p:tgtEl>
                                          <p:spTgt spid="4">
                                            <p:bg/>
                                          </p:spTgt>
                                        </p:tgtEl>
                                        <p:attrNameLst>
                                          <p:attrName>ppt_x</p:attrName>
                                        </p:attrNameLst>
                                      </p:cBhvr>
                                      <p:tavLst>
                                        <p:tav tm="0">
                                          <p:val>
                                            <p:strVal val="#ppt_x"/>
                                          </p:val>
                                        </p:tav>
                                        <p:tav tm="100000">
                                          <p:val>
                                            <p:strVal val="#ppt_x"/>
                                          </p:val>
                                        </p:tav>
                                      </p:tavLst>
                                    </p:anim>
                                    <p:anim calcmode="lin" valueType="num">
                                      <p:cBhvr>
                                        <p:cTn id="26" dur="500" fill="hold"/>
                                        <p:tgtEl>
                                          <p:spTgt spid="4">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4">
                                            <p:txEl>
                                              <p:pRg st="0" end="0"/>
                                            </p:txEl>
                                          </p:spTgt>
                                        </p:tgtEl>
                                        <p:attrNameLst>
                                          <p:attrName>style.visibility</p:attrName>
                                        </p:attrNameLst>
                                      </p:cBhvr>
                                      <p:to>
                                        <p:strVal val="visible"/>
                                      </p:to>
                                    </p:set>
                                    <p:animEffect transition="in" filter="fade">
                                      <p:cBhvr>
                                        <p:cTn id="29" dur="500"/>
                                        <p:tgtEl>
                                          <p:spTgt spid="4">
                                            <p:txEl>
                                              <p:pRg st="0" end="0"/>
                                            </p:txEl>
                                          </p:spTgt>
                                        </p:tgtEl>
                                      </p:cBhvr>
                                    </p:animEffect>
                                    <p:anim calcmode="lin" valueType="num">
                                      <p:cBhvr>
                                        <p:cTn id="30"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4">
                                            <p:txEl>
                                              <p:pRg st="0" end="0"/>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4">
                                            <p:txEl>
                                              <p:pRg st="1" end="1"/>
                                            </p:txEl>
                                          </p:spTgt>
                                        </p:tgtEl>
                                        <p:attrNameLst>
                                          <p:attrName>style.visibility</p:attrName>
                                        </p:attrNameLst>
                                      </p:cBhvr>
                                      <p:to>
                                        <p:strVal val="visible"/>
                                      </p:to>
                                    </p:set>
                                    <p:animEffect transition="in" filter="fade">
                                      <p:cBhvr>
                                        <p:cTn id="34" dur="500"/>
                                        <p:tgtEl>
                                          <p:spTgt spid="4">
                                            <p:txEl>
                                              <p:pRg st="1" end="1"/>
                                            </p:txEl>
                                          </p:spTgt>
                                        </p:tgtEl>
                                      </p:cBhvr>
                                    </p:animEffect>
                                    <p:anim calcmode="lin" valueType="num">
                                      <p:cBhvr>
                                        <p:cTn id="3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36" dur="5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21</TotalTime>
  <Words>8128</Words>
  <Application>Microsoft Office PowerPoint</Application>
  <PresentationFormat>宽屏</PresentationFormat>
  <Paragraphs>534</Paragraphs>
  <Slides>69</Slides>
  <Notes>67</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69</vt:i4>
      </vt:variant>
    </vt:vector>
  </HeadingPairs>
  <TitlesOfParts>
    <vt:vector size="78" baseType="lpstr">
      <vt:lpstr>Arial (正文)</vt:lpstr>
      <vt:lpstr>仿宋</vt:lpstr>
      <vt:lpstr>SimSun</vt:lpstr>
      <vt:lpstr>微软雅黑</vt:lpstr>
      <vt:lpstr>印品黑体</vt:lpstr>
      <vt:lpstr>Arial</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和标 邓</cp:lastModifiedBy>
  <cp:revision>3</cp:revision>
  <dcterms:created xsi:type="dcterms:W3CDTF">2025-09-29T11:42:43Z</dcterms:created>
  <dcterms:modified xsi:type="dcterms:W3CDTF">2025-09-29T12:32:03Z</dcterms:modified>
  <cp:category/>
  <cp:contentStatus/>
</cp:coreProperties>
</file>